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xml" ContentType="application/vnd.openxmlformats-officedocument.presentationml.tags+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0.xml" ContentType="application/vnd.openxmlformats-officedocument.presentationml.tags+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1.xml" ContentType="application/vnd.openxmlformats-officedocument.presentationml.tags+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2.xml" ContentType="application/vnd.openxmlformats-officedocument.presentationml.tags+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3.xml" ContentType="application/vnd.openxmlformats-officedocument.presentationml.tags+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4.xml" ContentType="application/vnd.openxmlformats-officedocument.presentationml.tags+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5.xml" ContentType="application/vnd.openxmlformats-officedocument.presentationml.tags+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6.xml" ContentType="application/vnd.openxmlformats-officedocument.presentationml.tags+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7.xml" ContentType="application/vnd.openxmlformats-officedocument.presentationml.tags+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8.xml" ContentType="application/vnd.openxmlformats-officedocument.presentationml.tags+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9.xml" ContentType="application/vnd.openxmlformats-officedocument.presentationml.tags+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30.xml" ContentType="application/vnd.openxmlformats-officedocument.presentationml.tags+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31.xml" ContentType="application/vnd.openxmlformats-officedocument.presentationml.tags+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32.xml" ContentType="application/vnd.openxmlformats-officedocument.presentationml.tags+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33.xml" ContentType="application/vnd.openxmlformats-officedocument.presentationml.tags+xml"/>
  <Override PartName="/ppt/notesSlides/notesSlide3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34.xml" ContentType="application/vnd.openxmlformats-officedocument.presentationml.tags+xml"/>
  <Override PartName="/ppt/notesSlides/notesSlide3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5.xml" ContentType="application/vnd.openxmlformats-officedocument.presentationml.tags+xml"/>
  <Override PartName="/ppt/notesSlides/notesSlide3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6.xml" ContentType="application/vnd.openxmlformats-officedocument.presentationml.tags+xml"/>
  <Override PartName="/ppt/notesSlides/notesSlide3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37.xml" ContentType="application/vnd.openxmlformats-officedocument.presentationml.tags+xml"/>
  <Override PartName="/ppt/notesSlides/notesSlide3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38.xml" ContentType="application/vnd.openxmlformats-officedocument.presentationml.tags+xml"/>
  <Override PartName="/ppt/notesSlides/notesSlide3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39.xml" ContentType="application/vnd.openxmlformats-officedocument.presentationml.tags+xml"/>
  <Override PartName="/ppt/notesSlides/notesSlide3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40.xml" ContentType="application/vnd.openxmlformats-officedocument.presentationml.tags+xml"/>
  <Override PartName="/ppt/notesSlides/notesSlide4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41.xml" ContentType="application/vnd.openxmlformats-officedocument.presentationml.tags+xml"/>
  <Override PartName="/ppt/notesSlides/notesSlide4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42.xml" ContentType="application/vnd.openxmlformats-officedocument.presentationml.tags+xml"/>
  <Override PartName="/ppt/notesSlides/notesSlide4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43.xml" ContentType="application/vnd.openxmlformats-officedocument.presentationml.tags+xml"/>
  <Override PartName="/ppt/notesSlides/notesSlide4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44.xml" ContentType="application/vnd.openxmlformats-officedocument.presentationml.tags+xml"/>
  <Override PartName="/ppt/notesSlides/notesSlide4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45.xml" ContentType="application/vnd.openxmlformats-officedocument.presentationml.tags+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46.xml" ContentType="application/vnd.openxmlformats-officedocument.presentationml.tags+xml"/>
  <Override PartName="/ppt/notesSlides/notesSlide4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47.xml" ContentType="application/vnd.openxmlformats-officedocument.presentationml.tags+xml"/>
  <Override PartName="/ppt/notesSlides/notesSlide4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48.xml" ContentType="application/vnd.openxmlformats-officedocument.presentationml.tags+xml"/>
  <Override PartName="/ppt/notesSlides/notesSlide4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49.xml" ContentType="application/vnd.openxmlformats-officedocument.presentationml.tags+xml"/>
  <Override PartName="/ppt/notesSlides/notesSlide4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50.xml" ContentType="application/vnd.openxmlformats-officedocument.presentationml.tags+xml"/>
  <Override PartName="/ppt/notesSlides/notesSlide5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51.xml" ContentType="application/vnd.openxmlformats-officedocument.presentationml.tags+xml"/>
  <Override PartName="/ppt/notesSlides/notesSlide5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52.xml" ContentType="application/vnd.openxmlformats-officedocument.presentationml.tags+xml"/>
  <Override PartName="/ppt/notesSlides/notesSlide5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ags/tag53.xml" ContentType="application/vnd.openxmlformats-officedocument.presentationml.tags+xml"/>
  <Override PartName="/ppt/notesSlides/notesSlide5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ags/tag56.xml" ContentType="application/vnd.openxmlformats-officedocument.presentationml.tags+xml"/>
  <Override PartName="/ppt/notesSlides/notesSlide5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57.xml" ContentType="application/vnd.openxmlformats-officedocument.presentationml.tags+xml"/>
  <Override PartName="/ppt/notesSlides/notesSlide5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ags/tag58.xml" ContentType="application/vnd.openxmlformats-officedocument.presentationml.tags+xml"/>
  <Override PartName="/ppt/notesSlides/notesSlide5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59.xml" ContentType="application/vnd.openxmlformats-officedocument.presentationml.tags+xml"/>
  <Override PartName="/ppt/notesSlides/notesSlide5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60.xml" ContentType="application/vnd.openxmlformats-officedocument.presentationml.tags+xml"/>
  <Override PartName="/ppt/notesSlides/notesSlide6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9"/>
  </p:notesMasterIdLst>
  <p:handoutMasterIdLst>
    <p:handoutMasterId r:id="rId70"/>
  </p:handoutMasterIdLst>
  <p:sldIdLst>
    <p:sldId id="259" r:id="rId5"/>
    <p:sldId id="332" r:id="rId6"/>
    <p:sldId id="538" r:id="rId7"/>
    <p:sldId id="324" r:id="rId8"/>
    <p:sldId id="537" r:id="rId9"/>
    <p:sldId id="258" r:id="rId10"/>
    <p:sldId id="504" r:id="rId11"/>
    <p:sldId id="334" r:id="rId12"/>
    <p:sldId id="327" r:id="rId13"/>
    <p:sldId id="505" r:id="rId14"/>
    <p:sldId id="522" r:id="rId15"/>
    <p:sldId id="325" r:id="rId16"/>
    <p:sldId id="506" r:id="rId17"/>
    <p:sldId id="339" r:id="rId18"/>
    <p:sldId id="313" r:id="rId19"/>
    <p:sldId id="298" r:id="rId20"/>
    <p:sldId id="507" r:id="rId21"/>
    <p:sldId id="523" r:id="rId22"/>
    <p:sldId id="336" r:id="rId23"/>
    <p:sldId id="329" r:id="rId24"/>
    <p:sldId id="503" r:id="rId25"/>
    <p:sldId id="534" r:id="rId26"/>
    <p:sldId id="331" r:id="rId27"/>
    <p:sldId id="502" r:id="rId28"/>
    <p:sldId id="479" r:id="rId29"/>
    <p:sldId id="516" r:id="rId30"/>
    <p:sldId id="517" r:id="rId31"/>
    <p:sldId id="481" r:id="rId32"/>
    <p:sldId id="482" r:id="rId33"/>
    <p:sldId id="300" r:id="rId34"/>
    <p:sldId id="532" r:id="rId35"/>
    <p:sldId id="521" r:id="rId36"/>
    <p:sldId id="520" r:id="rId37"/>
    <p:sldId id="301" r:id="rId38"/>
    <p:sldId id="302" r:id="rId39"/>
    <p:sldId id="536" r:id="rId40"/>
    <p:sldId id="519" r:id="rId41"/>
    <p:sldId id="508" r:id="rId42"/>
    <p:sldId id="524" r:id="rId43"/>
    <p:sldId id="308" r:id="rId44"/>
    <p:sldId id="510" r:id="rId45"/>
    <p:sldId id="511" r:id="rId46"/>
    <p:sldId id="533" r:id="rId47"/>
    <p:sldId id="525" r:id="rId48"/>
    <p:sldId id="310" r:id="rId49"/>
    <p:sldId id="316" r:id="rId50"/>
    <p:sldId id="388" r:id="rId51"/>
    <p:sldId id="528" r:id="rId52"/>
    <p:sldId id="338" r:id="rId53"/>
    <p:sldId id="512" r:id="rId54"/>
    <p:sldId id="513" r:id="rId55"/>
    <p:sldId id="529" r:id="rId56"/>
    <p:sldId id="514" r:id="rId57"/>
    <p:sldId id="318" r:id="rId58"/>
    <p:sldId id="356" r:id="rId59"/>
    <p:sldId id="530" r:id="rId60"/>
    <p:sldId id="320" r:id="rId61"/>
    <p:sldId id="281" r:id="rId62"/>
    <p:sldId id="360" r:id="rId63"/>
    <p:sldId id="283" r:id="rId64"/>
    <p:sldId id="284" r:id="rId65"/>
    <p:sldId id="319" r:id="rId66"/>
    <p:sldId id="323" r:id="rId67"/>
    <p:sldId id="297" r:id="rId68"/>
  </p:sldIdLst>
  <p:sldSz cx="12192000" cy="6858000"/>
  <p:notesSz cx="9309100" cy="70231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Uoju8F6JYUa/xsvtZDZA==" hashData="cwJ+DkpJzAIbXA11okzSjIYZgkWzMkllfyvyjy4C5WyXRV9C+mfo0UOHxx7vrSx5/ft7ZCYe1qi1s131iTOLY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39DF32-1FCE-115A-E0AF-8C43DFE713B2}" name="Liew Saechao" initials="LS" userId="S::LSaechao@calstrs.com::26afcbe1-336f-4924-84a2-2a1695574add" providerId="AD"/>
  <p188:author id="{0706A8E1-1B77-C500-FF54-70D6A9BA08AE}" name="Dolly Vang" initials="DV" userId="S::DVang@calstrs.com::fc2a6251-df01-4c41-a5eb-bd2c3dc4e6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nique Giorlando" initials="MG" lastIdx="10" clrIdx="0">
    <p:extLst>
      <p:ext uri="{19B8F6BF-5375-455C-9EA6-DF929625EA0E}">
        <p15:presenceInfo xmlns:p15="http://schemas.microsoft.com/office/powerpoint/2012/main" userId="S::MGiorlando@calstrs.com::91c5429e-3327-4ff7-8470-c85f8f671d5b" providerId="AD"/>
      </p:ext>
    </p:extLst>
  </p:cmAuthor>
  <p:cmAuthor id="2" name="Casey McCracken" initials="CM" lastIdx="30" clrIdx="1">
    <p:extLst>
      <p:ext uri="{19B8F6BF-5375-455C-9EA6-DF929625EA0E}">
        <p15:presenceInfo xmlns:p15="http://schemas.microsoft.com/office/powerpoint/2012/main" userId="S::cmccracken@calstrs.com::10c85a68-f5ba-445a-b9c5-6b98dd82467f" providerId="AD"/>
      </p:ext>
    </p:extLst>
  </p:cmAuthor>
  <p:cmAuthor id="3" name="Renee Evarts" initials="RE" lastIdx="29" clrIdx="2">
    <p:extLst>
      <p:ext uri="{19B8F6BF-5375-455C-9EA6-DF929625EA0E}">
        <p15:presenceInfo xmlns:p15="http://schemas.microsoft.com/office/powerpoint/2012/main" userId="S::REvarts@calstrs.com::b422f266-834d-479a-9bc0-e6f570ba93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3300"/>
    <a:srgbClr val="2424FF"/>
    <a:srgbClr val="0000FF"/>
    <a:srgbClr val="84BD00"/>
    <a:srgbClr val="447CC0"/>
    <a:srgbClr val="FFCC99"/>
    <a:srgbClr val="0C4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68961" autoAdjust="0"/>
  </p:normalViewPr>
  <p:slideViewPr>
    <p:cSldViewPr snapToGrid="0">
      <p:cViewPr varScale="1">
        <p:scale>
          <a:sx n="78" d="100"/>
          <a:sy n="78" d="100"/>
        </p:scale>
        <p:origin x="1728" y="96"/>
      </p:cViewPr>
      <p:guideLst/>
    </p:cSldViewPr>
  </p:slideViewPr>
  <p:notesTextViewPr>
    <p:cViewPr>
      <p:scale>
        <a:sx n="150" d="100"/>
        <a:sy n="150" d="100"/>
      </p:scale>
      <p:origin x="0" y="0"/>
    </p:cViewPr>
  </p:notesTextViewPr>
  <p:notesViewPr>
    <p:cSldViewPr snapToGrid="0">
      <p:cViewPr varScale="1">
        <p:scale>
          <a:sx n="82" d="100"/>
          <a:sy n="82" d="100"/>
        </p:scale>
        <p:origin x="383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Vang" userId="fc2a6251-df01-4c41-a5eb-bd2c3dc4e609" providerId="ADAL" clId="{6C75035C-7130-4FC1-B0F9-F0C1AC901344}"/>
    <pc:docChg chg="modSld">
      <pc:chgData name="Dolly Vang" userId="fc2a6251-df01-4c41-a5eb-bd2c3dc4e609" providerId="ADAL" clId="{6C75035C-7130-4FC1-B0F9-F0C1AC901344}" dt="2024-09-19T14:56:30.374" v="43" actId="20577"/>
      <pc:docMkLst>
        <pc:docMk/>
      </pc:docMkLst>
      <pc:sldChg chg="modNotesTx">
        <pc:chgData name="Dolly Vang" userId="fc2a6251-df01-4c41-a5eb-bd2c3dc4e609" providerId="ADAL" clId="{6C75035C-7130-4FC1-B0F9-F0C1AC901344}" dt="2024-09-19T14:55:12.420" v="41" actId="20577"/>
        <pc:sldMkLst>
          <pc:docMk/>
          <pc:sldMk cId="4118378319" sldId="302"/>
        </pc:sldMkLst>
      </pc:sldChg>
      <pc:sldChg chg="modSp modAnim modNotesTx">
        <pc:chgData name="Dolly Vang" userId="fc2a6251-df01-4c41-a5eb-bd2c3dc4e609" providerId="ADAL" clId="{6C75035C-7130-4FC1-B0F9-F0C1AC901344}" dt="2024-09-19T14:50:52.673" v="15" actId="20577"/>
        <pc:sldMkLst>
          <pc:docMk/>
          <pc:sldMk cId="826740344" sldId="505"/>
        </pc:sldMkLst>
        <pc:spChg chg="mod">
          <ac:chgData name="Dolly Vang" userId="fc2a6251-df01-4c41-a5eb-bd2c3dc4e609" providerId="ADAL" clId="{6C75035C-7130-4FC1-B0F9-F0C1AC901344}" dt="2024-09-19T14:50:44.071" v="7" actId="20577"/>
          <ac:spMkLst>
            <pc:docMk/>
            <pc:sldMk cId="826740344" sldId="505"/>
            <ac:spMk id="17" creationId="{18898D9A-8D83-1BCF-9034-0F813A0B86DA}"/>
          </ac:spMkLst>
        </pc:spChg>
      </pc:sldChg>
      <pc:sldChg chg="modNotesTx">
        <pc:chgData name="Dolly Vang" userId="fc2a6251-df01-4c41-a5eb-bd2c3dc4e609" providerId="ADAL" clId="{6C75035C-7130-4FC1-B0F9-F0C1AC901344}" dt="2024-09-19T14:56:30.374" v="43" actId="20577"/>
        <pc:sldMkLst>
          <pc:docMk/>
          <pc:sldMk cId="30097556" sldId="517"/>
        </pc:sldMkLst>
      </pc:sldChg>
      <pc:sldChg chg="modNotesTx">
        <pc:chgData name="Dolly Vang" userId="fc2a6251-df01-4c41-a5eb-bd2c3dc4e609" providerId="ADAL" clId="{6C75035C-7130-4FC1-B0F9-F0C1AC901344}" dt="2024-09-19T14:53:50.278" v="21" actId="20577"/>
        <pc:sldMkLst>
          <pc:docMk/>
          <pc:sldMk cId="654762120" sldId="533"/>
        </pc:sldMkLst>
      </pc:sldChg>
    </pc:docChg>
  </pc:docChgLst>
  <pc:docChgLst>
    <pc:chgData name="Nicole Wible" userId="a0e7e227-9248-44ec-a601-84519f6eb189" providerId="ADAL" clId="{3A96D749-62D2-48DD-AC92-9FF7E4DE654D}"/>
    <pc:docChg chg="undo custSel modSld">
      <pc:chgData name="Nicole Wible" userId="a0e7e227-9248-44ec-a601-84519f6eb189" providerId="ADAL" clId="{3A96D749-62D2-48DD-AC92-9FF7E4DE654D}" dt="2024-09-20T16:28:23.879" v="672" actId="403"/>
      <pc:docMkLst>
        <pc:docMk/>
      </pc:docMkLst>
      <pc:sldChg chg="modSp mod">
        <pc:chgData name="Nicole Wible" userId="a0e7e227-9248-44ec-a601-84519f6eb189" providerId="ADAL" clId="{3A96D749-62D2-48DD-AC92-9FF7E4DE654D}" dt="2024-09-16T23:25:30.313" v="612" actId="1038"/>
        <pc:sldMkLst>
          <pc:docMk/>
          <pc:sldMk cId="642183383" sldId="281"/>
        </pc:sldMkLst>
        <pc:spChg chg="mod">
          <ac:chgData name="Nicole Wible" userId="a0e7e227-9248-44ec-a601-84519f6eb189" providerId="ADAL" clId="{3A96D749-62D2-48DD-AC92-9FF7E4DE654D}" dt="2024-09-16T23:25:13.310" v="606" actId="20577"/>
          <ac:spMkLst>
            <pc:docMk/>
            <pc:sldMk cId="642183383" sldId="281"/>
            <ac:spMk id="19" creationId="{A134CA96-7AAE-4B44-9D84-A276CD0501D2}"/>
          </ac:spMkLst>
        </pc:spChg>
        <pc:spChg chg="mod">
          <ac:chgData name="Nicole Wible" userId="a0e7e227-9248-44ec-a601-84519f6eb189" providerId="ADAL" clId="{3A96D749-62D2-48DD-AC92-9FF7E4DE654D}" dt="2024-09-16T23:25:30.313" v="612" actId="1038"/>
          <ac:spMkLst>
            <pc:docMk/>
            <pc:sldMk cId="642183383" sldId="281"/>
            <ac:spMk id="24" creationId="{48F546D0-0DE7-13B7-557C-5A0F7C0FD6A2}"/>
          </ac:spMkLst>
        </pc:spChg>
        <pc:spChg chg="mod">
          <ac:chgData name="Nicole Wible" userId="a0e7e227-9248-44ec-a601-84519f6eb189" providerId="ADAL" clId="{3A96D749-62D2-48DD-AC92-9FF7E4DE654D}" dt="2024-09-16T23:25:23.329" v="609" actId="20577"/>
          <ac:spMkLst>
            <pc:docMk/>
            <pc:sldMk cId="642183383" sldId="281"/>
            <ac:spMk id="33" creationId="{C7F99A0D-5604-3D88-6EDA-76A39F454505}"/>
          </ac:spMkLst>
        </pc:spChg>
        <pc:graphicFrameChg chg="mod">
          <ac:chgData name="Nicole Wible" userId="a0e7e227-9248-44ec-a601-84519f6eb189" providerId="ADAL" clId="{3A96D749-62D2-48DD-AC92-9FF7E4DE654D}" dt="2024-09-16T23:25:27.148" v="610" actId="1038"/>
          <ac:graphicFrameMkLst>
            <pc:docMk/>
            <pc:sldMk cId="642183383" sldId="281"/>
            <ac:graphicFrameMk id="23" creationId="{9595EDB4-96CA-3AC9-7D45-0F206151EE19}"/>
          </ac:graphicFrameMkLst>
        </pc:graphicFrameChg>
      </pc:sldChg>
      <pc:sldChg chg="modSp mod">
        <pc:chgData name="Nicole Wible" userId="a0e7e227-9248-44ec-a601-84519f6eb189" providerId="ADAL" clId="{3A96D749-62D2-48DD-AC92-9FF7E4DE654D}" dt="2024-09-16T23:25:39.986" v="618" actId="1038"/>
        <pc:sldMkLst>
          <pc:docMk/>
          <pc:sldMk cId="555901779" sldId="283"/>
        </pc:sldMkLst>
        <pc:spChg chg="mod">
          <ac:chgData name="Nicole Wible" userId="a0e7e227-9248-44ec-a601-84519f6eb189" providerId="ADAL" clId="{3A96D749-62D2-48DD-AC92-9FF7E4DE654D}" dt="2024-09-16T23:25:39.986" v="618" actId="1038"/>
          <ac:spMkLst>
            <pc:docMk/>
            <pc:sldMk cId="555901779" sldId="283"/>
            <ac:spMk id="3" creationId="{B350DDFA-F5D6-5D3F-CE92-96D3E5B43A1E}"/>
          </ac:spMkLst>
        </pc:spChg>
        <pc:graphicFrameChg chg="mod">
          <ac:chgData name="Nicole Wible" userId="a0e7e227-9248-44ec-a601-84519f6eb189" providerId="ADAL" clId="{3A96D749-62D2-48DD-AC92-9FF7E4DE654D}" dt="2024-09-16T23:25:38.923" v="616" actId="1038"/>
          <ac:graphicFrameMkLst>
            <pc:docMk/>
            <pc:sldMk cId="555901779" sldId="283"/>
            <ac:graphicFrameMk id="2" creationId="{F573CF7D-25F1-3F3C-C8D6-603E8D01CF0A}"/>
          </ac:graphicFrameMkLst>
        </pc:graphicFrameChg>
      </pc:sldChg>
      <pc:sldChg chg="modSp mod">
        <pc:chgData name="Nicole Wible" userId="a0e7e227-9248-44ec-a601-84519f6eb189" providerId="ADAL" clId="{3A96D749-62D2-48DD-AC92-9FF7E4DE654D}" dt="2024-09-20T16:28:23.879" v="672" actId="403"/>
        <pc:sldMkLst>
          <pc:docMk/>
          <pc:sldMk cId="1682066606" sldId="297"/>
        </pc:sldMkLst>
        <pc:spChg chg="mod">
          <ac:chgData name="Nicole Wible" userId="a0e7e227-9248-44ec-a601-84519f6eb189" providerId="ADAL" clId="{3A96D749-62D2-48DD-AC92-9FF7E4DE654D}" dt="2024-09-20T16:28:23.879" v="672" actId="403"/>
          <ac:spMkLst>
            <pc:docMk/>
            <pc:sldMk cId="1682066606" sldId="297"/>
            <ac:spMk id="18" creationId="{D0B793F6-D0CE-4099-A06C-C5B02AB7DFDA}"/>
          </ac:spMkLst>
        </pc:spChg>
      </pc:sldChg>
      <pc:sldChg chg="modSp">
        <pc:chgData name="Nicole Wible" userId="a0e7e227-9248-44ec-a601-84519f6eb189" providerId="ADAL" clId="{3A96D749-62D2-48DD-AC92-9FF7E4DE654D}" dt="2024-09-16T21:46:20.090" v="288" actId="1076"/>
        <pc:sldMkLst>
          <pc:docMk/>
          <pc:sldMk cId="215483126" sldId="300"/>
        </pc:sldMkLst>
        <pc:spChg chg="mod">
          <ac:chgData name="Nicole Wible" userId="a0e7e227-9248-44ec-a601-84519f6eb189" providerId="ADAL" clId="{3A96D749-62D2-48DD-AC92-9FF7E4DE654D}" dt="2024-09-16T21:46:20.090" v="288" actId="1076"/>
          <ac:spMkLst>
            <pc:docMk/>
            <pc:sldMk cId="215483126" sldId="300"/>
            <ac:spMk id="7" creationId="{E0599D58-F1C9-4CDE-A3EA-1EC62278967C}"/>
          </ac:spMkLst>
        </pc:spChg>
        <pc:spChg chg="mod">
          <ac:chgData name="Nicole Wible" userId="a0e7e227-9248-44ec-a601-84519f6eb189" providerId="ADAL" clId="{3A96D749-62D2-48DD-AC92-9FF7E4DE654D}" dt="2024-09-16T21:46:20.090" v="288" actId="1076"/>
          <ac:spMkLst>
            <pc:docMk/>
            <pc:sldMk cId="215483126" sldId="300"/>
            <ac:spMk id="16" creationId="{A6BD01FA-BB18-415F-B83D-DE717F9790B6}"/>
          </ac:spMkLst>
        </pc:spChg>
        <pc:spChg chg="mod">
          <ac:chgData name="Nicole Wible" userId="a0e7e227-9248-44ec-a601-84519f6eb189" providerId="ADAL" clId="{3A96D749-62D2-48DD-AC92-9FF7E4DE654D}" dt="2024-09-16T21:46:20.090" v="288" actId="1076"/>
          <ac:spMkLst>
            <pc:docMk/>
            <pc:sldMk cId="215483126" sldId="300"/>
            <ac:spMk id="17" creationId="{BDD19B07-03A0-4D17-8792-B9959D67AADC}"/>
          </ac:spMkLst>
        </pc:spChg>
        <pc:picChg chg="mod">
          <ac:chgData name="Nicole Wible" userId="a0e7e227-9248-44ec-a601-84519f6eb189" providerId="ADAL" clId="{3A96D749-62D2-48DD-AC92-9FF7E4DE654D}" dt="2024-09-16T21:46:20.090" v="288" actId="1076"/>
          <ac:picMkLst>
            <pc:docMk/>
            <pc:sldMk cId="215483126" sldId="300"/>
            <ac:picMk id="2" creationId="{8BC95935-814C-4B4F-A72D-8A59AEC0B93A}"/>
          </ac:picMkLst>
        </pc:picChg>
      </pc:sldChg>
      <pc:sldChg chg="modSp mod">
        <pc:chgData name="Nicole Wible" userId="a0e7e227-9248-44ec-a601-84519f6eb189" providerId="ADAL" clId="{3A96D749-62D2-48DD-AC92-9FF7E4DE654D}" dt="2024-09-16T21:51:26.904" v="386" actId="1076"/>
        <pc:sldMkLst>
          <pc:docMk/>
          <pc:sldMk cId="2810074149" sldId="301"/>
        </pc:sldMkLst>
        <pc:spChg chg="mod">
          <ac:chgData name="Nicole Wible" userId="a0e7e227-9248-44ec-a601-84519f6eb189" providerId="ADAL" clId="{3A96D749-62D2-48DD-AC92-9FF7E4DE654D}" dt="2024-09-16T21:51:26.904" v="386" actId="1076"/>
          <ac:spMkLst>
            <pc:docMk/>
            <pc:sldMk cId="2810074149" sldId="301"/>
            <ac:spMk id="7" creationId="{12C7A3BB-93A3-4EF2-A288-97AAB48B35C1}"/>
          </ac:spMkLst>
        </pc:spChg>
        <pc:picChg chg="mod">
          <ac:chgData name="Nicole Wible" userId="a0e7e227-9248-44ec-a601-84519f6eb189" providerId="ADAL" clId="{3A96D749-62D2-48DD-AC92-9FF7E4DE654D}" dt="2024-09-16T21:51:23.741" v="385" actId="12788"/>
          <ac:picMkLst>
            <pc:docMk/>
            <pc:sldMk cId="2810074149" sldId="301"/>
            <ac:picMk id="2" creationId="{7E398918-35DD-4695-A478-394560440E64}"/>
          </ac:picMkLst>
        </pc:picChg>
      </pc:sldChg>
      <pc:sldChg chg="modSp mod">
        <pc:chgData name="Nicole Wible" userId="a0e7e227-9248-44ec-a601-84519f6eb189" providerId="ADAL" clId="{3A96D749-62D2-48DD-AC92-9FF7E4DE654D}" dt="2024-09-16T23:14:43.640" v="464" actId="1035"/>
        <pc:sldMkLst>
          <pc:docMk/>
          <pc:sldMk cId="4118378319" sldId="302"/>
        </pc:sldMkLst>
        <pc:spChg chg="mod">
          <ac:chgData name="Nicole Wible" userId="a0e7e227-9248-44ec-a601-84519f6eb189" providerId="ADAL" clId="{3A96D749-62D2-48DD-AC92-9FF7E4DE654D}" dt="2024-09-16T23:14:35.197" v="462" actId="14100"/>
          <ac:spMkLst>
            <pc:docMk/>
            <pc:sldMk cId="4118378319" sldId="302"/>
            <ac:spMk id="2" creationId="{793C2526-49CA-44D0-9F4F-91EBB6764DA9}"/>
          </ac:spMkLst>
        </pc:spChg>
        <pc:spChg chg="mod">
          <ac:chgData name="Nicole Wible" userId="a0e7e227-9248-44ec-a601-84519f6eb189" providerId="ADAL" clId="{3A96D749-62D2-48DD-AC92-9FF7E4DE654D}" dt="2024-09-16T23:14:43.640" v="464" actId="1035"/>
          <ac:spMkLst>
            <pc:docMk/>
            <pc:sldMk cId="4118378319" sldId="302"/>
            <ac:spMk id="10" creationId="{5DE65A20-9E0E-4936-B4F9-012E2D54D646}"/>
          </ac:spMkLst>
        </pc:spChg>
        <pc:spChg chg="mod">
          <ac:chgData name="Nicole Wible" userId="a0e7e227-9248-44ec-a601-84519f6eb189" providerId="ADAL" clId="{3A96D749-62D2-48DD-AC92-9FF7E4DE654D}" dt="2024-09-16T23:14:43.640" v="464" actId="1035"/>
          <ac:spMkLst>
            <pc:docMk/>
            <pc:sldMk cId="4118378319" sldId="302"/>
            <ac:spMk id="11" creationId="{18CBDE74-58B0-4130-AB3D-AE4857B07FAF}"/>
          </ac:spMkLst>
        </pc:spChg>
        <pc:spChg chg="mod">
          <ac:chgData name="Nicole Wible" userId="a0e7e227-9248-44ec-a601-84519f6eb189" providerId="ADAL" clId="{3A96D749-62D2-48DD-AC92-9FF7E4DE654D}" dt="2024-09-16T21:51:51.557" v="402" actId="1036"/>
          <ac:spMkLst>
            <pc:docMk/>
            <pc:sldMk cId="4118378319" sldId="302"/>
            <ac:spMk id="12" creationId="{AD947F02-793E-4CE2-8B8F-93A3D39A8BC4}"/>
          </ac:spMkLst>
        </pc:spChg>
        <pc:spChg chg="mod">
          <ac:chgData name="Nicole Wible" userId="a0e7e227-9248-44ec-a601-84519f6eb189" providerId="ADAL" clId="{3A96D749-62D2-48DD-AC92-9FF7E4DE654D}" dt="2024-09-16T21:51:51.557" v="402" actId="1036"/>
          <ac:spMkLst>
            <pc:docMk/>
            <pc:sldMk cId="4118378319" sldId="302"/>
            <ac:spMk id="13" creationId="{2F8A22C2-0CC6-4248-B940-287D8DDBC78B}"/>
          </ac:spMkLst>
        </pc:spChg>
        <pc:spChg chg="mod">
          <ac:chgData name="Nicole Wible" userId="a0e7e227-9248-44ec-a601-84519f6eb189" providerId="ADAL" clId="{3A96D749-62D2-48DD-AC92-9FF7E4DE654D}" dt="2024-09-16T23:14:43.640" v="464" actId="1035"/>
          <ac:spMkLst>
            <pc:docMk/>
            <pc:sldMk cId="4118378319" sldId="302"/>
            <ac:spMk id="16" creationId="{B6DE555A-B66A-489F-AA65-AB5B3BC1E4AA}"/>
          </ac:spMkLst>
        </pc:spChg>
        <pc:spChg chg="mod">
          <ac:chgData name="Nicole Wible" userId="a0e7e227-9248-44ec-a601-84519f6eb189" providerId="ADAL" clId="{3A96D749-62D2-48DD-AC92-9FF7E4DE654D}" dt="2024-09-16T21:51:51.557" v="402" actId="1036"/>
          <ac:spMkLst>
            <pc:docMk/>
            <pc:sldMk cId="4118378319" sldId="302"/>
            <ac:spMk id="17" creationId="{3F532226-0CFC-412C-B044-40E051E19890}"/>
          </ac:spMkLst>
        </pc:spChg>
        <pc:spChg chg="mod">
          <ac:chgData name="Nicole Wible" userId="a0e7e227-9248-44ec-a601-84519f6eb189" providerId="ADAL" clId="{3A96D749-62D2-48DD-AC92-9FF7E4DE654D}" dt="2024-09-16T23:14:43.640" v="464" actId="1035"/>
          <ac:spMkLst>
            <pc:docMk/>
            <pc:sldMk cId="4118378319" sldId="302"/>
            <ac:spMk id="22" creationId="{3F09B9BF-CB5A-49A3-80FF-84264884BFFA}"/>
          </ac:spMkLst>
        </pc:spChg>
        <pc:spChg chg="mod">
          <ac:chgData name="Nicole Wible" userId="a0e7e227-9248-44ec-a601-84519f6eb189" providerId="ADAL" clId="{3A96D749-62D2-48DD-AC92-9FF7E4DE654D}" dt="2024-09-16T23:14:43.640" v="464" actId="1035"/>
          <ac:spMkLst>
            <pc:docMk/>
            <pc:sldMk cId="4118378319" sldId="302"/>
            <ac:spMk id="23" creationId="{58BBE477-000B-4A97-8D04-DAFD0EB96F12}"/>
          </ac:spMkLst>
        </pc:spChg>
        <pc:spChg chg="mod">
          <ac:chgData name="Nicole Wible" userId="a0e7e227-9248-44ec-a601-84519f6eb189" providerId="ADAL" clId="{3A96D749-62D2-48DD-AC92-9FF7E4DE654D}" dt="2024-09-16T21:51:51.557" v="402" actId="1036"/>
          <ac:spMkLst>
            <pc:docMk/>
            <pc:sldMk cId="4118378319" sldId="302"/>
            <ac:spMk id="25" creationId="{154D035F-6381-4CDB-ABD5-1EED46641D9D}"/>
          </ac:spMkLst>
        </pc:spChg>
        <pc:picChg chg="mod">
          <ac:chgData name="Nicole Wible" userId="a0e7e227-9248-44ec-a601-84519f6eb189" providerId="ADAL" clId="{3A96D749-62D2-48DD-AC92-9FF7E4DE654D}" dt="2024-09-16T21:51:40.375" v="387" actId="14826"/>
          <ac:picMkLst>
            <pc:docMk/>
            <pc:sldMk cId="4118378319" sldId="302"/>
            <ac:picMk id="8194" creationId="{1A9B7B70-87CA-4B35-BE48-DEBA5D159523}"/>
          </ac:picMkLst>
        </pc:picChg>
      </pc:sldChg>
      <pc:sldChg chg="modSp mod">
        <pc:chgData name="Nicole Wible" userId="a0e7e227-9248-44ec-a601-84519f6eb189" providerId="ADAL" clId="{3A96D749-62D2-48DD-AC92-9FF7E4DE654D}" dt="2024-09-16T23:30:38.886" v="626" actId="14826"/>
        <pc:sldMkLst>
          <pc:docMk/>
          <pc:sldMk cId="311874182" sldId="329"/>
        </pc:sldMkLst>
        <pc:picChg chg="mod">
          <ac:chgData name="Nicole Wible" userId="a0e7e227-9248-44ec-a601-84519f6eb189" providerId="ADAL" clId="{3A96D749-62D2-48DD-AC92-9FF7E4DE654D}" dt="2024-09-16T23:30:38.886" v="626" actId="14826"/>
          <ac:picMkLst>
            <pc:docMk/>
            <pc:sldMk cId="311874182" sldId="329"/>
            <ac:picMk id="29" creationId="{5141A4BD-1770-4D50-8101-33218E469FA6}"/>
          </ac:picMkLst>
        </pc:picChg>
      </pc:sldChg>
      <pc:sldChg chg="modSp mod">
        <pc:chgData name="Nicole Wible" userId="a0e7e227-9248-44ec-a601-84519f6eb189" providerId="ADAL" clId="{3A96D749-62D2-48DD-AC92-9FF7E4DE654D}" dt="2024-09-16T21:36:00.629" v="17" actId="732"/>
        <pc:sldMkLst>
          <pc:docMk/>
          <pc:sldMk cId="1267042647" sldId="331"/>
        </pc:sldMkLst>
        <pc:picChg chg="mod modCrop">
          <ac:chgData name="Nicole Wible" userId="a0e7e227-9248-44ec-a601-84519f6eb189" providerId="ADAL" clId="{3A96D749-62D2-48DD-AC92-9FF7E4DE654D}" dt="2024-09-16T21:36:00.629" v="17" actId="732"/>
          <ac:picMkLst>
            <pc:docMk/>
            <pc:sldMk cId="1267042647" sldId="331"/>
            <ac:picMk id="5" creationId="{A680D4E7-CC10-904C-8CC7-98EA1A91A13C}"/>
          </ac:picMkLst>
        </pc:picChg>
      </pc:sldChg>
      <pc:sldChg chg="modSp mod">
        <pc:chgData name="Nicole Wible" userId="a0e7e227-9248-44ec-a601-84519f6eb189" providerId="ADAL" clId="{3A96D749-62D2-48DD-AC92-9FF7E4DE654D}" dt="2024-09-16T23:26:12.708" v="619" actId="732"/>
        <pc:sldMkLst>
          <pc:docMk/>
          <pc:sldMk cId="3166611695" sldId="332"/>
        </pc:sldMkLst>
        <pc:picChg chg="mod modCrop">
          <ac:chgData name="Nicole Wible" userId="a0e7e227-9248-44ec-a601-84519f6eb189" providerId="ADAL" clId="{3A96D749-62D2-48DD-AC92-9FF7E4DE654D}" dt="2024-09-16T23:26:12.708" v="619" actId="732"/>
          <ac:picMkLst>
            <pc:docMk/>
            <pc:sldMk cId="3166611695" sldId="332"/>
            <ac:picMk id="5" creationId="{8F5053FD-985B-E442-B165-46E42D199020}"/>
          </ac:picMkLst>
        </pc:picChg>
      </pc:sldChg>
      <pc:sldChg chg="modSp mod">
        <pc:chgData name="Nicole Wible" userId="a0e7e227-9248-44ec-a601-84519f6eb189" providerId="ADAL" clId="{3A96D749-62D2-48DD-AC92-9FF7E4DE654D}" dt="2024-09-16T23:23:57.671" v="578" actId="1038"/>
        <pc:sldMkLst>
          <pc:docMk/>
          <pc:sldMk cId="3852883729" sldId="338"/>
        </pc:sldMkLst>
        <pc:spChg chg="mod">
          <ac:chgData name="Nicole Wible" userId="a0e7e227-9248-44ec-a601-84519f6eb189" providerId="ADAL" clId="{3A96D749-62D2-48DD-AC92-9FF7E4DE654D}" dt="2024-09-16T23:22:45.082" v="563" actId="1035"/>
          <ac:spMkLst>
            <pc:docMk/>
            <pc:sldMk cId="3852883729" sldId="338"/>
            <ac:spMk id="3" creationId="{7AF34599-5E8D-3414-94AB-293724A20DFF}"/>
          </ac:spMkLst>
        </pc:spChg>
        <pc:graphicFrameChg chg="mod">
          <ac:chgData name="Nicole Wible" userId="a0e7e227-9248-44ec-a601-84519f6eb189" providerId="ADAL" clId="{3A96D749-62D2-48DD-AC92-9FF7E4DE654D}" dt="2024-09-16T23:23:57.671" v="578" actId="1038"/>
          <ac:graphicFrameMkLst>
            <pc:docMk/>
            <pc:sldMk cId="3852883729" sldId="338"/>
            <ac:graphicFrameMk id="8" creationId="{91DF06D8-F350-0C04-1FEE-AF65D6BB04C1}"/>
          </ac:graphicFrameMkLst>
        </pc:graphicFrameChg>
      </pc:sldChg>
      <pc:sldChg chg="modSp mod">
        <pc:chgData name="Nicole Wible" userId="a0e7e227-9248-44ec-a601-84519f6eb189" providerId="ADAL" clId="{3A96D749-62D2-48DD-AC92-9FF7E4DE654D}" dt="2024-09-16T23:25:37.419" v="615" actId="1038"/>
        <pc:sldMkLst>
          <pc:docMk/>
          <pc:sldMk cId="2374520080" sldId="360"/>
        </pc:sldMkLst>
        <pc:spChg chg="mod">
          <ac:chgData name="Nicole Wible" userId="a0e7e227-9248-44ec-a601-84519f6eb189" providerId="ADAL" clId="{3A96D749-62D2-48DD-AC92-9FF7E4DE654D}" dt="2024-09-16T23:25:37.419" v="615" actId="1038"/>
          <ac:spMkLst>
            <pc:docMk/>
            <pc:sldMk cId="2374520080" sldId="360"/>
            <ac:spMk id="6" creationId="{DFCA8BE8-2656-77F7-9414-1AA179CFE1B7}"/>
          </ac:spMkLst>
        </pc:spChg>
        <pc:graphicFrameChg chg="mod">
          <ac:chgData name="Nicole Wible" userId="a0e7e227-9248-44ec-a601-84519f6eb189" providerId="ADAL" clId="{3A96D749-62D2-48DD-AC92-9FF7E4DE654D}" dt="2024-09-16T23:25:34.920" v="613" actId="1038"/>
          <ac:graphicFrameMkLst>
            <pc:docMk/>
            <pc:sldMk cId="2374520080" sldId="360"/>
            <ac:graphicFrameMk id="2" creationId="{A10F32AA-1C2B-0B25-F3EE-68C4C5CF2287}"/>
          </ac:graphicFrameMkLst>
        </pc:graphicFrameChg>
      </pc:sldChg>
      <pc:sldChg chg="modSp mod">
        <pc:chgData name="Nicole Wible" userId="a0e7e227-9248-44ec-a601-84519f6eb189" providerId="ADAL" clId="{3A96D749-62D2-48DD-AC92-9FF7E4DE654D}" dt="2024-09-16T23:24:00.917" v="581" actId="1037"/>
        <pc:sldMkLst>
          <pc:docMk/>
          <pc:sldMk cId="794903588" sldId="388"/>
        </pc:sldMkLst>
        <pc:spChg chg="mod">
          <ac:chgData name="Nicole Wible" userId="a0e7e227-9248-44ec-a601-84519f6eb189" providerId="ADAL" clId="{3A96D749-62D2-48DD-AC92-9FF7E4DE654D}" dt="2024-09-16T23:22:03.730" v="535" actId="20577"/>
          <ac:spMkLst>
            <pc:docMk/>
            <pc:sldMk cId="794903588" sldId="388"/>
            <ac:spMk id="19" creationId="{C9290814-B62E-1544-A167-99EB67A554BE}"/>
          </ac:spMkLst>
        </pc:spChg>
        <pc:spChg chg="mod">
          <ac:chgData name="Nicole Wible" userId="a0e7e227-9248-44ec-a601-84519f6eb189" providerId="ADAL" clId="{3A96D749-62D2-48DD-AC92-9FF7E4DE654D}" dt="2024-09-16T23:22:08.785" v="540" actId="20577"/>
          <ac:spMkLst>
            <pc:docMk/>
            <pc:sldMk cId="794903588" sldId="388"/>
            <ac:spMk id="20" creationId="{A9C08BFE-5840-031C-7F07-823BD6ECEA9D}"/>
          </ac:spMkLst>
        </pc:spChg>
        <pc:spChg chg="mod">
          <ac:chgData name="Nicole Wible" userId="a0e7e227-9248-44ec-a601-84519f6eb189" providerId="ADAL" clId="{3A96D749-62D2-48DD-AC92-9FF7E4DE654D}" dt="2024-09-16T23:22:16.757" v="545" actId="20577"/>
          <ac:spMkLst>
            <pc:docMk/>
            <pc:sldMk cId="794903588" sldId="388"/>
            <ac:spMk id="21" creationId="{EF76AD0E-6780-C4E8-C77E-82E73E53A1F5}"/>
          </ac:spMkLst>
        </pc:spChg>
        <pc:spChg chg="mod">
          <ac:chgData name="Nicole Wible" userId="a0e7e227-9248-44ec-a601-84519f6eb189" providerId="ADAL" clId="{3A96D749-62D2-48DD-AC92-9FF7E4DE654D}" dt="2024-09-16T23:22:25.727" v="559" actId="20577"/>
          <ac:spMkLst>
            <pc:docMk/>
            <pc:sldMk cId="794903588" sldId="388"/>
            <ac:spMk id="22" creationId="{90D9BFD7-6CEE-33B4-3498-52B6D98FEB53}"/>
          </ac:spMkLst>
        </pc:spChg>
        <pc:spChg chg="mod">
          <ac:chgData name="Nicole Wible" userId="a0e7e227-9248-44ec-a601-84519f6eb189" providerId="ADAL" clId="{3A96D749-62D2-48DD-AC92-9FF7E4DE654D}" dt="2024-09-16T23:22:22.704" v="554" actId="20577"/>
          <ac:spMkLst>
            <pc:docMk/>
            <pc:sldMk cId="794903588" sldId="388"/>
            <ac:spMk id="24" creationId="{4BA55767-C5CF-4992-2C78-4EFA426A9915}"/>
          </ac:spMkLst>
        </pc:spChg>
        <pc:spChg chg="mod">
          <ac:chgData name="Nicole Wible" userId="a0e7e227-9248-44ec-a601-84519f6eb189" providerId="ADAL" clId="{3A96D749-62D2-48DD-AC92-9FF7E4DE654D}" dt="2024-09-16T23:22:28.639" v="562" actId="20577"/>
          <ac:spMkLst>
            <pc:docMk/>
            <pc:sldMk cId="794903588" sldId="388"/>
            <ac:spMk id="25" creationId="{D05D5DD9-D43C-6B6C-6011-436CC096629E}"/>
          </ac:spMkLst>
        </pc:spChg>
        <pc:grpChg chg="mod">
          <ac:chgData name="Nicole Wible" userId="a0e7e227-9248-44ec-a601-84519f6eb189" providerId="ADAL" clId="{3A96D749-62D2-48DD-AC92-9FF7E4DE654D}" dt="2024-09-16T23:24:00.917" v="581" actId="1037"/>
          <ac:grpSpMkLst>
            <pc:docMk/>
            <pc:sldMk cId="794903588" sldId="388"/>
            <ac:grpSpMk id="11" creationId="{9CE4C0B3-94B1-8AEE-5E5B-3CE17A325F1C}"/>
          </ac:grpSpMkLst>
        </pc:grpChg>
      </pc:sldChg>
      <pc:sldChg chg="modSp mod">
        <pc:chgData name="Nicole Wible" userId="a0e7e227-9248-44ec-a601-84519f6eb189" providerId="ADAL" clId="{3A96D749-62D2-48DD-AC92-9FF7E4DE654D}" dt="2024-09-16T21:44:20.126" v="256" actId="14100"/>
        <pc:sldMkLst>
          <pc:docMk/>
          <pc:sldMk cId="4146522029" sldId="479"/>
        </pc:sldMkLst>
        <pc:spChg chg="mod">
          <ac:chgData name="Nicole Wible" userId="a0e7e227-9248-44ec-a601-84519f6eb189" providerId="ADAL" clId="{3A96D749-62D2-48DD-AC92-9FF7E4DE654D}" dt="2024-09-16T21:37:49.587" v="109" actId="14100"/>
          <ac:spMkLst>
            <pc:docMk/>
            <pc:sldMk cId="4146522029" sldId="479"/>
            <ac:spMk id="8" creationId="{B408721A-A564-4F84-80A7-288D13B257BF}"/>
          </ac:spMkLst>
        </pc:spChg>
        <pc:spChg chg="mod">
          <ac:chgData name="Nicole Wible" userId="a0e7e227-9248-44ec-a601-84519f6eb189" providerId="ADAL" clId="{3A96D749-62D2-48DD-AC92-9FF7E4DE654D}" dt="2024-09-16T21:37:41.794" v="105" actId="1038"/>
          <ac:spMkLst>
            <pc:docMk/>
            <pc:sldMk cId="4146522029" sldId="479"/>
            <ac:spMk id="10" creationId="{604C0C7E-01F2-4046-869F-A1774F602009}"/>
          </ac:spMkLst>
        </pc:spChg>
        <pc:spChg chg="mod">
          <ac:chgData name="Nicole Wible" userId="a0e7e227-9248-44ec-a601-84519f6eb189" providerId="ADAL" clId="{3A96D749-62D2-48DD-AC92-9FF7E4DE654D}" dt="2024-09-16T21:37:46.498" v="108" actId="1035"/>
          <ac:spMkLst>
            <pc:docMk/>
            <pc:sldMk cId="4146522029" sldId="479"/>
            <ac:spMk id="11" creationId="{851DAE37-8F8F-481B-8FA2-C498907721D4}"/>
          </ac:spMkLst>
        </pc:spChg>
        <pc:picChg chg="mod">
          <ac:chgData name="Nicole Wible" userId="a0e7e227-9248-44ec-a601-84519f6eb189" providerId="ADAL" clId="{3A96D749-62D2-48DD-AC92-9FF7E4DE654D}" dt="2024-09-16T21:44:20.126" v="256" actId="14100"/>
          <ac:picMkLst>
            <pc:docMk/>
            <pc:sldMk cId="4146522029" sldId="479"/>
            <ac:picMk id="2" creationId="{A7257D7A-D80A-4824-ADE3-DC1927AAF014}"/>
          </ac:picMkLst>
        </pc:picChg>
      </pc:sldChg>
      <pc:sldChg chg="addSp delSp modSp mod">
        <pc:chgData name="Nicole Wible" userId="a0e7e227-9248-44ec-a601-84519f6eb189" providerId="ADAL" clId="{3A96D749-62D2-48DD-AC92-9FF7E4DE654D}" dt="2024-09-16T21:43:54.373" v="254" actId="12788"/>
        <pc:sldMkLst>
          <pc:docMk/>
          <pc:sldMk cId="2237983265" sldId="481"/>
        </pc:sldMkLst>
        <pc:spChg chg="mod">
          <ac:chgData name="Nicole Wible" userId="a0e7e227-9248-44ec-a601-84519f6eb189" providerId="ADAL" clId="{3A96D749-62D2-48DD-AC92-9FF7E4DE654D}" dt="2024-09-16T21:42:08.610" v="239" actId="1036"/>
          <ac:spMkLst>
            <pc:docMk/>
            <pc:sldMk cId="2237983265" sldId="481"/>
            <ac:spMk id="5" creationId="{640E852C-3A61-4533-AC3F-9FCE2557969B}"/>
          </ac:spMkLst>
        </pc:spChg>
        <pc:picChg chg="del mod">
          <ac:chgData name="Nicole Wible" userId="a0e7e227-9248-44ec-a601-84519f6eb189" providerId="ADAL" clId="{3A96D749-62D2-48DD-AC92-9FF7E4DE654D}" dt="2024-09-16T21:41:40.617" v="211" actId="478"/>
          <ac:picMkLst>
            <pc:docMk/>
            <pc:sldMk cId="2237983265" sldId="481"/>
            <ac:picMk id="2" creationId="{6FF4C234-4374-4C31-AE66-914A21579089}"/>
          </ac:picMkLst>
        </pc:picChg>
        <pc:picChg chg="add mod ord">
          <ac:chgData name="Nicole Wible" userId="a0e7e227-9248-44ec-a601-84519f6eb189" providerId="ADAL" clId="{3A96D749-62D2-48DD-AC92-9FF7E4DE654D}" dt="2024-09-16T21:43:54.373" v="254" actId="12788"/>
          <ac:picMkLst>
            <pc:docMk/>
            <pc:sldMk cId="2237983265" sldId="481"/>
            <ac:picMk id="10" creationId="{CF5629BF-8C6D-1013-A447-D2F11F2A2E50}"/>
          </ac:picMkLst>
        </pc:picChg>
      </pc:sldChg>
      <pc:sldChg chg="modSp mod">
        <pc:chgData name="Nicole Wible" userId="a0e7e227-9248-44ec-a601-84519f6eb189" providerId="ADAL" clId="{3A96D749-62D2-48DD-AC92-9FF7E4DE654D}" dt="2024-09-16T21:45:49.178" v="283" actId="1076"/>
        <pc:sldMkLst>
          <pc:docMk/>
          <pc:sldMk cId="3486855014" sldId="482"/>
        </pc:sldMkLst>
        <pc:spChg chg="mod">
          <ac:chgData name="Nicole Wible" userId="a0e7e227-9248-44ec-a601-84519f6eb189" providerId="ADAL" clId="{3A96D749-62D2-48DD-AC92-9FF7E4DE654D}" dt="2024-09-16T21:45:31.145" v="280" actId="1035"/>
          <ac:spMkLst>
            <pc:docMk/>
            <pc:sldMk cId="3486855014" sldId="482"/>
            <ac:spMk id="9" creationId="{887DA9C2-9CB0-42BE-8438-8019CBFCA688}"/>
          </ac:spMkLst>
        </pc:spChg>
        <pc:spChg chg="mod">
          <ac:chgData name="Nicole Wible" userId="a0e7e227-9248-44ec-a601-84519f6eb189" providerId="ADAL" clId="{3A96D749-62D2-48DD-AC92-9FF7E4DE654D}" dt="2024-09-16T21:45:31.145" v="280" actId="1035"/>
          <ac:spMkLst>
            <pc:docMk/>
            <pc:sldMk cId="3486855014" sldId="482"/>
            <ac:spMk id="11" creationId="{41B13014-4192-4E21-889D-3EDAF3A7B693}"/>
          </ac:spMkLst>
        </pc:spChg>
        <pc:spChg chg="mod">
          <ac:chgData name="Nicole Wible" userId="a0e7e227-9248-44ec-a601-84519f6eb189" providerId="ADAL" clId="{3A96D749-62D2-48DD-AC92-9FF7E4DE654D}" dt="2024-09-16T21:45:37.885" v="281" actId="1076"/>
          <ac:spMkLst>
            <pc:docMk/>
            <pc:sldMk cId="3486855014" sldId="482"/>
            <ac:spMk id="12" creationId="{CFB24DCE-5179-484E-BE4B-6DB10E778722}"/>
          </ac:spMkLst>
        </pc:spChg>
        <pc:spChg chg="mod">
          <ac:chgData name="Nicole Wible" userId="a0e7e227-9248-44ec-a601-84519f6eb189" providerId="ADAL" clId="{3A96D749-62D2-48DD-AC92-9FF7E4DE654D}" dt="2024-09-16T21:45:49.178" v="283" actId="1076"/>
          <ac:spMkLst>
            <pc:docMk/>
            <pc:sldMk cId="3486855014" sldId="482"/>
            <ac:spMk id="13" creationId="{A28122D6-BEA7-490A-9480-9E9A046702AE}"/>
          </ac:spMkLst>
        </pc:spChg>
        <pc:spChg chg="mod">
          <ac:chgData name="Nicole Wible" userId="a0e7e227-9248-44ec-a601-84519f6eb189" providerId="ADAL" clId="{3A96D749-62D2-48DD-AC92-9FF7E4DE654D}" dt="2024-09-16T21:45:43.036" v="282" actId="1076"/>
          <ac:spMkLst>
            <pc:docMk/>
            <pc:sldMk cId="3486855014" sldId="482"/>
            <ac:spMk id="14" creationId="{1EA716BF-5389-4D58-AB3E-BF73D925A2D5}"/>
          </ac:spMkLst>
        </pc:spChg>
        <pc:picChg chg="mod">
          <ac:chgData name="Nicole Wible" userId="a0e7e227-9248-44ec-a601-84519f6eb189" providerId="ADAL" clId="{3A96D749-62D2-48DD-AC92-9FF7E4DE654D}" dt="2024-09-16T21:45:09.693" v="262" actId="1035"/>
          <ac:picMkLst>
            <pc:docMk/>
            <pc:sldMk cId="3486855014" sldId="482"/>
            <ac:picMk id="5124" creationId="{05428D53-9D6A-4703-B4C7-F0BF2D753BAD}"/>
          </ac:picMkLst>
        </pc:picChg>
      </pc:sldChg>
      <pc:sldChg chg="modSp mod">
        <pc:chgData name="Nicole Wible" userId="a0e7e227-9248-44ec-a601-84519f6eb189" providerId="ADAL" clId="{3A96D749-62D2-48DD-AC92-9FF7E4DE654D}" dt="2024-09-16T23:31:00.900" v="627" actId="14826"/>
        <pc:sldMkLst>
          <pc:docMk/>
          <pc:sldMk cId="2480190452" sldId="502"/>
        </pc:sldMkLst>
        <pc:picChg chg="mod">
          <ac:chgData name="Nicole Wible" userId="a0e7e227-9248-44ec-a601-84519f6eb189" providerId="ADAL" clId="{3A96D749-62D2-48DD-AC92-9FF7E4DE654D}" dt="2024-09-16T23:31:00.900" v="627" actId="14826"/>
          <ac:picMkLst>
            <pc:docMk/>
            <pc:sldMk cId="2480190452" sldId="502"/>
            <ac:picMk id="3" creationId="{45435BEE-ACD0-D7EB-441D-EAE48AD2668B}"/>
          </ac:picMkLst>
        </pc:picChg>
        <pc:picChg chg="mod modCrop">
          <ac:chgData name="Nicole Wible" userId="a0e7e227-9248-44ec-a601-84519f6eb189" providerId="ADAL" clId="{3A96D749-62D2-48DD-AC92-9FF7E4DE654D}" dt="2024-09-16T21:36:15.589" v="18" actId="732"/>
          <ac:picMkLst>
            <pc:docMk/>
            <pc:sldMk cId="2480190452" sldId="502"/>
            <ac:picMk id="5" creationId="{A680D4E7-CC10-904C-8CC7-98EA1A91A13C}"/>
          </ac:picMkLst>
        </pc:picChg>
      </pc:sldChg>
      <pc:sldChg chg="modSp mod">
        <pc:chgData name="Nicole Wible" userId="a0e7e227-9248-44ec-a601-84519f6eb189" providerId="ADAL" clId="{3A96D749-62D2-48DD-AC92-9FF7E4DE654D}" dt="2024-09-16T23:26:40.193" v="625" actId="1035"/>
        <pc:sldMkLst>
          <pc:docMk/>
          <pc:sldMk cId="826740344" sldId="505"/>
        </pc:sldMkLst>
        <pc:spChg chg="mod">
          <ac:chgData name="Nicole Wible" userId="a0e7e227-9248-44ec-a601-84519f6eb189" providerId="ADAL" clId="{3A96D749-62D2-48DD-AC92-9FF7E4DE654D}" dt="2024-09-16T23:26:40.193" v="625" actId="1035"/>
          <ac:spMkLst>
            <pc:docMk/>
            <pc:sldMk cId="826740344" sldId="505"/>
            <ac:spMk id="17" creationId="{18898D9A-8D83-1BCF-9034-0F813A0B86DA}"/>
          </ac:spMkLst>
        </pc:spChg>
      </pc:sldChg>
      <pc:sldChg chg="modSp">
        <pc:chgData name="Nicole Wible" userId="a0e7e227-9248-44ec-a601-84519f6eb189" providerId="ADAL" clId="{3A96D749-62D2-48DD-AC92-9FF7E4DE654D}" dt="2024-09-16T21:35:27.862" v="16" actId="20577"/>
        <pc:sldMkLst>
          <pc:docMk/>
          <pc:sldMk cId="1536675739" sldId="507"/>
        </pc:sldMkLst>
        <pc:spChg chg="mod">
          <ac:chgData name="Nicole Wible" userId="a0e7e227-9248-44ec-a601-84519f6eb189" providerId="ADAL" clId="{3A96D749-62D2-48DD-AC92-9FF7E4DE654D}" dt="2024-09-16T21:35:27.862" v="16" actId="20577"/>
          <ac:spMkLst>
            <pc:docMk/>
            <pc:sldMk cId="1536675739" sldId="507"/>
            <ac:spMk id="16" creationId="{3DAF9E5E-15A0-D985-EA9C-81704BFE2DAA}"/>
          </ac:spMkLst>
        </pc:spChg>
      </pc:sldChg>
      <pc:sldChg chg="modSp mod modAnim">
        <pc:chgData name="Nicole Wible" userId="a0e7e227-9248-44ec-a601-84519f6eb189" providerId="ADAL" clId="{3A96D749-62D2-48DD-AC92-9FF7E4DE654D}" dt="2024-09-16T21:58:07.188" v="461" actId="20577"/>
        <pc:sldMkLst>
          <pc:docMk/>
          <pc:sldMk cId="2817551479" sldId="508"/>
        </pc:sldMkLst>
        <pc:spChg chg="mod">
          <ac:chgData name="Nicole Wible" userId="a0e7e227-9248-44ec-a601-84519f6eb189" providerId="ADAL" clId="{3A96D749-62D2-48DD-AC92-9FF7E4DE654D}" dt="2024-09-16T21:53:28.296" v="441" actId="20577"/>
          <ac:spMkLst>
            <pc:docMk/>
            <pc:sldMk cId="2817551479" sldId="508"/>
            <ac:spMk id="31" creationId="{586AA721-C806-29D6-9EA4-99702E01B850}"/>
          </ac:spMkLst>
        </pc:spChg>
        <pc:spChg chg="mod">
          <ac:chgData name="Nicole Wible" userId="a0e7e227-9248-44ec-a601-84519f6eb189" providerId="ADAL" clId="{3A96D749-62D2-48DD-AC92-9FF7E4DE654D}" dt="2024-09-16T21:57:28.656" v="455" actId="20577"/>
          <ac:spMkLst>
            <pc:docMk/>
            <pc:sldMk cId="2817551479" sldId="508"/>
            <ac:spMk id="32" creationId="{AAFC7C75-9B9C-3214-72A7-D2C1DB25F6D1}"/>
          </ac:spMkLst>
        </pc:spChg>
        <pc:spChg chg="mod">
          <ac:chgData name="Nicole Wible" userId="a0e7e227-9248-44ec-a601-84519f6eb189" providerId="ADAL" clId="{3A96D749-62D2-48DD-AC92-9FF7E4DE654D}" dt="2024-09-16T21:58:07.188" v="461" actId="20577"/>
          <ac:spMkLst>
            <pc:docMk/>
            <pc:sldMk cId="2817551479" sldId="508"/>
            <ac:spMk id="33" creationId="{0F681720-D680-7CD5-B708-35328AB9B9A3}"/>
          </ac:spMkLst>
        </pc:spChg>
        <pc:spChg chg="mod">
          <ac:chgData name="Nicole Wible" userId="a0e7e227-9248-44ec-a601-84519f6eb189" providerId="ADAL" clId="{3A96D749-62D2-48DD-AC92-9FF7E4DE654D}" dt="2024-09-16T21:57:49.214" v="458" actId="1076"/>
          <ac:spMkLst>
            <pc:docMk/>
            <pc:sldMk cId="2817551479" sldId="508"/>
            <ac:spMk id="34" creationId="{E9DF9BC9-9CE4-F1B2-703E-B8FD04B78A5A}"/>
          </ac:spMkLst>
        </pc:spChg>
        <pc:spChg chg="mod">
          <ac:chgData name="Nicole Wible" userId="a0e7e227-9248-44ec-a601-84519f6eb189" providerId="ADAL" clId="{3A96D749-62D2-48DD-AC92-9FF7E4DE654D}" dt="2024-09-16T21:57:40.299" v="457" actId="14100"/>
          <ac:spMkLst>
            <pc:docMk/>
            <pc:sldMk cId="2817551479" sldId="508"/>
            <ac:spMk id="35" creationId="{F49127D3-D178-4EDD-3DE8-70CA40B54969}"/>
          </ac:spMkLst>
        </pc:spChg>
        <pc:picChg chg="mod">
          <ac:chgData name="Nicole Wible" userId="a0e7e227-9248-44ec-a601-84519f6eb189" providerId="ADAL" clId="{3A96D749-62D2-48DD-AC92-9FF7E4DE654D}" dt="2024-09-16T21:57:23.787" v="450" actId="14826"/>
          <ac:picMkLst>
            <pc:docMk/>
            <pc:sldMk cId="2817551479" sldId="508"/>
            <ac:picMk id="5" creationId="{5C1BE664-342E-7F35-8D24-0FBADF93FEC7}"/>
          </ac:picMkLst>
        </pc:picChg>
        <pc:picChg chg="mod">
          <ac:chgData name="Nicole Wible" userId="a0e7e227-9248-44ec-a601-84519f6eb189" providerId="ADAL" clId="{3A96D749-62D2-48DD-AC92-9FF7E4DE654D}" dt="2024-09-16T21:55:25.349" v="445" actId="14826"/>
          <ac:picMkLst>
            <pc:docMk/>
            <pc:sldMk cId="2817551479" sldId="508"/>
            <ac:picMk id="7" creationId="{F8764ABF-088B-3BF3-8479-6664DADFA146}"/>
          </ac:picMkLst>
        </pc:picChg>
      </pc:sldChg>
      <pc:sldChg chg="modSp mod">
        <pc:chgData name="Nicole Wible" userId="a0e7e227-9248-44ec-a601-84519f6eb189" providerId="ADAL" clId="{3A96D749-62D2-48DD-AC92-9FF7E4DE654D}" dt="2024-09-16T23:16:12.360" v="498" actId="20577"/>
        <pc:sldMkLst>
          <pc:docMk/>
          <pc:sldMk cId="3577213416" sldId="510"/>
        </pc:sldMkLst>
        <pc:spChg chg="mod">
          <ac:chgData name="Nicole Wible" userId="a0e7e227-9248-44ec-a601-84519f6eb189" providerId="ADAL" clId="{3A96D749-62D2-48DD-AC92-9FF7E4DE654D}" dt="2024-09-16T23:16:12.360" v="498" actId="20577"/>
          <ac:spMkLst>
            <pc:docMk/>
            <pc:sldMk cId="3577213416" sldId="510"/>
            <ac:spMk id="7" creationId="{EC6A1819-ED85-11C1-13CE-1142806D8FBE}"/>
          </ac:spMkLst>
        </pc:spChg>
        <pc:spChg chg="mod">
          <ac:chgData name="Nicole Wible" userId="a0e7e227-9248-44ec-a601-84519f6eb189" providerId="ADAL" clId="{3A96D749-62D2-48DD-AC92-9FF7E4DE654D}" dt="2024-09-16T23:15:06.370" v="470" actId="20577"/>
          <ac:spMkLst>
            <pc:docMk/>
            <pc:sldMk cId="3577213416" sldId="510"/>
            <ac:spMk id="11" creationId="{38517448-3F3B-C303-3413-DCE4D5BDE5F4}"/>
          </ac:spMkLst>
        </pc:spChg>
        <pc:spChg chg="mod">
          <ac:chgData name="Nicole Wible" userId="a0e7e227-9248-44ec-a601-84519f6eb189" providerId="ADAL" clId="{3A96D749-62D2-48DD-AC92-9FF7E4DE654D}" dt="2024-09-16T23:15:23.767" v="475" actId="20577"/>
          <ac:spMkLst>
            <pc:docMk/>
            <pc:sldMk cId="3577213416" sldId="510"/>
            <ac:spMk id="12" creationId="{0145BF45-BFC1-6F97-CD41-3EFFC1ABC151}"/>
          </ac:spMkLst>
        </pc:spChg>
        <pc:spChg chg="mod">
          <ac:chgData name="Nicole Wible" userId="a0e7e227-9248-44ec-a601-84519f6eb189" providerId="ADAL" clId="{3A96D749-62D2-48DD-AC92-9FF7E4DE654D}" dt="2024-09-16T23:15:27.144" v="478" actId="20577"/>
          <ac:spMkLst>
            <pc:docMk/>
            <pc:sldMk cId="3577213416" sldId="510"/>
            <ac:spMk id="14" creationId="{92E2F974-0867-4CB3-1067-57B1AF5D71CA}"/>
          </ac:spMkLst>
        </pc:spChg>
      </pc:sldChg>
      <pc:sldChg chg="modSp mod">
        <pc:chgData name="Nicole Wible" userId="a0e7e227-9248-44ec-a601-84519f6eb189" providerId="ADAL" clId="{3A96D749-62D2-48DD-AC92-9FF7E4DE654D}" dt="2024-09-16T23:31:40.175" v="631" actId="732"/>
        <pc:sldMkLst>
          <pc:docMk/>
          <pc:sldMk cId="1985913586" sldId="511"/>
        </pc:sldMkLst>
        <pc:picChg chg="mod modCrop">
          <ac:chgData name="Nicole Wible" userId="a0e7e227-9248-44ec-a601-84519f6eb189" providerId="ADAL" clId="{3A96D749-62D2-48DD-AC92-9FF7E4DE654D}" dt="2024-09-16T23:31:40.175" v="631" actId="732"/>
          <ac:picMkLst>
            <pc:docMk/>
            <pc:sldMk cId="1985913586" sldId="511"/>
            <ac:picMk id="5" creationId="{A680D4E7-CC10-904C-8CC7-98EA1A91A13C}"/>
          </ac:picMkLst>
        </pc:picChg>
      </pc:sldChg>
      <pc:sldChg chg="modSp mod">
        <pc:chgData name="Nicole Wible" userId="a0e7e227-9248-44ec-a601-84519f6eb189" providerId="ADAL" clId="{3A96D749-62D2-48DD-AC92-9FF7E4DE654D}" dt="2024-09-16T23:24:30.906" v="592" actId="1038"/>
        <pc:sldMkLst>
          <pc:docMk/>
          <pc:sldMk cId="3392247622" sldId="512"/>
        </pc:sldMkLst>
        <pc:spChg chg="mod">
          <ac:chgData name="Nicole Wible" userId="a0e7e227-9248-44ec-a601-84519f6eb189" providerId="ADAL" clId="{3A96D749-62D2-48DD-AC92-9FF7E4DE654D}" dt="2024-09-16T23:24:30.906" v="592" actId="1038"/>
          <ac:spMkLst>
            <pc:docMk/>
            <pc:sldMk cId="3392247622" sldId="512"/>
            <ac:spMk id="3" creationId="{8BD76057-564B-B89C-B511-B99029853BBD}"/>
          </ac:spMkLst>
        </pc:spChg>
        <pc:graphicFrameChg chg="mod">
          <ac:chgData name="Nicole Wible" userId="a0e7e227-9248-44ec-a601-84519f6eb189" providerId="ADAL" clId="{3A96D749-62D2-48DD-AC92-9FF7E4DE654D}" dt="2024-09-16T23:23:55.413" v="577" actId="1038"/>
          <ac:graphicFrameMkLst>
            <pc:docMk/>
            <pc:sldMk cId="3392247622" sldId="512"/>
            <ac:graphicFrameMk id="2" creationId="{B27F56B4-2008-5F3B-0C33-C5D30FD61F0F}"/>
          </ac:graphicFrameMkLst>
        </pc:graphicFrameChg>
        <pc:picChg chg="mod modCrop">
          <ac:chgData name="Nicole Wible" userId="a0e7e227-9248-44ec-a601-84519f6eb189" providerId="ADAL" clId="{3A96D749-62D2-48DD-AC92-9FF7E4DE654D}" dt="2024-09-16T23:24:26.951" v="589" actId="732"/>
          <ac:picMkLst>
            <pc:docMk/>
            <pc:sldMk cId="3392247622" sldId="512"/>
            <ac:picMk id="5" creationId="{A680D4E7-CC10-904C-8CC7-98EA1A91A13C}"/>
          </ac:picMkLst>
        </pc:picChg>
      </pc:sldChg>
      <pc:sldChg chg="modSp mod">
        <pc:chgData name="Nicole Wible" userId="a0e7e227-9248-44ec-a601-84519f6eb189" providerId="ADAL" clId="{3A96D749-62D2-48DD-AC92-9FF7E4DE654D}" dt="2024-09-16T23:24:34.270" v="595" actId="1038"/>
        <pc:sldMkLst>
          <pc:docMk/>
          <pc:sldMk cId="608758819" sldId="513"/>
        </pc:sldMkLst>
        <pc:spChg chg="mod">
          <ac:chgData name="Nicole Wible" userId="a0e7e227-9248-44ec-a601-84519f6eb189" providerId="ADAL" clId="{3A96D749-62D2-48DD-AC92-9FF7E4DE654D}" dt="2024-09-16T23:24:34.270" v="595" actId="1038"/>
          <ac:spMkLst>
            <pc:docMk/>
            <pc:sldMk cId="608758819" sldId="513"/>
            <ac:spMk id="9" creationId="{49C51A53-E12E-325A-E258-42C3E4FA970C}"/>
          </ac:spMkLst>
        </pc:spChg>
        <pc:graphicFrameChg chg="mod">
          <ac:chgData name="Nicole Wible" userId="a0e7e227-9248-44ec-a601-84519f6eb189" providerId="ADAL" clId="{3A96D749-62D2-48DD-AC92-9FF7E4DE654D}" dt="2024-09-16T23:23:53.505" v="576" actId="1038"/>
          <ac:graphicFrameMkLst>
            <pc:docMk/>
            <pc:sldMk cId="608758819" sldId="513"/>
            <ac:graphicFrameMk id="8" creationId="{E11B2580-3AA0-7B03-F835-93AD454E8E73}"/>
          </ac:graphicFrameMkLst>
        </pc:graphicFrameChg>
      </pc:sldChg>
      <pc:sldChg chg="modSp mod">
        <pc:chgData name="Nicole Wible" userId="a0e7e227-9248-44ec-a601-84519f6eb189" providerId="ADAL" clId="{3A96D749-62D2-48DD-AC92-9FF7E4DE654D}" dt="2024-09-16T23:24:39.193" v="601" actId="1038"/>
        <pc:sldMkLst>
          <pc:docMk/>
          <pc:sldMk cId="1779740168" sldId="514"/>
        </pc:sldMkLst>
        <pc:spChg chg="mod">
          <ac:chgData name="Nicole Wible" userId="a0e7e227-9248-44ec-a601-84519f6eb189" providerId="ADAL" clId="{3A96D749-62D2-48DD-AC92-9FF7E4DE654D}" dt="2024-09-16T23:24:39.193" v="601" actId="1038"/>
          <ac:spMkLst>
            <pc:docMk/>
            <pc:sldMk cId="1779740168" sldId="514"/>
            <ac:spMk id="8" creationId="{560AFA10-460D-97E4-EDE9-721C27954EB6}"/>
          </ac:spMkLst>
        </pc:spChg>
        <pc:spChg chg="mod">
          <ac:chgData name="Nicole Wible" userId="a0e7e227-9248-44ec-a601-84519f6eb189" providerId="ADAL" clId="{3A96D749-62D2-48DD-AC92-9FF7E4DE654D}" dt="2024-09-16T23:23:06.162" v="565" actId="20577"/>
          <ac:spMkLst>
            <pc:docMk/>
            <pc:sldMk cId="1779740168" sldId="514"/>
            <ac:spMk id="19" creationId="{57283210-A2DD-D03A-E39A-A76E1BA283FE}"/>
          </ac:spMkLst>
        </pc:spChg>
        <pc:spChg chg="mod">
          <ac:chgData name="Nicole Wible" userId="a0e7e227-9248-44ec-a601-84519f6eb189" providerId="ADAL" clId="{3A96D749-62D2-48DD-AC92-9FF7E4DE654D}" dt="2024-09-16T23:23:09.226" v="567" actId="20577"/>
          <ac:spMkLst>
            <pc:docMk/>
            <pc:sldMk cId="1779740168" sldId="514"/>
            <ac:spMk id="20" creationId="{A2D93081-C56E-1633-1559-821A4104E059}"/>
          </ac:spMkLst>
        </pc:spChg>
        <pc:graphicFrameChg chg="mod">
          <ac:chgData name="Nicole Wible" userId="a0e7e227-9248-44ec-a601-84519f6eb189" providerId="ADAL" clId="{3A96D749-62D2-48DD-AC92-9FF7E4DE654D}" dt="2024-09-16T23:23:48.480" v="574" actId="1038"/>
          <ac:graphicFrameMkLst>
            <pc:docMk/>
            <pc:sldMk cId="1779740168" sldId="514"/>
            <ac:graphicFrameMk id="4" creationId="{6435ADF4-F992-2B5F-45DC-294BC7B815B4}"/>
          </ac:graphicFrameMkLst>
        </pc:graphicFrameChg>
      </pc:sldChg>
      <pc:sldChg chg="addSp delSp modSp mod">
        <pc:chgData name="Nicole Wible" userId="a0e7e227-9248-44ec-a601-84519f6eb189" providerId="ADAL" clId="{3A96D749-62D2-48DD-AC92-9FF7E4DE654D}" dt="2024-09-16T23:31:10.993" v="630" actId="1038"/>
        <pc:sldMkLst>
          <pc:docMk/>
          <pc:sldMk cId="4197553132" sldId="516"/>
        </pc:sldMkLst>
        <pc:spChg chg="mod">
          <ac:chgData name="Nicole Wible" userId="a0e7e227-9248-44ec-a601-84519f6eb189" providerId="ADAL" clId="{3A96D749-62D2-48DD-AC92-9FF7E4DE654D}" dt="2024-09-16T21:39:07.233" v="152" actId="1076"/>
          <ac:spMkLst>
            <pc:docMk/>
            <pc:sldMk cId="4197553132" sldId="516"/>
            <ac:spMk id="7" creationId="{91C73B9B-A819-400C-AEA1-8E39F77D7F1D}"/>
          </ac:spMkLst>
        </pc:spChg>
        <pc:spChg chg="mod">
          <ac:chgData name="Nicole Wible" userId="a0e7e227-9248-44ec-a601-84519f6eb189" providerId="ADAL" clId="{3A96D749-62D2-48DD-AC92-9FF7E4DE654D}" dt="2024-09-16T21:39:09.072" v="153" actId="1076"/>
          <ac:spMkLst>
            <pc:docMk/>
            <pc:sldMk cId="4197553132" sldId="516"/>
            <ac:spMk id="14" creationId="{8C9129A9-FFF9-4CFF-B4E3-B59583C1BE62}"/>
          </ac:spMkLst>
        </pc:spChg>
        <pc:spChg chg="mod">
          <ac:chgData name="Nicole Wible" userId="a0e7e227-9248-44ec-a601-84519f6eb189" providerId="ADAL" clId="{3A96D749-62D2-48DD-AC92-9FF7E4DE654D}" dt="2024-09-16T23:31:10.993" v="630" actId="1038"/>
          <ac:spMkLst>
            <pc:docMk/>
            <pc:sldMk cId="4197553132" sldId="516"/>
            <ac:spMk id="15" creationId="{E43324F2-064A-43F7-91E7-3E8046075713}"/>
          </ac:spMkLst>
        </pc:spChg>
        <pc:picChg chg="add mod ord">
          <ac:chgData name="Nicole Wible" userId="a0e7e227-9248-44ec-a601-84519f6eb189" providerId="ADAL" clId="{3A96D749-62D2-48DD-AC92-9FF7E4DE654D}" dt="2024-09-16T21:43:19.653" v="250" actId="12788"/>
          <ac:picMkLst>
            <pc:docMk/>
            <pc:sldMk cId="4197553132" sldId="516"/>
            <ac:picMk id="4" creationId="{62294A8A-5DA5-A2CE-EEE3-13A2383C6BC3}"/>
          </ac:picMkLst>
        </pc:picChg>
        <pc:picChg chg="del">
          <ac:chgData name="Nicole Wible" userId="a0e7e227-9248-44ec-a601-84519f6eb189" providerId="ADAL" clId="{3A96D749-62D2-48DD-AC92-9FF7E4DE654D}" dt="2024-09-16T21:38:59.167" v="134" actId="478"/>
          <ac:picMkLst>
            <pc:docMk/>
            <pc:sldMk cId="4197553132" sldId="516"/>
            <ac:picMk id="2052" creationId="{1B7BFDD3-03D5-4EA9-A123-05FE77BBB937}"/>
          </ac:picMkLst>
        </pc:picChg>
      </pc:sldChg>
      <pc:sldChg chg="addSp delSp modSp mod">
        <pc:chgData name="Nicole Wible" userId="a0e7e227-9248-44ec-a601-84519f6eb189" providerId="ADAL" clId="{3A96D749-62D2-48DD-AC92-9FF7E4DE654D}" dt="2024-09-16T21:43:47.674" v="253" actId="1038"/>
        <pc:sldMkLst>
          <pc:docMk/>
          <pc:sldMk cId="30097556" sldId="517"/>
        </pc:sldMkLst>
        <pc:spChg chg="mod">
          <ac:chgData name="Nicole Wible" userId="a0e7e227-9248-44ec-a601-84519f6eb189" providerId="ADAL" clId="{3A96D749-62D2-48DD-AC92-9FF7E4DE654D}" dt="2024-09-16T21:43:47.674" v="253" actId="1038"/>
          <ac:spMkLst>
            <pc:docMk/>
            <pc:sldMk cId="30097556" sldId="517"/>
            <ac:spMk id="11" creationId="{9F5271E6-DD66-42F0-A93A-D5D941D20DCD}"/>
          </ac:spMkLst>
        </pc:spChg>
        <pc:spChg chg="mod">
          <ac:chgData name="Nicole Wible" userId="a0e7e227-9248-44ec-a601-84519f6eb189" providerId="ADAL" clId="{3A96D749-62D2-48DD-AC92-9FF7E4DE654D}" dt="2024-09-16T21:43:47.674" v="253" actId="1038"/>
          <ac:spMkLst>
            <pc:docMk/>
            <pc:sldMk cId="30097556" sldId="517"/>
            <ac:spMk id="14" creationId="{50D6C062-F572-4BE7-9C78-FF5DCC858D28}"/>
          </ac:spMkLst>
        </pc:spChg>
        <pc:spChg chg="mod">
          <ac:chgData name="Nicole Wible" userId="a0e7e227-9248-44ec-a601-84519f6eb189" providerId="ADAL" clId="{3A96D749-62D2-48DD-AC92-9FF7E4DE654D}" dt="2024-09-16T21:43:47.674" v="253" actId="1038"/>
          <ac:spMkLst>
            <pc:docMk/>
            <pc:sldMk cId="30097556" sldId="517"/>
            <ac:spMk id="20" creationId="{AE20F6C6-0074-4381-BA6C-2F5A5BDC8579}"/>
          </ac:spMkLst>
        </pc:spChg>
        <pc:spChg chg="mod">
          <ac:chgData name="Nicole Wible" userId="a0e7e227-9248-44ec-a601-84519f6eb189" providerId="ADAL" clId="{3A96D749-62D2-48DD-AC92-9FF7E4DE654D}" dt="2024-09-16T21:43:47.674" v="253" actId="1038"/>
          <ac:spMkLst>
            <pc:docMk/>
            <pc:sldMk cId="30097556" sldId="517"/>
            <ac:spMk id="21" creationId="{581D182C-ED98-40F1-80B1-E5815373A75D}"/>
          </ac:spMkLst>
        </pc:spChg>
        <pc:spChg chg="mod">
          <ac:chgData name="Nicole Wible" userId="a0e7e227-9248-44ec-a601-84519f6eb189" providerId="ADAL" clId="{3A96D749-62D2-48DD-AC92-9FF7E4DE654D}" dt="2024-09-16T21:43:47.674" v="253" actId="1038"/>
          <ac:spMkLst>
            <pc:docMk/>
            <pc:sldMk cId="30097556" sldId="517"/>
            <ac:spMk id="22" creationId="{0C50AE3A-0795-4FB2-BB5C-3FF3E67DBF23}"/>
          </ac:spMkLst>
        </pc:spChg>
        <pc:spChg chg="mod">
          <ac:chgData name="Nicole Wible" userId="a0e7e227-9248-44ec-a601-84519f6eb189" providerId="ADAL" clId="{3A96D749-62D2-48DD-AC92-9FF7E4DE654D}" dt="2024-09-16T21:43:47.674" v="253" actId="1038"/>
          <ac:spMkLst>
            <pc:docMk/>
            <pc:sldMk cId="30097556" sldId="517"/>
            <ac:spMk id="23" creationId="{3A0A79EF-7E1B-4253-B794-84E364BDA0E0}"/>
          </ac:spMkLst>
        </pc:spChg>
        <pc:spChg chg="mod">
          <ac:chgData name="Nicole Wible" userId="a0e7e227-9248-44ec-a601-84519f6eb189" providerId="ADAL" clId="{3A96D749-62D2-48DD-AC92-9FF7E4DE654D}" dt="2024-09-16T21:43:47.674" v="253" actId="1038"/>
          <ac:spMkLst>
            <pc:docMk/>
            <pc:sldMk cId="30097556" sldId="517"/>
            <ac:spMk id="24" creationId="{6595ED6E-1BC4-4572-B323-24A19A0C5E5F}"/>
          </ac:spMkLst>
        </pc:spChg>
        <pc:spChg chg="mod">
          <ac:chgData name="Nicole Wible" userId="a0e7e227-9248-44ec-a601-84519f6eb189" providerId="ADAL" clId="{3A96D749-62D2-48DD-AC92-9FF7E4DE654D}" dt="2024-09-16T21:43:47.674" v="253" actId="1038"/>
          <ac:spMkLst>
            <pc:docMk/>
            <pc:sldMk cId="30097556" sldId="517"/>
            <ac:spMk id="25" creationId="{E18FC1CC-7758-4F82-A678-C7E5CCA3F0A5}"/>
          </ac:spMkLst>
        </pc:spChg>
        <pc:picChg chg="del">
          <ac:chgData name="Nicole Wible" userId="a0e7e227-9248-44ec-a601-84519f6eb189" providerId="ADAL" clId="{3A96D749-62D2-48DD-AC92-9FF7E4DE654D}" dt="2024-09-16T21:40:13.313" v="178" actId="478"/>
          <ac:picMkLst>
            <pc:docMk/>
            <pc:sldMk cId="30097556" sldId="517"/>
            <ac:picMk id="2" creationId="{6B3F00A7-C977-40A7-AA7A-2B1E685F0F19}"/>
          </ac:picMkLst>
        </pc:picChg>
        <pc:picChg chg="add mod ord">
          <ac:chgData name="Nicole Wible" userId="a0e7e227-9248-44ec-a601-84519f6eb189" providerId="ADAL" clId="{3A96D749-62D2-48DD-AC92-9FF7E4DE654D}" dt="2024-09-16T21:43:43.306" v="251" actId="12788"/>
          <ac:picMkLst>
            <pc:docMk/>
            <pc:sldMk cId="30097556" sldId="517"/>
            <ac:picMk id="5" creationId="{F222A230-70B3-B98D-4EE7-E638284FB6E3}"/>
          </ac:picMkLst>
        </pc:picChg>
      </pc:sldChg>
      <pc:sldChg chg="modSp mod">
        <pc:chgData name="Nicole Wible" userId="a0e7e227-9248-44ec-a601-84519f6eb189" providerId="ADAL" clId="{3A96D749-62D2-48DD-AC92-9FF7E4DE654D}" dt="2024-09-16T23:24:15.931" v="588" actId="1035"/>
        <pc:sldMkLst>
          <pc:docMk/>
          <pc:sldMk cId="1173793639" sldId="528"/>
        </pc:sldMkLst>
        <pc:spChg chg="mod">
          <ac:chgData name="Nicole Wible" userId="a0e7e227-9248-44ec-a601-84519f6eb189" providerId="ADAL" clId="{3A96D749-62D2-48DD-AC92-9FF7E4DE654D}" dt="2024-09-16T23:24:15.931" v="588" actId="1035"/>
          <ac:spMkLst>
            <pc:docMk/>
            <pc:sldMk cId="1173793639" sldId="528"/>
            <ac:spMk id="3" creationId="{2EA7CF2A-62FE-BE98-AD36-61C47680B56B}"/>
          </ac:spMkLst>
        </pc:spChg>
        <pc:graphicFrameChg chg="mod">
          <ac:chgData name="Nicole Wible" userId="a0e7e227-9248-44ec-a601-84519f6eb189" providerId="ADAL" clId="{3A96D749-62D2-48DD-AC92-9FF7E4DE654D}" dt="2024-09-16T23:23:59.078" v="579" actId="1038"/>
          <ac:graphicFrameMkLst>
            <pc:docMk/>
            <pc:sldMk cId="1173793639" sldId="528"/>
            <ac:graphicFrameMk id="2" creationId="{4C529238-1F43-49D9-0AE8-E2E75A1FE1E7}"/>
          </ac:graphicFrameMkLst>
        </pc:graphicFrameChg>
      </pc:sldChg>
      <pc:sldChg chg="modSp mod">
        <pc:chgData name="Nicole Wible" userId="a0e7e227-9248-44ec-a601-84519f6eb189" providerId="ADAL" clId="{3A96D749-62D2-48DD-AC92-9FF7E4DE654D}" dt="2024-09-16T23:24:36.928" v="598" actId="1038"/>
        <pc:sldMkLst>
          <pc:docMk/>
          <pc:sldMk cId="1561763065" sldId="529"/>
        </pc:sldMkLst>
        <pc:spChg chg="mod">
          <ac:chgData name="Nicole Wible" userId="a0e7e227-9248-44ec-a601-84519f6eb189" providerId="ADAL" clId="{3A96D749-62D2-48DD-AC92-9FF7E4DE654D}" dt="2024-09-16T23:24:36.928" v="598" actId="1038"/>
          <ac:spMkLst>
            <pc:docMk/>
            <pc:sldMk cId="1561763065" sldId="529"/>
            <ac:spMk id="3" creationId="{2EA7CF2A-62FE-BE98-AD36-61C47680B56B}"/>
          </ac:spMkLst>
        </pc:spChg>
        <pc:graphicFrameChg chg="mod">
          <ac:chgData name="Nicole Wible" userId="a0e7e227-9248-44ec-a601-84519f6eb189" providerId="ADAL" clId="{3A96D749-62D2-48DD-AC92-9FF7E4DE654D}" dt="2024-09-16T23:23:50.913" v="575" actId="1038"/>
          <ac:graphicFrameMkLst>
            <pc:docMk/>
            <pc:sldMk cId="1561763065" sldId="529"/>
            <ac:graphicFrameMk id="2" creationId="{4C529238-1F43-49D9-0AE8-E2E75A1FE1E7}"/>
          </ac:graphicFrameMkLst>
        </pc:graphicFrameChg>
      </pc:sldChg>
      <pc:sldChg chg="modSp mod modAnim">
        <pc:chgData name="Nicole Wible" userId="a0e7e227-9248-44ec-a601-84519f6eb189" providerId="ADAL" clId="{3A96D749-62D2-48DD-AC92-9FF7E4DE654D}" dt="2024-09-16T21:56:21.108" v="449" actId="1076"/>
        <pc:sldMkLst>
          <pc:docMk/>
          <pc:sldMk cId="2251038049" sldId="532"/>
        </pc:sldMkLst>
        <pc:spChg chg="mod">
          <ac:chgData name="Nicole Wible" userId="a0e7e227-9248-44ec-a601-84519f6eb189" providerId="ADAL" clId="{3A96D749-62D2-48DD-AC92-9FF7E4DE654D}" dt="2024-09-16T21:56:21.108" v="449" actId="1076"/>
          <ac:spMkLst>
            <pc:docMk/>
            <pc:sldMk cId="2251038049" sldId="532"/>
            <ac:spMk id="3" creationId="{EBAAC9B3-8A4E-B45E-0E3B-0D67DA5213CE}"/>
          </ac:spMkLst>
        </pc:spChg>
        <pc:spChg chg="mod">
          <ac:chgData name="Nicole Wible" userId="a0e7e227-9248-44ec-a601-84519f6eb189" providerId="ADAL" clId="{3A96D749-62D2-48DD-AC92-9FF7E4DE654D}" dt="2024-09-16T21:56:21.108" v="449" actId="1076"/>
          <ac:spMkLst>
            <pc:docMk/>
            <pc:sldMk cId="2251038049" sldId="532"/>
            <ac:spMk id="7" creationId="{C3C908E3-C6CE-3AA6-375C-B53BFC417A85}"/>
          </ac:spMkLst>
        </pc:spChg>
        <pc:spChg chg="mod">
          <ac:chgData name="Nicole Wible" userId="a0e7e227-9248-44ec-a601-84519f6eb189" providerId="ADAL" clId="{3A96D749-62D2-48DD-AC92-9FF7E4DE654D}" dt="2024-09-16T21:50:28.715" v="381" actId="20577"/>
          <ac:spMkLst>
            <pc:docMk/>
            <pc:sldMk cId="2251038049" sldId="532"/>
            <ac:spMk id="9" creationId="{3D7400E9-0718-A871-55A5-3F86BF3E2209}"/>
          </ac:spMkLst>
        </pc:spChg>
        <pc:spChg chg="mod">
          <ac:chgData name="Nicole Wible" userId="a0e7e227-9248-44ec-a601-84519f6eb189" providerId="ADAL" clId="{3A96D749-62D2-48DD-AC92-9FF7E4DE654D}" dt="2024-09-16T21:46:48.131" v="290" actId="20577"/>
          <ac:spMkLst>
            <pc:docMk/>
            <pc:sldMk cId="2251038049" sldId="532"/>
            <ac:spMk id="12" creationId="{0099CDD8-A66E-CECF-BE29-200D23A27B5C}"/>
          </ac:spMkLst>
        </pc:spChg>
        <pc:spChg chg="mod">
          <ac:chgData name="Nicole Wible" userId="a0e7e227-9248-44ec-a601-84519f6eb189" providerId="ADAL" clId="{3A96D749-62D2-48DD-AC92-9FF7E4DE654D}" dt="2024-09-16T21:49:01.388" v="292" actId="20577"/>
          <ac:spMkLst>
            <pc:docMk/>
            <pc:sldMk cId="2251038049" sldId="532"/>
            <ac:spMk id="14" creationId="{8B951CE6-B2F3-D41A-EC6C-DFB3D214FF1B}"/>
          </ac:spMkLst>
        </pc:spChg>
        <pc:spChg chg="mod">
          <ac:chgData name="Nicole Wible" userId="a0e7e227-9248-44ec-a601-84519f6eb189" providerId="ADAL" clId="{3A96D749-62D2-48DD-AC92-9FF7E4DE654D}" dt="2024-09-16T21:49:15.478" v="314" actId="20577"/>
          <ac:spMkLst>
            <pc:docMk/>
            <pc:sldMk cId="2251038049" sldId="532"/>
            <ac:spMk id="15" creationId="{8DBE111B-5240-D053-D9A5-2C6D5429B96A}"/>
          </ac:spMkLst>
        </pc:spChg>
        <pc:spChg chg="mod">
          <ac:chgData name="Nicole Wible" userId="a0e7e227-9248-44ec-a601-84519f6eb189" providerId="ADAL" clId="{3A96D749-62D2-48DD-AC92-9FF7E4DE654D}" dt="2024-09-16T21:49:37.723" v="336" actId="20577"/>
          <ac:spMkLst>
            <pc:docMk/>
            <pc:sldMk cId="2251038049" sldId="532"/>
            <ac:spMk id="16" creationId="{4A0D30F8-669E-7FD2-8B2E-91F850E1DBD5}"/>
          </ac:spMkLst>
        </pc:spChg>
        <pc:spChg chg="mod">
          <ac:chgData name="Nicole Wible" userId="a0e7e227-9248-44ec-a601-84519f6eb189" providerId="ADAL" clId="{3A96D749-62D2-48DD-AC92-9FF7E4DE654D}" dt="2024-09-16T21:49:50.553" v="358" actId="20577"/>
          <ac:spMkLst>
            <pc:docMk/>
            <pc:sldMk cId="2251038049" sldId="532"/>
            <ac:spMk id="19" creationId="{FC133918-F284-4423-4D65-915C90918073}"/>
          </ac:spMkLst>
        </pc:spChg>
        <pc:spChg chg="mod">
          <ac:chgData name="Nicole Wible" userId="a0e7e227-9248-44ec-a601-84519f6eb189" providerId="ADAL" clId="{3A96D749-62D2-48DD-AC92-9FF7E4DE654D}" dt="2024-09-16T21:50:09.327" v="367" actId="20577"/>
          <ac:spMkLst>
            <pc:docMk/>
            <pc:sldMk cId="2251038049" sldId="532"/>
            <ac:spMk id="22" creationId="{D7D11672-1A7E-8A03-5344-883346B59E48}"/>
          </ac:spMkLst>
        </pc:spChg>
        <pc:spChg chg="mod">
          <ac:chgData name="Nicole Wible" userId="a0e7e227-9248-44ec-a601-84519f6eb189" providerId="ADAL" clId="{3A96D749-62D2-48DD-AC92-9FF7E4DE654D}" dt="2024-09-16T21:50:14.618" v="372" actId="20577"/>
          <ac:spMkLst>
            <pc:docMk/>
            <pc:sldMk cId="2251038049" sldId="532"/>
            <ac:spMk id="23" creationId="{1A1AE5C0-E258-4419-671D-16997CA5B088}"/>
          </ac:spMkLst>
        </pc:spChg>
      </pc:sldChg>
      <pc:sldChg chg="modSp mod">
        <pc:chgData name="Nicole Wible" userId="a0e7e227-9248-44ec-a601-84519f6eb189" providerId="ADAL" clId="{3A96D749-62D2-48DD-AC92-9FF7E4DE654D}" dt="2024-09-16T23:17:10.819" v="532" actId="20577"/>
        <pc:sldMkLst>
          <pc:docMk/>
          <pc:sldMk cId="654762120" sldId="533"/>
        </pc:sldMkLst>
        <pc:spChg chg="mod">
          <ac:chgData name="Nicole Wible" userId="a0e7e227-9248-44ec-a601-84519f6eb189" providerId="ADAL" clId="{3A96D749-62D2-48DD-AC92-9FF7E4DE654D}" dt="2024-09-16T23:17:10.819" v="532" actId="20577"/>
          <ac:spMkLst>
            <pc:docMk/>
            <pc:sldMk cId="654762120" sldId="533"/>
            <ac:spMk id="2" creationId="{37A2BA09-A4E3-60A0-C858-DC1CCD616195}"/>
          </ac:spMkLst>
        </pc:spChg>
        <pc:spChg chg="mod">
          <ac:chgData name="Nicole Wible" userId="a0e7e227-9248-44ec-a601-84519f6eb189" providerId="ADAL" clId="{3A96D749-62D2-48DD-AC92-9FF7E4DE654D}" dt="2024-09-16T23:16:59.934" v="524" actId="20577"/>
          <ac:spMkLst>
            <pc:docMk/>
            <pc:sldMk cId="654762120" sldId="533"/>
            <ac:spMk id="7" creationId="{EC6A1819-ED85-11C1-13CE-1142806D8FBE}"/>
          </ac:spMkLst>
        </pc:spChg>
        <pc:spChg chg="mod">
          <ac:chgData name="Nicole Wible" userId="a0e7e227-9248-44ec-a601-84519f6eb189" providerId="ADAL" clId="{3A96D749-62D2-48DD-AC92-9FF7E4DE654D}" dt="2024-09-16T23:16:37.714" v="502" actId="20577"/>
          <ac:spMkLst>
            <pc:docMk/>
            <pc:sldMk cId="654762120" sldId="533"/>
            <ac:spMk id="11" creationId="{38517448-3F3B-C303-3413-DCE4D5BDE5F4}"/>
          </ac:spMkLst>
        </pc:spChg>
        <pc:spChg chg="mod">
          <ac:chgData name="Nicole Wible" userId="a0e7e227-9248-44ec-a601-84519f6eb189" providerId="ADAL" clId="{3A96D749-62D2-48DD-AC92-9FF7E4DE654D}" dt="2024-09-16T23:16:47.817" v="511" actId="20577"/>
          <ac:spMkLst>
            <pc:docMk/>
            <pc:sldMk cId="654762120" sldId="533"/>
            <ac:spMk id="12" creationId="{0145BF45-BFC1-6F97-CD41-3EFFC1ABC151}"/>
          </ac:spMkLst>
        </pc:spChg>
        <pc:spChg chg="mod">
          <ac:chgData name="Nicole Wible" userId="a0e7e227-9248-44ec-a601-84519f6eb189" providerId="ADAL" clId="{3A96D749-62D2-48DD-AC92-9FF7E4DE654D}" dt="2024-09-16T23:16:50.639" v="514" actId="20577"/>
          <ac:spMkLst>
            <pc:docMk/>
            <pc:sldMk cId="654762120" sldId="533"/>
            <ac:spMk id="14" creationId="{92E2F974-0867-4CB3-1067-57B1AF5D71CA}"/>
          </ac:spMkLst>
        </pc:spChg>
      </pc:sldChg>
      <pc:sldChg chg="modSp">
        <pc:chgData name="Nicole Wible" userId="a0e7e227-9248-44ec-a601-84519f6eb189" providerId="ADAL" clId="{3A96D749-62D2-48DD-AC92-9FF7E4DE654D}" dt="2024-09-16T21:52:41.484" v="425" actId="20577"/>
        <pc:sldMkLst>
          <pc:docMk/>
          <pc:sldMk cId="152736785" sldId="536"/>
        </pc:sldMkLst>
        <pc:spChg chg="mod">
          <ac:chgData name="Nicole Wible" userId="a0e7e227-9248-44ec-a601-84519f6eb189" providerId="ADAL" clId="{3A96D749-62D2-48DD-AC92-9FF7E4DE654D}" dt="2024-09-16T21:52:22.450" v="409" actId="20577"/>
          <ac:spMkLst>
            <pc:docMk/>
            <pc:sldMk cId="152736785" sldId="536"/>
            <ac:spMk id="7" creationId="{B91DAFA1-1F9C-BC83-71D0-74871D2A6D18}"/>
          </ac:spMkLst>
        </pc:spChg>
        <pc:spChg chg="mod">
          <ac:chgData name="Nicole Wible" userId="a0e7e227-9248-44ec-a601-84519f6eb189" providerId="ADAL" clId="{3A96D749-62D2-48DD-AC92-9FF7E4DE654D}" dt="2024-09-16T21:52:37.944" v="422" actId="20577"/>
          <ac:spMkLst>
            <pc:docMk/>
            <pc:sldMk cId="152736785" sldId="536"/>
            <ac:spMk id="8" creationId="{187F3021-6F14-4DB1-7ACA-8C19FA66BB95}"/>
          </ac:spMkLst>
        </pc:spChg>
        <pc:spChg chg="mod">
          <ac:chgData name="Nicole Wible" userId="a0e7e227-9248-44ec-a601-84519f6eb189" providerId="ADAL" clId="{3A96D749-62D2-48DD-AC92-9FF7E4DE654D}" dt="2024-09-16T21:52:41.484" v="425" actId="20577"/>
          <ac:spMkLst>
            <pc:docMk/>
            <pc:sldMk cId="152736785" sldId="536"/>
            <ac:spMk id="15" creationId="{3EFB0782-CE19-10E4-08F1-EA563C9CF086}"/>
          </ac:spMkLst>
        </pc:spChg>
      </pc:sldChg>
      <pc:sldChg chg="modSp mod">
        <pc:chgData name="Nicole Wible" userId="a0e7e227-9248-44ec-a601-84519f6eb189" providerId="ADAL" clId="{3A96D749-62D2-48DD-AC92-9FF7E4DE654D}" dt="2024-09-16T21:34:25.472" v="0" actId="14826"/>
        <pc:sldMkLst>
          <pc:docMk/>
          <pc:sldMk cId="2568306322" sldId="537"/>
        </pc:sldMkLst>
        <pc:picChg chg="mod">
          <ac:chgData name="Nicole Wible" userId="a0e7e227-9248-44ec-a601-84519f6eb189" providerId="ADAL" clId="{3A96D749-62D2-48DD-AC92-9FF7E4DE654D}" dt="2024-09-16T21:34:25.472" v="0" actId="14826"/>
          <ac:picMkLst>
            <pc:docMk/>
            <pc:sldMk cId="2568306322" sldId="537"/>
            <ac:picMk id="4" creationId="{C33E0DA9-D0E4-F7D6-9C17-7DD76F224E98}"/>
          </ac:picMkLst>
        </pc:picChg>
      </pc:sldChg>
      <pc:sldChg chg="modSp mod">
        <pc:chgData name="Nicole Wible" userId="a0e7e227-9248-44ec-a601-84519f6eb189" providerId="ADAL" clId="{3A96D749-62D2-48DD-AC92-9FF7E4DE654D}" dt="2024-09-16T23:26:21.943" v="620" actId="732"/>
        <pc:sldMkLst>
          <pc:docMk/>
          <pc:sldMk cId="61513134" sldId="538"/>
        </pc:sldMkLst>
        <pc:picChg chg="mod modCrop">
          <ac:chgData name="Nicole Wible" userId="a0e7e227-9248-44ec-a601-84519f6eb189" providerId="ADAL" clId="{3A96D749-62D2-48DD-AC92-9FF7E4DE654D}" dt="2024-09-16T23:26:21.943" v="620" actId="732"/>
          <ac:picMkLst>
            <pc:docMk/>
            <pc:sldMk cId="61513134" sldId="538"/>
            <ac:picMk id="5" creationId="{8F5053FD-985B-E442-B165-46E42D19902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3579A9-2F7D-436B-9FBD-EDF73736603E}"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306213F4-E61B-473F-B5BA-1ECE610398A2}">
      <dgm:prSet phldrT="[Text]" custT="1"/>
      <dgm:spPr/>
      <dgm:t>
        <a:bodyPr/>
        <a:lstStyle/>
        <a:p>
          <a:r>
            <a:rPr lang="en-US" sz="3200" dirty="0"/>
            <a:t>1</a:t>
          </a:r>
        </a:p>
      </dgm:t>
    </dgm:pt>
    <dgm:pt modelId="{73F9DE8D-BF8A-4201-A384-4A7E5F32A5FB}" type="parTrans" cxnId="{32E40370-2C55-4123-B551-92B2B1843B00}">
      <dgm:prSet/>
      <dgm:spPr/>
      <dgm:t>
        <a:bodyPr/>
        <a:lstStyle/>
        <a:p>
          <a:endParaRPr lang="en-US"/>
        </a:p>
      </dgm:t>
    </dgm:pt>
    <dgm:pt modelId="{8E860928-EFDF-419A-8A8F-74F43E6F0B8F}" type="sibTrans" cxnId="{32E40370-2C55-4123-B551-92B2B1843B00}">
      <dgm:prSet/>
      <dgm:spPr/>
      <dgm:t>
        <a:bodyPr/>
        <a:lstStyle/>
        <a:p>
          <a:endParaRPr lang="en-US"/>
        </a:p>
      </dgm:t>
    </dgm:pt>
    <dgm:pt modelId="{5D1EA173-6F1F-464B-8DD4-D13C2B0F3D0E}">
      <dgm:prSet phldrT="[Text]" custT="1"/>
      <dgm:spPr/>
      <dgm:t>
        <a:bodyPr/>
        <a:lstStyle/>
        <a:p>
          <a:r>
            <a:rPr lang="en-US" sz="3200" dirty="0"/>
            <a:t>2</a:t>
          </a:r>
        </a:p>
      </dgm:t>
    </dgm:pt>
    <dgm:pt modelId="{667E99FB-A165-423F-8F7E-3104143799BB}" type="parTrans" cxnId="{3D6745CA-96BF-4B73-BE1A-808F433BF6EE}">
      <dgm:prSet/>
      <dgm:spPr/>
      <dgm:t>
        <a:bodyPr/>
        <a:lstStyle/>
        <a:p>
          <a:endParaRPr lang="en-US"/>
        </a:p>
      </dgm:t>
    </dgm:pt>
    <dgm:pt modelId="{324593F8-51D6-4608-B2A5-4453F569474A}" type="sibTrans" cxnId="{3D6745CA-96BF-4B73-BE1A-808F433BF6EE}">
      <dgm:prSet/>
      <dgm:spPr/>
      <dgm:t>
        <a:bodyPr/>
        <a:lstStyle/>
        <a:p>
          <a:endParaRPr lang="en-US"/>
        </a:p>
      </dgm:t>
    </dgm:pt>
    <dgm:pt modelId="{B2D1E474-CCAD-43E9-B5E5-DA537E121146}">
      <dgm:prSet phldrT="[Text]" custT="1"/>
      <dgm:spPr>
        <a:noFill/>
        <a:ln>
          <a:noFill/>
        </a:ln>
      </dgm:spPr>
      <dgm:t>
        <a:bodyPr/>
        <a:lstStyle/>
        <a:p>
          <a:r>
            <a:rPr lang="en-US" sz="3200" dirty="0">
              <a:solidFill>
                <a:schemeClr val="tx1"/>
              </a:solidFill>
            </a:rPr>
            <a:t>9</a:t>
          </a:r>
        </a:p>
      </dgm:t>
    </dgm:pt>
    <dgm:pt modelId="{2DB181A2-7ECA-4567-A7E9-AE60A6863490}" type="parTrans" cxnId="{4845EFCE-BA62-404A-AE61-21D0D3DCCA13}">
      <dgm:prSet/>
      <dgm:spPr/>
      <dgm:t>
        <a:bodyPr/>
        <a:lstStyle/>
        <a:p>
          <a:endParaRPr lang="en-US"/>
        </a:p>
      </dgm:t>
    </dgm:pt>
    <dgm:pt modelId="{C2B69AC8-18E2-43F3-81E3-A94311E875F1}" type="sibTrans" cxnId="{4845EFCE-BA62-404A-AE61-21D0D3DCCA13}">
      <dgm:prSet/>
      <dgm:spPr/>
      <dgm:t>
        <a:bodyPr/>
        <a:lstStyle/>
        <a:p>
          <a:endParaRPr lang="en-US"/>
        </a:p>
      </dgm:t>
    </dgm:pt>
    <dgm:pt modelId="{8DB31973-9A6B-4737-828C-3B447E225B95}">
      <dgm:prSet custT="1"/>
      <dgm:spPr/>
      <dgm:t>
        <a:bodyPr/>
        <a:lstStyle/>
        <a:p>
          <a:r>
            <a:rPr lang="en-US" sz="3200" dirty="0"/>
            <a:t>3</a:t>
          </a:r>
        </a:p>
      </dgm:t>
    </dgm:pt>
    <dgm:pt modelId="{4A7E6E2D-D5F0-4BB5-95D2-C88A5F9A88F9}" type="parTrans" cxnId="{18992F14-8E45-4A4F-9DF2-1E3BE714D7C8}">
      <dgm:prSet/>
      <dgm:spPr/>
      <dgm:t>
        <a:bodyPr/>
        <a:lstStyle/>
        <a:p>
          <a:endParaRPr lang="en-US"/>
        </a:p>
      </dgm:t>
    </dgm:pt>
    <dgm:pt modelId="{B725DF31-11F1-4DCF-861E-564DCA548E1A}" type="sibTrans" cxnId="{18992F14-8E45-4A4F-9DF2-1E3BE714D7C8}">
      <dgm:prSet/>
      <dgm:spPr/>
      <dgm:t>
        <a:bodyPr/>
        <a:lstStyle/>
        <a:p>
          <a:endParaRPr lang="en-US"/>
        </a:p>
      </dgm:t>
    </dgm:pt>
    <dgm:pt modelId="{B361C1E3-5688-4E4B-8436-CFC6C3491B69}">
      <dgm:prSet custT="1"/>
      <dgm:spPr/>
      <dgm:t>
        <a:bodyPr/>
        <a:lstStyle/>
        <a:p>
          <a:r>
            <a:rPr lang="en-US" sz="3200" dirty="0"/>
            <a:t>4</a:t>
          </a:r>
        </a:p>
      </dgm:t>
    </dgm:pt>
    <dgm:pt modelId="{A014FFA8-7464-4E02-B8F9-5621DC0D1692}" type="parTrans" cxnId="{EA359B43-DD7E-444C-8C09-29024C7E1A03}">
      <dgm:prSet/>
      <dgm:spPr/>
      <dgm:t>
        <a:bodyPr/>
        <a:lstStyle/>
        <a:p>
          <a:endParaRPr lang="en-US"/>
        </a:p>
      </dgm:t>
    </dgm:pt>
    <dgm:pt modelId="{6D18977A-CDB0-4649-B79B-164ADF537ED3}" type="sibTrans" cxnId="{EA359B43-DD7E-444C-8C09-29024C7E1A03}">
      <dgm:prSet/>
      <dgm:spPr/>
      <dgm:t>
        <a:bodyPr/>
        <a:lstStyle/>
        <a:p>
          <a:endParaRPr lang="en-US"/>
        </a:p>
      </dgm:t>
    </dgm:pt>
    <dgm:pt modelId="{AF401273-5155-41D4-A50D-BBD8908C4D45}">
      <dgm:prSet custT="1"/>
      <dgm:spPr/>
      <dgm:t>
        <a:bodyPr/>
        <a:lstStyle/>
        <a:p>
          <a:r>
            <a:rPr lang="en-US" sz="3200" dirty="0"/>
            <a:t>5</a:t>
          </a:r>
        </a:p>
      </dgm:t>
    </dgm:pt>
    <dgm:pt modelId="{075B2742-D63E-4A5A-A89C-C33BFD61E4A2}" type="parTrans" cxnId="{E1243EAF-2DE7-4068-B468-D4FA71C8181A}">
      <dgm:prSet/>
      <dgm:spPr/>
      <dgm:t>
        <a:bodyPr/>
        <a:lstStyle/>
        <a:p>
          <a:endParaRPr lang="en-US"/>
        </a:p>
      </dgm:t>
    </dgm:pt>
    <dgm:pt modelId="{6D87CA74-0609-43A5-B56D-A66E23EA8385}" type="sibTrans" cxnId="{E1243EAF-2DE7-4068-B468-D4FA71C8181A}">
      <dgm:prSet/>
      <dgm:spPr/>
      <dgm:t>
        <a:bodyPr/>
        <a:lstStyle/>
        <a:p>
          <a:endParaRPr lang="en-US"/>
        </a:p>
      </dgm:t>
    </dgm:pt>
    <dgm:pt modelId="{AE5667C1-3B79-429C-AA2D-4D5584A5E551}">
      <dgm:prSet custT="1"/>
      <dgm:spPr/>
      <dgm:t>
        <a:bodyPr/>
        <a:lstStyle/>
        <a:p>
          <a:r>
            <a:rPr lang="en-US" sz="3200" dirty="0"/>
            <a:t>6</a:t>
          </a:r>
        </a:p>
      </dgm:t>
    </dgm:pt>
    <dgm:pt modelId="{A5A10892-C743-4E89-9E6F-CAD6758373D1}" type="parTrans" cxnId="{F7279802-6168-4180-A835-0E28C2F697E7}">
      <dgm:prSet/>
      <dgm:spPr/>
      <dgm:t>
        <a:bodyPr/>
        <a:lstStyle/>
        <a:p>
          <a:endParaRPr lang="en-US"/>
        </a:p>
      </dgm:t>
    </dgm:pt>
    <dgm:pt modelId="{A7805530-EC38-4CF8-940C-84EB11B9EB7E}" type="sibTrans" cxnId="{F7279802-6168-4180-A835-0E28C2F697E7}">
      <dgm:prSet/>
      <dgm:spPr/>
      <dgm:t>
        <a:bodyPr/>
        <a:lstStyle/>
        <a:p>
          <a:endParaRPr lang="en-US"/>
        </a:p>
      </dgm:t>
    </dgm:pt>
    <dgm:pt modelId="{20EF4BCB-4E2B-4F88-8CA3-DA4D2D35B454}">
      <dgm:prSet custT="1"/>
      <dgm:spPr/>
      <dgm:t>
        <a:bodyPr/>
        <a:lstStyle/>
        <a:p>
          <a:r>
            <a:rPr lang="en-US" sz="3200" dirty="0"/>
            <a:t>7</a:t>
          </a:r>
        </a:p>
      </dgm:t>
    </dgm:pt>
    <dgm:pt modelId="{27B84839-293D-47B9-9C40-E71AC372701F}" type="parTrans" cxnId="{547E9812-0049-4B63-B79A-DBC470F25392}">
      <dgm:prSet/>
      <dgm:spPr/>
      <dgm:t>
        <a:bodyPr/>
        <a:lstStyle/>
        <a:p>
          <a:endParaRPr lang="en-US"/>
        </a:p>
      </dgm:t>
    </dgm:pt>
    <dgm:pt modelId="{FF8B2584-1475-4534-84E2-E4011FDE49B7}" type="sibTrans" cxnId="{547E9812-0049-4B63-B79A-DBC470F25392}">
      <dgm:prSet/>
      <dgm:spPr/>
      <dgm:t>
        <a:bodyPr/>
        <a:lstStyle/>
        <a:p>
          <a:endParaRPr lang="en-US"/>
        </a:p>
      </dgm:t>
    </dgm:pt>
    <dgm:pt modelId="{C8572015-7E71-4829-B264-E6F93955BA10}">
      <dgm:prSet custT="1"/>
      <dgm:spPr/>
      <dgm:t>
        <a:bodyPr/>
        <a:lstStyle/>
        <a:p>
          <a:r>
            <a:rPr lang="en-US" sz="3200" dirty="0"/>
            <a:t>8</a:t>
          </a:r>
        </a:p>
      </dgm:t>
    </dgm:pt>
    <dgm:pt modelId="{6CCA165B-8D91-4519-ACD4-37FE26BD39C9}" type="parTrans" cxnId="{A66DC6A9-9939-406F-B941-777DF03C18BE}">
      <dgm:prSet/>
      <dgm:spPr/>
      <dgm:t>
        <a:bodyPr/>
        <a:lstStyle/>
        <a:p>
          <a:endParaRPr lang="en-US"/>
        </a:p>
      </dgm:t>
    </dgm:pt>
    <dgm:pt modelId="{2D92EE1E-0D45-47D1-BE88-5CE7250F012B}" type="sibTrans" cxnId="{A66DC6A9-9939-406F-B941-777DF03C18BE}">
      <dgm:prSet/>
      <dgm:spPr/>
      <dgm:t>
        <a:bodyPr/>
        <a:lstStyle/>
        <a:p>
          <a:endParaRPr lang="en-US"/>
        </a:p>
      </dgm:t>
    </dgm:pt>
    <dgm:pt modelId="{D039AACE-79B3-48CF-98AB-94167E7596C9}" type="pres">
      <dgm:prSet presAssocID="{7F3579A9-2F7D-436B-9FBD-EDF73736603E}" presName="Name0" presStyleCnt="0">
        <dgm:presLayoutVars>
          <dgm:dir/>
          <dgm:animOne val="branch"/>
          <dgm:animLvl val="lvl"/>
        </dgm:presLayoutVars>
      </dgm:prSet>
      <dgm:spPr/>
    </dgm:pt>
    <dgm:pt modelId="{E7EA5A98-7BD2-47AA-A465-C163523AC222}" type="pres">
      <dgm:prSet presAssocID="{306213F4-E61B-473F-B5BA-1ECE610398A2}" presName="chaos" presStyleCnt="0"/>
      <dgm:spPr/>
    </dgm:pt>
    <dgm:pt modelId="{39D3F6C1-CFD5-488D-8C39-49F404074388}" type="pres">
      <dgm:prSet presAssocID="{306213F4-E61B-473F-B5BA-1ECE610398A2}" presName="parTx1" presStyleLbl="revTx" presStyleIdx="0" presStyleCnt="8"/>
      <dgm:spPr/>
    </dgm:pt>
    <dgm:pt modelId="{1D98FD8A-16EC-4F01-9D04-FF486CA0AD11}" type="pres">
      <dgm:prSet presAssocID="{306213F4-E61B-473F-B5BA-1ECE610398A2}" presName="c1" presStyleLbl="node1" presStyleIdx="0" presStyleCnt="19"/>
      <dgm:spPr>
        <a:noFill/>
        <a:ln>
          <a:noFill/>
        </a:ln>
      </dgm:spPr>
    </dgm:pt>
    <dgm:pt modelId="{00511D3F-70FB-4D6E-9600-BDEF397284FA}" type="pres">
      <dgm:prSet presAssocID="{306213F4-E61B-473F-B5BA-1ECE610398A2}" presName="c2" presStyleLbl="node1" presStyleIdx="1" presStyleCnt="19"/>
      <dgm:spPr>
        <a:noFill/>
        <a:ln>
          <a:noFill/>
        </a:ln>
      </dgm:spPr>
    </dgm:pt>
    <dgm:pt modelId="{A1DDAD3F-5033-4078-9338-788FB3D64B44}" type="pres">
      <dgm:prSet presAssocID="{306213F4-E61B-473F-B5BA-1ECE610398A2}" presName="c3" presStyleLbl="node1" presStyleIdx="2" presStyleCnt="19"/>
      <dgm:spPr>
        <a:noFill/>
        <a:ln>
          <a:noFill/>
        </a:ln>
      </dgm:spPr>
    </dgm:pt>
    <dgm:pt modelId="{2C5C5096-53A8-41BE-A71A-291E048CDD8D}" type="pres">
      <dgm:prSet presAssocID="{306213F4-E61B-473F-B5BA-1ECE610398A2}" presName="c4" presStyleLbl="node1" presStyleIdx="3" presStyleCnt="19"/>
      <dgm:spPr>
        <a:noFill/>
        <a:ln>
          <a:noFill/>
        </a:ln>
      </dgm:spPr>
    </dgm:pt>
    <dgm:pt modelId="{5DDB5650-5EFB-436F-805B-82970273B561}" type="pres">
      <dgm:prSet presAssocID="{306213F4-E61B-473F-B5BA-1ECE610398A2}" presName="c5" presStyleLbl="node1" presStyleIdx="4" presStyleCnt="19"/>
      <dgm:spPr>
        <a:noFill/>
        <a:ln>
          <a:noFill/>
        </a:ln>
      </dgm:spPr>
    </dgm:pt>
    <dgm:pt modelId="{E8A4B9FE-1713-4EE6-8C73-1FEB0E49A6E8}" type="pres">
      <dgm:prSet presAssocID="{306213F4-E61B-473F-B5BA-1ECE610398A2}" presName="c6" presStyleLbl="node1" presStyleIdx="5" presStyleCnt="19"/>
      <dgm:spPr>
        <a:noFill/>
        <a:ln>
          <a:noFill/>
        </a:ln>
      </dgm:spPr>
    </dgm:pt>
    <dgm:pt modelId="{CF5C7090-AD10-44B1-A504-870C5BA6DEC1}" type="pres">
      <dgm:prSet presAssocID="{306213F4-E61B-473F-B5BA-1ECE610398A2}" presName="c7" presStyleLbl="node1" presStyleIdx="6" presStyleCnt="19"/>
      <dgm:spPr>
        <a:noFill/>
        <a:ln>
          <a:noFill/>
        </a:ln>
      </dgm:spPr>
    </dgm:pt>
    <dgm:pt modelId="{EF3BE7BB-BAD4-4ECE-8E66-0A6BCB6D1F49}" type="pres">
      <dgm:prSet presAssocID="{306213F4-E61B-473F-B5BA-1ECE610398A2}" presName="c8" presStyleLbl="node1" presStyleIdx="7" presStyleCnt="19"/>
      <dgm:spPr>
        <a:noFill/>
        <a:ln>
          <a:noFill/>
        </a:ln>
      </dgm:spPr>
    </dgm:pt>
    <dgm:pt modelId="{C072EF04-7BBA-4BAF-B2F2-EEC128E76F21}" type="pres">
      <dgm:prSet presAssocID="{306213F4-E61B-473F-B5BA-1ECE610398A2}" presName="c9" presStyleLbl="node1" presStyleIdx="8" presStyleCnt="19"/>
      <dgm:spPr>
        <a:noFill/>
        <a:ln>
          <a:noFill/>
        </a:ln>
      </dgm:spPr>
    </dgm:pt>
    <dgm:pt modelId="{1B5E2376-F02A-4EAB-BAE4-46DA24E540FF}" type="pres">
      <dgm:prSet presAssocID="{306213F4-E61B-473F-B5BA-1ECE610398A2}" presName="c10" presStyleLbl="node1" presStyleIdx="9" presStyleCnt="19" custLinFactY="100000" custLinFactNeighborX="-92513" custLinFactNeighborY="185868"/>
      <dgm:spPr>
        <a:noFill/>
        <a:ln>
          <a:noFill/>
        </a:ln>
      </dgm:spPr>
    </dgm:pt>
    <dgm:pt modelId="{0AEDC41E-5DA3-48EB-8841-EB2D772DF861}" type="pres">
      <dgm:prSet presAssocID="{306213F4-E61B-473F-B5BA-1ECE610398A2}" presName="c11" presStyleLbl="node1" presStyleIdx="10" presStyleCnt="19"/>
      <dgm:spPr>
        <a:noFill/>
        <a:ln>
          <a:noFill/>
        </a:ln>
      </dgm:spPr>
    </dgm:pt>
    <dgm:pt modelId="{1CD2DFC6-1E0F-4E78-96FC-F699BAD18570}" type="pres">
      <dgm:prSet presAssocID="{306213F4-E61B-473F-B5BA-1ECE610398A2}" presName="c12" presStyleLbl="node1" presStyleIdx="11" presStyleCnt="19"/>
      <dgm:spPr>
        <a:noFill/>
        <a:ln>
          <a:noFill/>
        </a:ln>
      </dgm:spPr>
    </dgm:pt>
    <dgm:pt modelId="{69DBEB31-5415-477F-BC51-0C4E3CF9D664}" type="pres">
      <dgm:prSet presAssocID="{306213F4-E61B-473F-B5BA-1ECE610398A2}" presName="c13" presStyleLbl="node1" presStyleIdx="12" presStyleCnt="19" custLinFactX="38769" custLinFactY="-171727" custLinFactNeighborX="100000" custLinFactNeighborY="-200000"/>
      <dgm:spPr>
        <a:noFill/>
        <a:ln>
          <a:noFill/>
        </a:ln>
      </dgm:spPr>
    </dgm:pt>
    <dgm:pt modelId="{848324C4-0D94-47D5-81DE-E9395305E8F7}" type="pres">
      <dgm:prSet presAssocID="{306213F4-E61B-473F-B5BA-1ECE610398A2}" presName="c14" presStyleLbl="node1" presStyleIdx="13" presStyleCnt="19"/>
      <dgm:spPr>
        <a:noFill/>
        <a:ln>
          <a:noFill/>
        </a:ln>
      </dgm:spPr>
    </dgm:pt>
    <dgm:pt modelId="{CB11D352-5BED-4953-9F96-612DCDD84BE1}" type="pres">
      <dgm:prSet presAssocID="{306213F4-E61B-473F-B5BA-1ECE610398A2}" presName="c15" presStyleLbl="node1" presStyleIdx="14" presStyleCnt="19"/>
      <dgm:spPr>
        <a:noFill/>
        <a:ln>
          <a:noFill/>
        </a:ln>
      </dgm:spPr>
    </dgm:pt>
    <dgm:pt modelId="{FABA4DAA-4670-4EBF-8747-EEAF6793B337}" type="pres">
      <dgm:prSet presAssocID="{306213F4-E61B-473F-B5BA-1ECE610398A2}" presName="c16" presStyleLbl="node1" presStyleIdx="15" presStyleCnt="19"/>
      <dgm:spPr>
        <a:noFill/>
        <a:ln>
          <a:noFill/>
        </a:ln>
      </dgm:spPr>
    </dgm:pt>
    <dgm:pt modelId="{0B097563-F0B8-45FD-940C-EC454E175897}" type="pres">
      <dgm:prSet presAssocID="{306213F4-E61B-473F-B5BA-1ECE610398A2}" presName="c17" presStyleLbl="node1" presStyleIdx="16" presStyleCnt="19"/>
      <dgm:spPr>
        <a:noFill/>
        <a:ln>
          <a:noFill/>
        </a:ln>
      </dgm:spPr>
    </dgm:pt>
    <dgm:pt modelId="{7AD377D2-D780-45FA-A99C-37A3AFD43371}" type="pres">
      <dgm:prSet presAssocID="{306213F4-E61B-473F-B5BA-1ECE610398A2}" presName="c18" presStyleLbl="node1" presStyleIdx="17" presStyleCnt="19"/>
      <dgm:spPr>
        <a:noFill/>
        <a:ln>
          <a:noFill/>
        </a:ln>
      </dgm:spPr>
    </dgm:pt>
    <dgm:pt modelId="{F0F9441C-9D00-4FB8-8B35-9CA3E77AF177}" type="pres">
      <dgm:prSet presAssocID="{8E860928-EFDF-419A-8A8F-74F43E6F0B8F}" presName="chevronComposite1" presStyleCnt="0"/>
      <dgm:spPr/>
    </dgm:pt>
    <dgm:pt modelId="{448E5046-4814-41A3-A76B-FE51B5A754CC}" type="pres">
      <dgm:prSet presAssocID="{8E860928-EFDF-419A-8A8F-74F43E6F0B8F}" presName="chevron1" presStyleLbl="sibTrans2D1" presStyleIdx="0" presStyleCnt="8" custScaleX="75925" custScaleY="51078"/>
      <dgm:spPr/>
    </dgm:pt>
    <dgm:pt modelId="{C4408DEF-2383-4444-B93A-DD05A614B0AD}" type="pres">
      <dgm:prSet presAssocID="{8E860928-EFDF-419A-8A8F-74F43E6F0B8F}" presName="spChevron1" presStyleCnt="0"/>
      <dgm:spPr/>
    </dgm:pt>
    <dgm:pt modelId="{30F1E1F3-A424-415B-8272-8E46EACC3705}" type="pres">
      <dgm:prSet presAssocID="{5D1EA173-6F1F-464B-8DD4-D13C2B0F3D0E}" presName="middle" presStyleCnt="0"/>
      <dgm:spPr/>
    </dgm:pt>
    <dgm:pt modelId="{53C6391C-0375-4C5A-A19B-15CB59E3DA43}" type="pres">
      <dgm:prSet presAssocID="{5D1EA173-6F1F-464B-8DD4-D13C2B0F3D0E}" presName="parTxMid" presStyleLbl="revTx" presStyleIdx="1" presStyleCnt="8"/>
      <dgm:spPr/>
    </dgm:pt>
    <dgm:pt modelId="{EF16C643-2D3F-42B3-9470-2A2EAB40FDA6}" type="pres">
      <dgm:prSet presAssocID="{5D1EA173-6F1F-464B-8DD4-D13C2B0F3D0E}" presName="spMid" presStyleCnt="0"/>
      <dgm:spPr/>
    </dgm:pt>
    <dgm:pt modelId="{017A81AD-FFA9-4E5A-A0C6-ED6DF5BCB7D0}" type="pres">
      <dgm:prSet presAssocID="{324593F8-51D6-4608-B2A5-4453F569474A}" presName="chevronComposite1" presStyleCnt="0"/>
      <dgm:spPr/>
    </dgm:pt>
    <dgm:pt modelId="{492BF2E1-7F34-4FF1-811C-0AB244382597}" type="pres">
      <dgm:prSet presAssocID="{324593F8-51D6-4608-B2A5-4453F569474A}" presName="chevron1" presStyleLbl="sibTrans2D1" presStyleIdx="1" presStyleCnt="8" custScaleX="75925" custScaleY="51078"/>
      <dgm:spPr/>
    </dgm:pt>
    <dgm:pt modelId="{D599DB2A-AF0B-4B95-9109-AA239DAB3F46}" type="pres">
      <dgm:prSet presAssocID="{324593F8-51D6-4608-B2A5-4453F569474A}" presName="spChevron1" presStyleCnt="0"/>
      <dgm:spPr/>
    </dgm:pt>
    <dgm:pt modelId="{870B3EFC-00BF-47CF-B5BA-58DF0F8016A9}" type="pres">
      <dgm:prSet presAssocID="{8DB31973-9A6B-4737-828C-3B447E225B95}" presName="middle" presStyleCnt="0"/>
      <dgm:spPr/>
    </dgm:pt>
    <dgm:pt modelId="{6C026201-7438-408A-87FB-0716CA36C990}" type="pres">
      <dgm:prSet presAssocID="{8DB31973-9A6B-4737-828C-3B447E225B95}" presName="parTxMid" presStyleLbl="revTx" presStyleIdx="2" presStyleCnt="8"/>
      <dgm:spPr/>
    </dgm:pt>
    <dgm:pt modelId="{4E9DC803-8FD5-49FA-BE9A-F82D48CE9496}" type="pres">
      <dgm:prSet presAssocID="{8DB31973-9A6B-4737-828C-3B447E225B95}" presName="spMid" presStyleCnt="0"/>
      <dgm:spPr/>
    </dgm:pt>
    <dgm:pt modelId="{2EAB17E4-C9FE-42E3-A65B-62673D2E6FD1}" type="pres">
      <dgm:prSet presAssocID="{B725DF31-11F1-4DCF-861E-564DCA548E1A}" presName="chevronComposite1" presStyleCnt="0"/>
      <dgm:spPr/>
    </dgm:pt>
    <dgm:pt modelId="{51ABDCEC-B282-4660-A160-8112E3E078E9}" type="pres">
      <dgm:prSet presAssocID="{B725DF31-11F1-4DCF-861E-564DCA548E1A}" presName="chevron1" presStyleLbl="sibTrans2D1" presStyleIdx="2" presStyleCnt="8" custScaleX="75925" custScaleY="51078"/>
      <dgm:spPr/>
    </dgm:pt>
    <dgm:pt modelId="{000CA1A1-382B-4FA2-AD7C-9F34184DE844}" type="pres">
      <dgm:prSet presAssocID="{B725DF31-11F1-4DCF-861E-564DCA548E1A}" presName="spChevron1" presStyleCnt="0"/>
      <dgm:spPr/>
    </dgm:pt>
    <dgm:pt modelId="{28772C1B-8E91-4D2C-A186-90601ACDF4C2}" type="pres">
      <dgm:prSet presAssocID="{B361C1E3-5688-4E4B-8436-CFC6C3491B69}" presName="middle" presStyleCnt="0"/>
      <dgm:spPr/>
    </dgm:pt>
    <dgm:pt modelId="{FE7155A1-5D83-47C2-A9CA-FABD5340BC43}" type="pres">
      <dgm:prSet presAssocID="{B361C1E3-5688-4E4B-8436-CFC6C3491B69}" presName="parTxMid" presStyleLbl="revTx" presStyleIdx="3" presStyleCnt="8"/>
      <dgm:spPr/>
    </dgm:pt>
    <dgm:pt modelId="{8616F94C-4527-487F-9524-57EA51B2BF89}" type="pres">
      <dgm:prSet presAssocID="{B361C1E3-5688-4E4B-8436-CFC6C3491B69}" presName="spMid" presStyleCnt="0"/>
      <dgm:spPr/>
    </dgm:pt>
    <dgm:pt modelId="{CC76B6F7-7D66-4BD6-A63F-E62D8983C151}" type="pres">
      <dgm:prSet presAssocID="{6D18977A-CDB0-4649-B79B-164ADF537ED3}" presName="chevronComposite1" presStyleCnt="0"/>
      <dgm:spPr/>
    </dgm:pt>
    <dgm:pt modelId="{2DA470FC-E490-4AC0-8C92-8839AD54E9FF}" type="pres">
      <dgm:prSet presAssocID="{6D18977A-CDB0-4649-B79B-164ADF537ED3}" presName="chevron1" presStyleLbl="sibTrans2D1" presStyleIdx="3" presStyleCnt="8" custScaleX="75925" custScaleY="51078"/>
      <dgm:spPr/>
    </dgm:pt>
    <dgm:pt modelId="{E6108D86-BE4E-4F9D-8CCE-0CA749EACADE}" type="pres">
      <dgm:prSet presAssocID="{6D18977A-CDB0-4649-B79B-164ADF537ED3}" presName="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4-A50D-BBD8908C4D45}" presName="parTxMid" presStyleLbl="revTx" presStyleIdx="4" presStyleCnt="8"/>
      <dgm:spPr/>
    </dgm:pt>
    <dgm:pt modelId="{661E4C92-89A4-4FF6-8388-ED3CF0A528A9}" type="pres">
      <dgm:prSet presAssocID="{AF401273-5155-41D4-A50D-BBD8908C4D45}" presName="spMid" presStyleCnt="0"/>
      <dgm:spPr/>
    </dgm:pt>
    <dgm:pt modelId="{285BA7F9-A8D0-41FF-A372-FC00C7C997B3}" type="pres">
      <dgm:prSet presAssocID="{6D87CA74-0609-43A5-B56D-A66E23EA8385}" presName="chevronComposite1" presStyleCnt="0"/>
      <dgm:spPr/>
    </dgm:pt>
    <dgm:pt modelId="{F3BFFF67-9803-4C92-B1EB-C29A2AAA6997}" type="pres">
      <dgm:prSet presAssocID="{6D87CA74-0609-43A5-B56D-A66E23EA8385}" presName="chevron1" presStyleLbl="sibTrans2D1" presStyleIdx="4" presStyleCnt="8" custScaleX="75925" custScaleY="51078"/>
      <dgm:spPr/>
    </dgm:pt>
    <dgm:pt modelId="{68E2DC83-1E21-4EF2-A33A-A5130C090364}" type="pres">
      <dgm:prSet presAssocID="{6D87CA74-0609-43A5-B56D-A66E23EA8385}" presName="spChevron1" presStyleCnt="0"/>
      <dgm:spPr/>
    </dgm:pt>
    <dgm:pt modelId="{3521346B-155E-4844-AEC7-FF6C2D426F93}" type="pres">
      <dgm:prSet presAssocID="{AE5667C1-3B79-429C-AA2D-4D5584A5E551}" presName="middle" presStyleCnt="0"/>
      <dgm:spPr/>
    </dgm:pt>
    <dgm:pt modelId="{9AA01E05-B138-4D5D-86C5-B1BDAD52A075}" type="pres">
      <dgm:prSet presAssocID="{AE5667C1-3B79-429C-AA2D-4D5584A5E551}" presName="parTxMid" presStyleLbl="revTx" presStyleIdx="5" presStyleCnt="8"/>
      <dgm:spPr/>
    </dgm:pt>
    <dgm:pt modelId="{23DF98B3-212A-43A1-ABCC-24FE991FC89B}" type="pres">
      <dgm:prSet presAssocID="{AE5667C1-3B79-429C-AA2D-4D5584A5E551}" presName="spMid" presStyleCnt="0"/>
      <dgm:spPr/>
    </dgm:pt>
    <dgm:pt modelId="{42178419-446E-4B4F-9004-F856739A259F}" type="pres">
      <dgm:prSet presAssocID="{A7805530-EC38-4CF8-940C-84EB11B9EB7E}" presName="chevronComposite1" presStyleCnt="0"/>
      <dgm:spPr/>
    </dgm:pt>
    <dgm:pt modelId="{A2070A58-A10C-443A-8E28-A55ED422BFBC}" type="pres">
      <dgm:prSet presAssocID="{A7805530-EC38-4CF8-940C-84EB11B9EB7E}" presName="chevron1" presStyleLbl="sibTrans2D1" presStyleIdx="5" presStyleCnt="8" custScaleX="75925" custScaleY="51078"/>
      <dgm:spPr/>
    </dgm:pt>
    <dgm:pt modelId="{5859AD9C-55DD-42CB-BD06-E76EC00F70AF}" type="pres">
      <dgm:prSet presAssocID="{A7805530-EC38-4CF8-940C-84EB11B9EB7E}" presName="spChevron1" presStyleCnt="0"/>
      <dgm:spPr/>
    </dgm:pt>
    <dgm:pt modelId="{5259B6A4-2F21-412E-86F9-1E5DEB44C620}" type="pres">
      <dgm:prSet presAssocID="{20EF4BCB-4E2B-4F88-8CA3-DA4D2D35B454}" presName="middle" presStyleCnt="0"/>
      <dgm:spPr/>
    </dgm:pt>
    <dgm:pt modelId="{929AADB2-818B-46F4-A9B9-027789B636D0}" type="pres">
      <dgm:prSet presAssocID="{20EF4BCB-4E2B-4F88-8CA3-DA4D2D35B454}" presName="parTxMid" presStyleLbl="revTx" presStyleIdx="6" presStyleCnt="8"/>
      <dgm:spPr/>
    </dgm:pt>
    <dgm:pt modelId="{81155D68-C2E2-44D4-A31E-1A6973108737}" type="pres">
      <dgm:prSet presAssocID="{20EF4BCB-4E2B-4F88-8CA3-DA4D2D35B454}" presName="spMid" presStyleCnt="0"/>
      <dgm:spPr/>
    </dgm:pt>
    <dgm:pt modelId="{553C8F07-4D0C-4681-AD02-2F394A7BB81A}" type="pres">
      <dgm:prSet presAssocID="{FF8B2584-1475-4534-84E2-E4011FDE49B7}" presName="chevronComposite1" presStyleCnt="0"/>
      <dgm:spPr/>
    </dgm:pt>
    <dgm:pt modelId="{08A0AB90-EF07-4B67-BAE9-AA8EDF884EFA}" type="pres">
      <dgm:prSet presAssocID="{FF8B2584-1475-4534-84E2-E4011FDE49B7}" presName="chevron1" presStyleLbl="sibTrans2D1" presStyleIdx="6" presStyleCnt="8" custScaleX="75925" custScaleY="51078"/>
      <dgm:spPr/>
    </dgm:pt>
    <dgm:pt modelId="{0FA8C564-6C9F-4200-8A83-3AC516E37816}" type="pres">
      <dgm:prSet presAssocID="{FF8B2584-1475-4534-84E2-E4011FDE49B7}" presName="spChevron1" presStyleCnt="0"/>
      <dgm:spPr/>
    </dgm:pt>
    <dgm:pt modelId="{F23D3840-AFF6-4E3E-8789-DB54C7694793}" type="pres">
      <dgm:prSet presAssocID="{C8572015-7E71-4829-B264-E6F93955BA10}" presName="middle" presStyleCnt="0"/>
      <dgm:spPr/>
    </dgm:pt>
    <dgm:pt modelId="{9F23A391-702E-40EF-8771-90E4B8BA542F}" type="pres">
      <dgm:prSet presAssocID="{C8572015-7E71-4829-B264-E6F93955BA10}" presName="parTxMid" presStyleLbl="revTx" presStyleIdx="7" presStyleCnt="8"/>
      <dgm:spPr/>
    </dgm:pt>
    <dgm:pt modelId="{0F389122-5DB3-42C5-9D4A-40BE1AA21011}" type="pres">
      <dgm:prSet presAssocID="{C8572015-7E71-4829-B264-E6F93955BA10}" presName="spMid" presStyleCnt="0"/>
      <dgm:spPr/>
    </dgm:pt>
    <dgm:pt modelId="{F9C615B8-8F6E-4891-929C-1B0CC2F11E94}" type="pres">
      <dgm:prSet presAssocID="{2D92EE1E-0D45-47D1-BE88-5CE7250F012B}" presName="chevronComposite1" presStyleCnt="0"/>
      <dgm:spPr/>
    </dgm:pt>
    <dgm:pt modelId="{B7EB80C0-D179-4EAB-934C-2D3FA222F0B4}" type="pres">
      <dgm:prSet presAssocID="{2D92EE1E-0D45-47D1-BE88-5CE7250F012B}" presName="chevron1" presStyleLbl="sibTrans2D1" presStyleIdx="7" presStyleCnt="8" custScaleX="75925" custScaleY="51078"/>
      <dgm:spPr/>
    </dgm:pt>
    <dgm:pt modelId="{9E7A9E0C-2C2E-4A1F-8C34-CCB08367701F}" type="pres">
      <dgm:prSet presAssocID="{2D92EE1E-0D45-47D1-BE88-5CE7250F012B}" presName="spChevron1" presStyleCnt="0"/>
      <dgm:spPr/>
    </dgm:pt>
    <dgm:pt modelId="{D8B31CE4-0D7F-4AF6-92DF-3283FC312FB4}" type="pres">
      <dgm:prSet presAssocID="{B2D1E474-CCAD-43E9-B5E5-DA537E121146}" presName="last" presStyleCnt="0"/>
      <dgm:spPr/>
    </dgm:pt>
    <dgm:pt modelId="{470C3B94-3F55-4527-878A-248A3818AB8F}" type="pres">
      <dgm:prSet presAssocID="{B2D1E474-CCAD-43E9-B5E5-DA537E121146}" presName="circleTx" presStyleLbl="node1" presStyleIdx="18" presStyleCnt="19"/>
      <dgm:spPr/>
    </dgm:pt>
    <dgm:pt modelId="{9E2B6079-B2D0-4025-80D5-C47AB9289E67}" type="pres">
      <dgm:prSet presAssocID="{B2D1E474-CCAD-43E9-B5E5-DA537E121146}" presName="spN" presStyleCnt="0"/>
      <dgm:spPr/>
    </dgm:pt>
  </dgm:ptLst>
  <dgm:cxnLst>
    <dgm:cxn modelId="{F7279802-6168-4180-A835-0E28C2F697E7}" srcId="{7F3579A9-2F7D-436B-9FBD-EDF73736603E}" destId="{AE5667C1-3B79-429C-AA2D-4D5584A5E551}" srcOrd="5" destOrd="0" parTransId="{A5A10892-C743-4E89-9E6F-CAD6758373D1}" sibTransId="{A7805530-EC38-4CF8-940C-84EB11B9EB7E}"/>
    <dgm:cxn modelId="{4FBD1608-3B42-49F8-AD5C-5D2999B59F9D}" type="presOf" srcId="{7F3579A9-2F7D-436B-9FBD-EDF73736603E}" destId="{D039AACE-79B3-48CF-98AB-94167E7596C9}" srcOrd="0" destOrd="0" presId="urn:microsoft.com/office/officeart/2009/3/layout/RandomtoResultProcess"/>
    <dgm:cxn modelId="{547E9812-0049-4B63-B79A-DBC470F25392}" srcId="{7F3579A9-2F7D-436B-9FBD-EDF73736603E}" destId="{20EF4BCB-4E2B-4F88-8CA3-DA4D2D35B454}" srcOrd="6" destOrd="0" parTransId="{27B84839-293D-47B9-9C40-E71AC372701F}" sibTransId="{FF8B2584-1475-4534-84E2-E4011FDE49B7}"/>
    <dgm:cxn modelId="{18992F14-8E45-4A4F-9DF2-1E3BE714D7C8}" srcId="{7F3579A9-2F7D-436B-9FBD-EDF73736603E}" destId="{8DB31973-9A6B-4737-828C-3B447E225B95}" srcOrd="2" destOrd="0" parTransId="{4A7E6E2D-D5F0-4BB5-95D2-C88A5F9A88F9}" sibTransId="{B725DF31-11F1-4DCF-861E-564DCA548E1A}"/>
    <dgm:cxn modelId="{BD37FD27-ECE2-4587-A408-F2F5EF96661D}" type="presOf" srcId="{5D1EA173-6F1F-464B-8DD4-D13C2B0F3D0E}" destId="{53C6391C-0375-4C5A-A19B-15CB59E3DA43}" srcOrd="0" destOrd="0" presId="urn:microsoft.com/office/officeart/2009/3/layout/RandomtoResultProcess"/>
    <dgm:cxn modelId="{EA359B43-DD7E-444C-8C09-29024C7E1A03}" srcId="{7F3579A9-2F7D-436B-9FBD-EDF73736603E}" destId="{B361C1E3-5688-4E4B-8436-CFC6C3491B69}" srcOrd="3" destOrd="0" parTransId="{A014FFA8-7464-4E02-B8F9-5621DC0D1692}" sibTransId="{6D18977A-CDB0-4649-B79B-164ADF537ED3}"/>
    <dgm:cxn modelId="{62ACA446-4A94-4ADF-865C-C52B39B5A1C2}" type="presOf" srcId="{20EF4BCB-4E2B-4F88-8CA3-DA4D2D35B454}" destId="{929AADB2-818B-46F4-A9B9-027789B636D0}" srcOrd="0" destOrd="0" presId="urn:microsoft.com/office/officeart/2009/3/layout/RandomtoResultProcess"/>
    <dgm:cxn modelId="{87A67E67-4B2E-413D-A78F-3A39C25E2459}" type="presOf" srcId="{AF401273-5155-41D4-A50D-BBD8908C4D45}" destId="{D99B138C-A40E-4CE5-8D52-8AEBB31040B8}" srcOrd="0" destOrd="0" presId="urn:microsoft.com/office/officeart/2009/3/layout/RandomtoResultProcess"/>
    <dgm:cxn modelId="{5998C948-1D18-48D9-A1A7-8B27FCA52EDD}" type="presOf" srcId="{C8572015-7E71-4829-B264-E6F93955BA10}" destId="{9F23A391-702E-40EF-8771-90E4B8BA542F}" srcOrd="0" destOrd="0" presId="urn:microsoft.com/office/officeart/2009/3/layout/RandomtoResultProcess"/>
    <dgm:cxn modelId="{32E40370-2C55-4123-B551-92B2B1843B00}" srcId="{7F3579A9-2F7D-436B-9FBD-EDF73736603E}" destId="{306213F4-E61B-473F-B5BA-1ECE610398A2}" srcOrd="0" destOrd="0" parTransId="{73F9DE8D-BF8A-4201-A384-4A7E5F32A5FB}" sibTransId="{8E860928-EFDF-419A-8A8F-74F43E6F0B8F}"/>
    <dgm:cxn modelId="{43219D91-7D43-481B-8C5C-8726A0412C13}" type="presOf" srcId="{306213F4-E61B-473F-B5BA-1ECE610398A2}" destId="{39D3F6C1-CFD5-488D-8C39-49F404074388}" srcOrd="0" destOrd="0" presId="urn:microsoft.com/office/officeart/2009/3/layout/RandomtoResultProcess"/>
    <dgm:cxn modelId="{FAEE4493-6C69-4BA8-B07F-6C8E2AB7577C}" type="presOf" srcId="{B361C1E3-5688-4E4B-8436-CFC6C3491B69}" destId="{FE7155A1-5D83-47C2-A9CA-FABD5340BC43}" srcOrd="0" destOrd="0" presId="urn:microsoft.com/office/officeart/2009/3/layout/RandomtoResultProcess"/>
    <dgm:cxn modelId="{48BB6F9B-B5E6-49BA-BD16-5D02A35B912D}" type="presOf" srcId="{B2D1E474-CCAD-43E9-B5E5-DA537E121146}" destId="{470C3B94-3F55-4527-878A-248A3818AB8F}" srcOrd="0" destOrd="0" presId="urn:microsoft.com/office/officeart/2009/3/layout/RandomtoResultProcess"/>
    <dgm:cxn modelId="{A66DC6A9-9939-406F-B941-777DF03C18BE}" srcId="{7F3579A9-2F7D-436B-9FBD-EDF73736603E}" destId="{C8572015-7E71-4829-B264-E6F93955BA10}" srcOrd="7" destOrd="0" parTransId="{6CCA165B-8D91-4519-ACD4-37FE26BD39C9}" sibTransId="{2D92EE1E-0D45-47D1-BE88-5CE7250F012B}"/>
    <dgm:cxn modelId="{78EE17AF-16B4-4E41-981B-D86EE8710441}" type="presOf" srcId="{8DB31973-9A6B-4737-828C-3B447E225B95}" destId="{6C026201-7438-408A-87FB-0716CA36C990}" srcOrd="0" destOrd="0" presId="urn:microsoft.com/office/officeart/2009/3/layout/RandomtoResultProcess"/>
    <dgm:cxn modelId="{E1243EAF-2DE7-4068-B468-D4FA71C8181A}" srcId="{7F3579A9-2F7D-436B-9FBD-EDF73736603E}" destId="{AF401273-5155-41D4-A50D-BBD8908C4D45}" srcOrd="4" destOrd="0" parTransId="{075B2742-D63E-4A5A-A89C-C33BFD61E4A2}" sibTransId="{6D87CA74-0609-43A5-B56D-A66E23EA8385}"/>
    <dgm:cxn modelId="{2C6DCEB3-DE1B-4821-A7E4-15970827E8E4}" type="presOf" srcId="{AE5667C1-3B79-429C-AA2D-4D5584A5E551}" destId="{9AA01E05-B138-4D5D-86C5-B1BDAD52A075}" srcOrd="0" destOrd="0" presId="urn:microsoft.com/office/officeart/2009/3/layout/RandomtoResultProcess"/>
    <dgm:cxn modelId="{3D6745CA-96BF-4B73-BE1A-808F433BF6EE}" srcId="{7F3579A9-2F7D-436B-9FBD-EDF73736603E}" destId="{5D1EA173-6F1F-464B-8DD4-D13C2B0F3D0E}" srcOrd="1" destOrd="0" parTransId="{667E99FB-A165-423F-8F7E-3104143799BB}" sibTransId="{324593F8-51D6-4608-B2A5-4453F569474A}"/>
    <dgm:cxn modelId="{4845EFCE-BA62-404A-AE61-21D0D3DCCA13}" srcId="{7F3579A9-2F7D-436B-9FBD-EDF73736603E}" destId="{B2D1E474-CCAD-43E9-B5E5-DA537E121146}" srcOrd="8" destOrd="0" parTransId="{2DB181A2-7ECA-4567-A7E9-AE60A6863490}" sibTransId="{C2B69AC8-18E2-43F3-81E3-A94311E875F1}"/>
    <dgm:cxn modelId="{84A26394-570A-443E-A28E-0DE81963D33C}" type="presParOf" srcId="{D039AACE-79B3-48CF-98AB-94167E7596C9}" destId="{E7EA5A98-7BD2-47AA-A465-C163523AC222}" srcOrd="0" destOrd="0" presId="urn:microsoft.com/office/officeart/2009/3/layout/RandomtoResultProcess"/>
    <dgm:cxn modelId="{986CFCFA-BD93-491D-AC60-A69D399C565A}" type="presParOf" srcId="{E7EA5A98-7BD2-47AA-A465-C163523AC222}" destId="{39D3F6C1-CFD5-488D-8C39-49F404074388}" srcOrd="0" destOrd="0" presId="urn:microsoft.com/office/officeart/2009/3/layout/RandomtoResultProcess"/>
    <dgm:cxn modelId="{AA4F1378-E8E0-4364-93B2-D0DFB3C51115}" type="presParOf" srcId="{E7EA5A98-7BD2-47AA-A465-C163523AC222}" destId="{1D98FD8A-16EC-4F01-9D04-FF486CA0AD11}" srcOrd="1" destOrd="0" presId="urn:microsoft.com/office/officeart/2009/3/layout/RandomtoResultProcess"/>
    <dgm:cxn modelId="{7FF402D9-EAA6-4FA4-818A-4FA3671594FC}" type="presParOf" srcId="{E7EA5A98-7BD2-47AA-A465-C163523AC222}" destId="{00511D3F-70FB-4D6E-9600-BDEF397284FA}" srcOrd="2" destOrd="0" presId="urn:microsoft.com/office/officeart/2009/3/layout/RandomtoResultProcess"/>
    <dgm:cxn modelId="{22EC65CD-D225-496A-8788-080AEA7E61CB}" type="presParOf" srcId="{E7EA5A98-7BD2-47AA-A465-C163523AC222}" destId="{A1DDAD3F-5033-4078-9338-788FB3D64B44}" srcOrd="3" destOrd="0" presId="urn:microsoft.com/office/officeart/2009/3/layout/RandomtoResultProcess"/>
    <dgm:cxn modelId="{27F839CE-2218-4B6A-A6A0-0CE401683EFC}" type="presParOf" srcId="{E7EA5A98-7BD2-47AA-A465-C163523AC222}" destId="{2C5C5096-53A8-41BE-A71A-291E048CDD8D}" srcOrd="4" destOrd="0" presId="urn:microsoft.com/office/officeart/2009/3/layout/RandomtoResultProcess"/>
    <dgm:cxn modelId="{F52C6495-1EB4-4F84-9A62-462A54A0211C}" type="presParOf" srcId="{E7EA5A98-7BD2-47AA-A465-C163523AC222}" destId="{5DDB5650-5EFB-436F-805B-82970273B561}" srcOrd="5" destOrd="0" presId="urn:microsoft.com/office/officeart/2009/3/layout/RandomtoResultProcess"/>
    <dgm:cxn modelId="{9BBED262-DBCA-4B3D-9A01-03F8029FF7C7}" type="presParOf" srcId="{E7EA5A98-7BD2-47AA-A465-C163523AC222}" destId="{E8A4B9FE-1713-4EE6-8C73-1FEB0E49A6E8}" srcOrd="6" destOrd="0" presId="urn:microsoft.com/office/officeart/2009/3/layout/RandomtoResultProcess"/>
    <dgm:cxn modelId="{306584BF-A4B2-48AD-A2E9-D2A68F7A8456}" type="presParOf" srcId="{E7EA5A98-7BD2-47AA-A465-C163523AC222}" destId="{CF5C7090-AD10-44B1-A504-870C5BA6DEC1}" srcOrd="7" destOrd="0" presId="urn:microsoft.com/office/officeart/2009/3/layout/RandomtoResultProcess"/>
    <dgm:cxn modelId="{D60CD4C3-C1D2-4DAD-98A9-1734886AEE11}" type="presParOf" srcId="{E7EA5A98-7BD2-47AA-A465-C163523AC222}" destId="{EF3BE7BB-BAD4-4ECE-8E66-0A6BCB6D1F49}" srcOrd="8" destOrd="0" presId="urn:microsoft.com/office/officeart/2009/3/layout/RandomtoResultProcess"/>
    <dgm:cxn modelId="{84676C97-09B2-4A25-A078-57B74B054C58}" type="presParOf" srcId="{E7EA5A98-7BD2-47AA-A465-C163523AC222}" destId="{C072EF04-7BBA-4BAF-B2F2-EEC128E76F21}" srcOrd="9" destOrd="0" presId="urn:microsoft.com/office/officeart/2009/3/layout/RandomtoResultProcess"/>
    <dgm:cxn modelId="{88960A1A-F06B-477D-82B5-CC8A253E10AF}" type="presParOf" srcId="{E7EA5A98-7BD2-47AA-A465-C163523AC222}" destId="{1B5E2376-F02A-4EAB-BAE4-46DA24E540FF}" srcOrd="10" destOrd="0" presId="urn:microsoft.com/office/officeart/2009/3/layout/RandomtoResultProcess"/>
    <dgm:cxn modelId="{3916CE4D-4337-47D5-B658-E00562ED1F4B}" type="presParOf" srcId="{E7EA5A98-7BD2-47AA-A465-C163523AC222}" destId="{0AEDC41E-5DA3-48EB-8841-EB2D772DF861}" srcOrd="11" destOrd="0" presId="urn:microsoft.com/office/officeart/2009/3/layout/RandomtoResultProcess"/>
    <dgm:cxn modelId="{4826A777-3812-4C50-96BE-CD6F487066E1}" type="presParOf" srcId="{E7EA5A98-7BD2-47AA-A465-C163523AC222}" destId="{1CD2DFC6-1E0F-4E78-96FC-F699BAD18570}" srcOrd="12" destOrd="0" presId="urn:microsoft.com/office/officeart/2009/3/layout/RandomtoResultProcess"/>
    <dgm:cxn modelId="{657692A8-A187-40F5-9391-DCED96839F60}" type="presParOf" srcId="{E7EA5A98-7BD2-47AA-A465-C163523AC222}" destId="{69DBEB31-5415-477F-BC51-0C4E3CF9D664}" srcOrd="13" destOrd="0" presId="urn:microsoft.com/office/officeart/2009/3/layout/RandomtoResultProcess"/>
    <dgm:cxn modelId="{C0D2A73A-E700-4111-81BD-DE14C53BBD43}" type="presParOf" srcId="{E7EA5A98-7BD2-47AA-A465-C163523AC222}" destId="{848324C4-0D94-47D5-81DE-E9395305E8F7}" srcOrd="14" destOrd="0" presId="urn:microsoft.com/office/officeart/2009/3/layout/RandomtoResultProcess"/>
    <dgm:cxn modelId="{A98ACD5D-2E1C-48FB-A7C2-7DBD16CE87AA}" type="presParOf" srcId="{E7EA5A98-7BD2-47AA-A465-C163523AC222}" destId="{CB11D352-5BED-4953-9F96-612DCDD84BE1}" srcOrd="15" destOrd="0" presId="urn:microsoft.com/office/officeart/2009/3/layout/RandomtoResultProcess"/>
    <dgm:cxn modelId="{F3615809-8295-49AB-BE43-9865496305CD}" type="presParOf" srcId="{E7EA5A98-7BD2-47AA-A465-C163523AC222}" destId="{FABA4DAA-4670-4EBF-8747-EEAF6793B337}" srcOrd="16" destOrd="0" presId="urn:microsoft.com/office/officeart/2009/3/layout/RandomtoResultProcess"/>
    <dgm:cxn modelId="{458CE6E0-6C91-4C2D-BD3B-9BB5BFF63480}" type="presParOf" srcId="{E7EA5A98-7BD2-47AA-A465-C163523AC222}" destId="{0B097563-F0B8-45FD-940C-EC454E175897}" srcOrd="17" destOrd="0" presId="urn:microsoft.com/office/officeart/2009/3/layout/RandomtoResultProcess"/>
    <dgm:cxn modelId="{9D0264E0-4F26-4BFB-86C4-3DBFDF5D30E8}" type="presParOf" srcId="{E7EA5A98-7BD2-47AA-A465-C163523AC222}" destId="{7AD377D2-D780-45FA-A99C-37A3AFD43371}" srcOrd="18" destOrd="0" presId="urn:microsoft.com/office/officeart/2009/3/layout/RandomtoResultProcess"/>
    <dgm:cxn modelId="{D4AC793B-9625-46CA-A7EA-37E8DA6764B9}" type="presParOf" srcId="{D039AACE-79B3-48CF-98AB-94167E7596C9}" destId="{F0F9441C-9D00-4FB8-8B35-9CA3E77AF177}" srcOrd="1" destOrd="0" presId="urn:microsoft.com/office/officeart/2009/3/layout/RandomtoResultProcess"/>
    <dgm:cxn modelId="{27749C0C-ECE6-4D25-B1FA-DDF90CA5A2FD}" type="presParOf" srcId="{F0F9441C-9D00-4FB8-8B35-9CA3E77AF177}" destId="{448E5046-4814-41A3-A76B-FE51B5A754CC}" srcOrd="0" destOrd="0" presId="urn:microsoft.com/office/officeart/2009/3/layout/RandomtoResultProcess"/>
    <dgm:cxn modelId="{CFB4F672-86AB-41C1-9D81-118986FC7431}" type="presParOf" srcId="{F0F9441C-9D00-4FB8-8B35-9CA3E77AF177}" destId="{C4408DEF-2383-4444-B93A-DD05A614B0AD}" srcOrd="1" destOrd="0" presId="urn:microsoft.com/office/officeart/2009/3/layout/RandomtoResultProcess"/>
    <dgm:cxn modelId="{B4F97083-016C-48C4-A99E-3E5652CAA191}" type="presParOf" srcId="{D039AACE-79B3-48CF-98AB-94167E7596C9}" destId="{30F1E1F3-A424-415B-8272-8E46EACC3705}" srcOrd="2" destOrd="0" presId="urn:microsoft.com/office/officeart/2009/3/layout/RandomtoResultProcess"/>
    <dgm:cxn modelId="{DCA6A4D6-D4E9-40BD-B967-7AB8EE684140}" type="presParOf" srcId="{30F1E1F3-A424-415B-8272-8E46EACC3705}" destId="{53C6391C-0375-4C5A-A19B-15CB59E3DA43}" srcOrd="0" destOrd="0" presId="urn:microsoft.com/office/officeart/2009/3/layout/RandomtoResultProcess"/>
    <dgm:cxn modelId="{8F92FDBC-1471-4801-B9E2-42A9766D9421}" type="presParOf" srcId="{30F1E1F3-A424-415B-8272-8E46EACC3705}" destId="{EF16C643-2D3F-42B3-9470-2A2EAB40FDA6}" srcOrd="1" destOrd="0" presId="urn:microsoft.com/office/officeart/2009/3/layout/RandomtoResultProcess"/>
    <dgm:cxn modelId="{39CC74E4-41B1-4670-9F49-8C9C5DCE955B}" type="presParOf" srcId="{D039AACE-79B3-48CF-98AB-94167E7596C9}" destId="{017A81AD-FFA9-4E5A-A0C6-ED6DF5BCB7D0}" srcOrd="3" destOrd="0" presId="urn:microsoft.com/office/officeart/2009/3/layout/RandomtoResultProcess"/>
    <dgm:cxn modelId="{1A01E48E-6E6A-4ECA-9539-98C9B389588E}" type="presParOf" srcId="{017A81AD-FFA9-4E5A-A0C6-ED6DF5BCB7D0}" destId="{492BF2E1-7F34-4FF1-811C-0AB244382597}" srcOrd="0" destOrd="0" presId="urn:microsoft.com/office/officeart/2009/3/layout/RandomtoResultProcess"/>
    <dgm:cxn modelId="{3F34E32B-277E-4B14-AAE4-A391FB957186}" type="presParOf" srcId="{017A81AD-FFA9-4E5A-A0C6-ED6DF5BCB7D0}" destId="{D599DB2A-AF0B-4B95-9109-AA239DAB3F46}" srcOrd="1" destOrd="0" presId="urn:microsoft.com/office/officeart/2009/3/layout/RandomtoResultProcess"/>
    <dgm:cxn modelId="{BEA12639-2685-4AD0-9523-AE8B62EBE328}" type="presParOf" srcId="{D039AACE-79B3-48CF-98AB-94167E7596C9}" destId="{870B3EFC-00BF-47CF-B5BA-58DF0F8016A9}" srcOrd="4" destOrd="0" presId="urn:microsoft.com/office/officeart/2009/3/layout/RandomtoResultProcess"/>
    <dgm:cxn modelId="{13506A45-5F86-4C75-BAF8-86F4762B879B}" type="presParOf" srcId="{870B3EFC-00BF-47CF-B5BA-58DF0F8016A9}" destId="{6C026201-7438-408A-87FB-0716CA36C990}" srcOrd="0" destOrd="0" presId="urn:microsoft.com/office/officeart/2009/3/layout/RandomtoResultProcess"/>
    <dgm:cxn modelId="{3DC3F93F-749B-4820-A921-123171253A9E}" type="presParOf" srcId="{870B3EFC-00BF-47CF-B5BA-58DF0F8016A9}" destId="{4E9DC803-8FD5-49FA-BE9A-F82D48CE9496}" srcOrd="1" destOrd="0" presId="urn:microsoft.com/office/officeart/2009/3/layout/RandomtoResultProcess"/>
    <dgm:cxn modelId="{BB504B7A-233D-4E8F-877E-11CEF97E7FDB}" type="presParOf" srcId="{D039AACE-79B3-48CF-98AB-94167E7596C9}" destId="{2EAB17E4-C9FE-42E3-A65B-62673D2E6FD1}" srcOrd="5" destOrd="0" presId="urn:microsoft.com/office/officeart/2009/3/layout/RandomtoResultProcess"/>
    <dgm:cxn modelId="{3701A6EA-E46B-47A6-BD51-AD5CDB807375}" type="presParOf" srcId="{2EAB17E4-C9FE-42E3-A65B-62673D2E6FD1}" destId="{51ABDCEC-B282-4660-A160-8112E3E078E9}" srcOrd="0" destOrd="0" presId="urn:microsoft.com/office/officeart/2009/3/layout/RandomtoResultProcess"/>
    <dgm:cxn modelId="{2078426C-D34A-46AF-9B4A-DCC35629B91B}" type="presParOf" srcId="{2EAB17E4-C9FE-42E3-A65B-62673D2E6FD1}" destId="{000CA1A1-382B-4FA2-AD7C-9F34184DE844}" srcOrd="1" destOrd="0" presId="urn:microsoft.com/office/officeart/2009/3/layout/RandomtoResultProcess"/>
    <dgm:cxn modelId="{D1AE6BE3-D3BE-4794-871F-86811087A508}" type="presParOf" srcId="{D039AACE-79B3-48CF-98AB-94167E7596C9}" destId="{28772C1B-8E91-4D2C-A186-90601ACDF4C2}" srcOrd="6" destOrd="0" presId="urn:microsoft.com/office/officeart/2009/3/layout/RandomtoResultProcess"/>
    <dgm:cxn modelId="{43EACADD-E4AC-43B3-A496-59B6B9A35E32}" type="presParOf" srcId="{28772C1B-8E91-4D2C-A186-90601ACDF4C2}" destId="{FE7155A1-5D83-47C2-A9CA-FABD5340BC43}" srcOrd="0" destOrd="0" presId="urn:microsoft.com/office/officeart/2009/3/layout/RandomtoResultProcess"/>
    <dgm:cxn modelId="{996A6AFF-DB5D-48BF-BE32-5F6673D0822B}" type="presParOf" srcId="{28772C1B-8E91-4D2C-A186-90601ACDF4C2}" destId="{8616F94C-4527-487F-9524-57EA51B2BF89}" srcOrd="1" destOrd="0" presId="urn:microsoft.com/office/officeart/2009/3/layout/RandomtoResultProcess"/>
    <dgm:cxn modelId="{BF67A862-CD0F-487B-916F-DD4DD915DF99}" type="presParOf" srcId="{D039AACE-79B3-48CF-98AB-94167E7596C9}" destId="{CC76B6F7-7D66-4BD6-A63F-E62D8983C151}" srcOrd="7" destOrd="0" presId="urn:microsoft.com/office/officeart/2009/3/layout/RandomtoResultProcess"/>
    <dgm:cxn modelId="{D69DF3CA-EC33-406C-BD44-C4BEEEF9DC88}" type="presParOf" srcId="{CC76B6F7-7D66-4BD6-A63F-E62D8983C151}" destId="{2DA470FC-E490-4AC0-8C92-8839AD54E9FF}" srcOrd="0" destOrd="0" presId="urn:microsoft.com/office/officeart/2009/3/layout/RandomtoResultProcess"/>
    <dgm:cxn modelId="{E1B329E7-00F6-4705-86D8-093AF258ED97}" type="presParOf" srcId="{CC76B6F7-7D66-4BD6-A63F-E62D8983C151}" destId="{E6108D86-BE4E-4F9D-8CCE-0CA749EACADE}" srcOrd="1" destOrd="0" presId="urn:microsoft.com/office/officeart/2009/3/layout/RandomtoResultProcess"/>
    <dgm:cxn modelId="{4BB65B18-417F-436D-BE02-3ABF27A49ABF}" type="presParOf" srcId="{D039AACE-79B3-48CF-98AB-94167E7596C9}" destId="{B8A5441B-9BB9-40A3-A27C-684584F3288F}" srcOrd="8" destOrd="0" presId="urn:microsoft.com/office/officeart/2009/3/layout/RandomtoResultProcess"/>
    <dgm:cxn modelId="{50CA3815-C7DA-4951-93CA-BB7062DE9DA0}" type="presParOf" srcId="{B8A5441B-9BB9-40A3-A27C-684584F3288F}" destId="{D99B138C-A40E-4CE5-8D52-8AEBB31040B8}" srcOrd="0" destOrd="0" presId="urn:microsoft.com/office/officeart/2009/3/layout/RandomtoResultProcess"/>
    <dgm:cxn modelId="{F368E9B8-D7EB-4A53-BD72-1C6088BD721E}" type="presParOf" srcId="{B8A5441B-9BB9-40A3-A27C-684584F3288F}" destId="{661E4C92-89A4-4FF6-8388-ED3CF0A528A9}" srcOrd="1" destOrd="0" presId="urn:microsoft.com/office/officeart/2009/3/layout/RandomtoResultProcess"/>
    <dgm:cxn modelId="{5992EE2D-7857-4731-BCE7-07A5C14137BC}" type="presParOf" srcId="{D039AACE-79B3-48CF-98AB-94167E7596C9}" destId="{285BA7F9-A8D0-41FF-A372-FC00C7C997B3}" srcOrd="9" destOrd="0" presId="urn:microsoft.com/office/officeart/2009/3/layout/RandomtoResultProcess"/>
    <dgm:cxn modelId="{8A870A83-DD54-4024-862B-0E21D7A6D864}" type="presParOf" srcId="{285BA7F9-A8D0-41FF-A372-FC00C7C997B3}" destId="{F3BFFF67-9803-4C92-B1EB-C29A2AAA6997}" srcOrd="0" destOrd="0" presId="urn:microsoft.com/office/officeart/2009/3/layout/RandomtoResultProcess"/>
    <dgm:cxn modelId="{DE16EDC3-7764-4620-857C-B38C9D59FE0D}" type="presParOf" srcId="{285BA7F9-A8D0-41FF-A372-FC00C7C997B3}" destId="{68E2DC83-1E21-4EF2-A33A-A5130C090364}" srcOrd="1" destOrd="0" presId="urn:microsoft.com/office/officeart/2009/3/layout/RandomtoResultProcess"/>
    <dgm:cxn modelId="{722DCD7C-B347-4A02-88C2-DDA67CEE2429}" type="presParOf" srcId="{D039AACE-79B3-48CF-98AB-94167E7596C9}" destId="{3521346B-155E-4844-AEC7-FF6C2D426F93}" srcOrd="10" destOrd="0" presId="urn:microsoft.com/office/officeart/2009/3/layout/RandomtoResultProcess"/>
    <dgm:cxn modelId="{6F0965C1-0AF9-4CBA-8D7E-2CE6182160A9}" type="presParOf" srcId="{3521346B-155E-4844-AEC7-FF6C2D426F93}" destId="{9AA01E05-B138-4D5D-86C5-B1BDAD52A075}" srcOrd="0" destOrd="0" presId="urn:microsoft.com/office/officeart/2009/3/layout/RandomtoResultProcess"/>
    <dgm:cxn modelId="{11D04066-B6E0-4CAD-B46D-700A14A46216}" type="presParOf" srcId="{3521346B-155E-4844-AEC7-FF6C2D426F93}" destId="{23DF98B3-212A-43A1-ABCC-24FE991FC89B}" srcOrd="1" destOrd="0" presId="urn:microsoft.com/office/officeart/2009/3/layout/RandomtoResultProcess"/>
    <dgm:cxn modelId="{C6FC496B-1521-45C9-92EA-3DA3F7EB9D9A}" type="presParOf" srcId="{D039AACE-79B3-48CF-98AB-94167E7596C9}" destId="{42178419-446E-4B4F-9004-F856739A259F}" srcOrd="11" destOrd="0" presId="urn:microsoft.com/office/officeart/2009/3/layout/RandomtoResultProcess"/>
    <dgm:cxn modelId="{BC3BF956-09C4-472B-967C-A4092452CD23}" type="presParOf" srcId="{42178419-446E-4B4F-9004-F856739A259F}" destId="{A2070A58-A10C-443A-8E28-A55ED422BFBC}" srcOrd="0" destOrd="0" presId="urn:microsoft.com/office/officeart/2009/3/layout/RandomtoResultProcess"/>
    <dgm:cxn modelId="{0BCD2C7C-E504-4805-AC82-D82EDFBC6CD1}" type="presParOf" srcId="{42178419-446E-4B4F-9004-F856739A259F}" destId="{5859AD9C-55DD-42CB-BD06-E76EC00F70AF}" srcOrd="1" destOrd="0" presId="urn:microsoft.com/office/officeart/2009/3/layout/RandomtoResultProcess"/>
    <dgm:cxn modelId="{89588392-84A6-4C5B-83C9-DDC567EC0B6D}" type="presParOf" srcId="{D039AACE-79B3-48CF-98AB-94167E7596C9}" destId="{5259B6A4-2F21-412E-86F9-1E5DEB44C620}" srcOrd="12" destOrd="0" presId="urn:microsoft.com/office/officeart/2009/3/layout/RandomtoResultProcess"/>
    <dgm:cxn modelId="{99CF0D96-07EF-4997-A493-D234F35903D0}" type="presParOf" srcId="{5259B6A4-2F21-412E-86F9-1E5DEB44C620}" destId="{929AADB2-818B-46F4-A9B9-027789B636D0}" srcOrd="0" destOrd="0" presId="urn:microsoft.com/office/officeart/2009/3/layout/RandomtoResultProcess"/>
    <dgm:cxn modelId="{8A0FCA1B-278A-4E22-AAD3-5756F02985BB}" type="presParOf" srcId="{5259B6A4-2F21-412E-86F9-1E5DEB44C620}" destId="{81155D68-C2E2-44D4-A31E-1A6973108737}" srcOrd="1" destOrd="0" presId="urn:microsoft.com/office/officeart/2009/3/layout/RandomtoResultProcess"/>
    <dgm:cxn modelId="{40FAF3F4-0F67-416B-A451-75BF7BF7849C}" type="presParOf" srcId="{D039AACE-79B3-48CF-98AB-94167E7596C9}" destId="{553C8F07-4D0C-4681-AD02-2F394A7BB81A}" srcOrd="13" destOrd="0" presId="urn:microsoft.com/office/officeart/2009/3/layout/RandomtoResultProcess"/>
    <dgm:cxn modelId="{50637FC2-9699-4586-A12B-90448234D2A6}" type="presParOf" srcId="{553C8F07-4D0C-4681-AD02-2F394A7BB81A}" destId="{08A0AB90-EF07-4B67-BAE9-AA8EDF884EFA}" srcOrd="0" destOrd="0" presId="urn:microsoft.com/office/officeart/2009/3/layout/RandomtoResultProcess"/>
    <dgm:cxn modelId="{8F204044-D916-4DD5-BEFD-4975C1119A3E}" type="presParOf" srcId="{553C8F07-4D0C-4681-AD02-2F394A7BB81A}" destId="{0FA8C564-6C9F-4200-8A83-3AC516E37816}" srcOrd="1" destOrd="0" presId="urn:microsoft.com/office/officeart/2009/3/layout/RandomtoResultProcess"/>
    <dgm:cxn modelId="{57E26705-563B-4E3F-A43E-C8E38136C1B8}" type="presParOf" srcId="{D039AACE-79B3-48CF-98AB-94167E7596C9}" destId="{F23D3840-AFF6-4E3E-8789-DB54C7694793}" srcOrd="14" destOrd="0" presId="urn:microsoft.com/office/officeart/2009/3/layout/RandomtoResultProcess"/>
    <dgm:cxn modelId="{02587416-2AC1-4A4B-8E87-C236819EC330}" type="presParOf" srcId="{F23D3840-AFF6-4E3E-8789-DB54C7694793}" destId="{9F23A391-702E-40EF-8771-90E4B8BA542F}" srcOrd="0" destOrd="0" presId="urn:microsoft.com/office/officeart/2009/3/layout/RandomtoResultProcess"/>
    <dgm:cxn modelId="{8D5F40B7-8A98-4708-910C-C8B610FCAE2C}" type="presParOf" srcId="{F23D3840-AFF6-4E3E-8789-DB54C7694793}" destId="{0F389122-5DB3-42C5-9D4A-40BE1AA21011}" srcOrd="1" destOrd="0" presId="urn:microsoft.com/office/officeart/2009/3/layout/RandomtoResultProcess"/>
    <dgm:cxn modelId="{C6808517-DA37-48F0-AAC8-49D29A052F34}" type="presParOf" srcId="{D039AACE-79B3-48CF-98AB-94167E7596C9}" destId="{F9C615B8-8F6E-4891-929C-1B0CC2F11E94}" srcOrd="15" destOrd="0" presId="urn:microsoft.com/office/officeart/2009/3/layout/RandomtoResultProcess"/>
    <dgm:cxn modelId="{C9733615-4B64-4F9F-89ED-B9C9B3DE0AC2}" type="presParOf" srcId="{F9C615B8-8F6E-4891-929C-1B0CC2F11E94}" destId="{B7EB80C0-D179-4EAB-934C-2D3FA222F0B4}" srcOrd="0" destOrd="0" presId="urn:microsoft.com/office/officeart/2009/3/layout/RandomtoResultProcess"/>
    <dgm:cxn modelId="{3E7B92AB-BB03-486D-AAB5-FD9B43ADACAB}" type="presParOf" srcId="{F9C615B8-8F6E-4891-929C-1B0CC2F11E94}" destId="{9E7A9E0C-2C2E-4A1F-8C34-CCB08367701F}" srcOrd="1" destOrd="0" presId="urn:microsoft.com/office/officeart/2009/3/layout/RandomtoResultProcess"/>
    <dgm:cxn modelId="{69786193-04F9-4492-9034-4DB082652004}" type="presParOf" srcId="{D039AACE-79B3-48CF-98AB-94167E7596C9}" destId="{D8B31CE4-0D7F-4AF6-92DF-3283FC312FB4}" srcOrd="16" destOrd="0" presId="urn:microsoft.com/office/officeart/2009/3/layout/RandomtoResultProcess"/>
    <dgm:cxn modelId="{CF1AC7B5-A28C-42E9-B326-4334E7D1106E}" type="presParOf" srcId="{D8B31CE4-0D7F-4AF6-92DF-3283FC312FB4}" destId="{470C3B94-3F55-4527-878A-248A3818AB8F}" srcOrd="0" destOrd="0" presId="urn:microsoft.com/office/officeart/2009/3/layout/RandomtoResultProcess"/>
    <dgm:cxn modelId="{9D2CCF9E-1F6E-4101-B8B3-EB10A414DF6B}" type="presParOf" srcId="{D8B31CE4-0D7F-4AF6-92DF-3283FC312FB4}" destId="{9E2B6079-B2D0-4025-80D5-C47AB9289E67}" srcOrd="1" destOrd="0" presId="urn:microsoft.com/office/officeart/2009/3/layout/RandomtoResultProcess"/>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4"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40"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5"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40"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3"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2"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7"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6"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8"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9"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70"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4"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4"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6" y="195980"/>
        <a:ext cx="484640" cy="48464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4"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40"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5"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40"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3"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2"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7"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6"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8"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9"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70"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4"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4"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6" y="195980"/>
        <a:ext cx="484640" cy="48464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4"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40"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5"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40"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3"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2"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7"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6"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8"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9"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70"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4"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4"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6" y="195980"/>
        <a:ext cx="484640" cy="48464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4"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40"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5"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40"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3"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2"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7"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6"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8"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9"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70"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4"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4"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6" y="195980"/>
        <a:ext cx="484640" cy="48464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63898"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63898" y="294874"/>
        <a:ext cx="805366" cy="265404"/>
      </dsp:txXfrm>
    </dsp:sp>
    <dsp:sp modelId="{1D98FD8A-16EC-4F01-9D04-FF486CA0AD11}">
      <dsp:nvSpPr>
        <dsp:cNvPr id="0" name=""/>
        <dsp:cNvSpPr/>
      </dsp:nvSpPr>
      <dsp:spPr>
        <a:xfrm>
          <a:off x="14629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07827"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15453"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05142"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21737"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652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54927"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80491"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34304"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155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181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719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09684"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7948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307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203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01114"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198429"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34689"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59166"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59166" y="142528"/>
        <a:ext cx="806334" cy="564433"/>
      </dsp:txXfrm>
    </dsp:sp>
    <dsp:sp modelId="{492BF2E1-7F34-4FF1-811C-0AB244382597}">
      <dsp:nvSpPr>
        <dsp:cNvPr id="0" name=""/>
        <dsp:cNvSpPr/>
      </dsp:nvSpPr>
      <dsp:spPr>
        <a:xfrm>
          <a:off x="34010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255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25567" y="142528"/>
        <a:ext cx="806334" cy="564433"/>
      </dsp:txXfrm>
    </dsp:sp>
    <dsp:sp modelId="{51ABDCEC-B282-4660-A160-8112E3E078E9}">
      <dsp:nvSpPr>
        <dsp:cNvPr id="0" name=""/>
        <dsp:cNvSpPr/>
      </dsp:nvSpPr>
      <dsp:spPr>
        <a:xfrm>
          <a:off x="44674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6919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691967" y="142528"/>
        <a:ext cx="806334" cy="564433"/>
      </dsp:txXfrm>
    </dsp:sp>
    <dsp:sp modelId="{2DA470FC-E490-4AC0-8C92-8839AD54E9FF}">
      <dsp:nvSpPr>
        <dsp:cNvPr id="0" name=""/>
        <dsp:cNvSpPr/>
      </dsp:nvSpPr>
      <dsp:spPr>
        <a:xfrm>
          <a:off x="55338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583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58368" y="142528"/>
        <a:ext cx="806334" cy="564433"/>
      </dsp:txXfrm>
    </dsp:sp>
    <dsp:sp modelId="{F3BFFF67-9803-4C92-B1EB-C29A2AAA6997}">
      <dsp:nvSpPr>
        <dsp:cNvPr id="0" name=""/>
        <dsp:cNvSpPr/>
      </dsp:nvSpPr>
      <dsp:spPr>
        <a:xfrm>
          <a:off x="66002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247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24768" y="142528"/>
        <a:ext cx="806334" cy="564433"/>
      </dsp:txXfrm>
    </dsp:sp>
    <dsp:sp modelId="{A2070A58-A10C-443A-8E28-A55ED422BFBC}">
      <dsp:nvSpPr>
        <dsp:cNvPr id="0" name=""/>
        <dsp:cNvSpPr/>
      </dsp:nvSpPr>
      <dsp:spPr>
        <a:xfrm>
          <a:off x="76666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8911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891169" y="142528"/>
        <a:ext cx="806334" cy="564433"/>
      </dsp:txXfrm>
    </dsp:sp>
    <dsp:sp modelId="{08A0AB90-EF07-4B67-BAE9-AA8EDF884EFA}">
      <dsp:nvSpPr>
        <dsp:cNvPr id="0" name=""/>
        <dsp:cNvSpPr/>
      </dsp:nvSpPr>
      <dsp:spPr>
        <a:xfrm>
          <a:off x="87330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575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57569" y="142528"/>
        <a:ext cx="806334" cy="564433"/>
      </dsp:txXfrm>
    </dsp:sp>
    <dsp:sp modelId="{B7EB80C0-D179-4EAB-934C-2D3FA222F0B4}">
      <dsp:nvSpPr>
        <dsp:cNvPr id="0" name=""/>
        <dsp:cNvSpPr/>
      </dsp:nvSpPr>
      <dsp:spPr>
        <a:xfrm>
          <a:off x="97994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562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56595" y="195980"/>
        <a:ext cx="484640" cy="4846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3F6C1-CFD5-488D-8C39-49F404074388}">
      <dsp:nvSpPr>
        <dsp:cNvPr id="0" name=""/>
        <dsp:cNvSpPr/>
      </dsp:nvSpPr>
      <dsp:spPr>
        <a:xfrm>
          <a:off x="1476599" y="294874"/>
          <a:ext cx="805366" cy="2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a:off x="1476599" y="294874"/>
        <a:ext cx="805366" cy="265404"/>
      </dsp:txXfrm>
    </dsp:sp>
    <dsp:sp modelId="{1D98FD8A-16EC-4F01-9D04-FF486CA0AD11}">
      <dsp:nvSpPr>
        <dsp:cNvPr id="0" name=""/>
        <dsp:cNvSpPr/>
      </dsp:nvSpPr>
      <dsp:spPr>
        <a:xfrm>
          <a:off x="1475683"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11D3F-70FB-4D6E-9600-BDEF397284FA}">
      <dsp:nvSpPr>
        <dsp:cNvPr id="0" name=""/>
        <dsp:cNvSpPr/>
      </dsp:nvSpPr>
      <dsp:spPr>
        <a:xfrm>
          <a:off x="1520528" y="124465"/>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DDAD3F-5033-4078-9338-788FB3D64B44}">
      <dsp:nvSpPr>
        <dsp:cNvPr id="0" name=""/>
        <dsp:cNvSpPr/>
      </dsp:nvSpPr>
      <dsp:spPr>
        <a:xfrm>
          <a:off x="1628154" y="142403"/>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C5096-53A8-41BE-A71A-291E048CDD8D}">
      <dsp:nvSpPr>
        <dsp:cNvPr id="0" name=""/>
        <dsp:cNvSpPr/>
      </dsp:nvSpPr>
      <dsp:spPr>
        <a:xfrm>
          <a:off x="1717843" y="4374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5650-5EFB-436F-805B-82970273B561}">
      <dsp:nvSpPr>
        <dsp:cNvPr id="0" name=""/>
        <dsp:cNvSpPr/>
      </dsp:nvSpPr>
      <dsp:spPr>
        <a:xfrm>
          <a:off x="1834438" y="7870"/>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4B9FE-1713-4EE6-8C73-1FEB0E49A6E8}">
      <dsp:nvSpPr>
        <dsp:cNvPr id="0" name=""/>
        <dsp:cNvSpPr/>
      </dsp:nvSpPr>
      <dsp:spPr>
        <a:xfrm>
          <a:off x="1977939" y="7065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C7090-AD10-44B1-A504-870C5BA6DEC1}">
      <dsp:nvSpPr>
        <dsp:cNvPr id="0" name=""/>
        <dsp:cNvSpPr/>
      </dsp:nvSpPr>
      <dsp:spPr>
        <a:xfrm>
          <a:off x="2067628" y="115497"/>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BE7BB-BAD4-4ECE-8E66-0A6BCB6D1F49}">
      <dsp:nvSpPr>
        <dsp:cNvPr id="0" name=""/>
        <dsp:cNvSpPr/>
      </dsp:nvSpPr>
      <dsp:spPr>
        <a:xfrm>
          <a:off x="2193192" y="214154"/>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2EF04-7BBA-4BAF-B2F2-EEC128E76F21}">
      <dsp:nvSpPr>
        <dsp:cNvPr id="0" name=""/>
        <dsp:cNvSpPr/>
      </dsp:nvSpPr>
      <dsp:spPr>
        <a:xfrm>
          <a:off x="2247005" y="312811"/>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E2376-F02A-4EAB-BAE4-46DA24E540FF}">
      <dsp:nvSpPr>
        <dsp:cNvPr id="0" name=""/>
        <dsp:cNvSpPr/>
      </dsp:nvSpPr>
      <dsp:spPr>
        <a:xfrm>
          <a:off x="1628224" y="595387"/>
          <a:ext cx="164734" cy="1647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DC41E-5DA3-48EB-8841-EB2D772DF861}">
      <dsp:nvSpPr>
        <dsp:cNvPr id="0" name=""/>
        <dsp:cNvSpPr/>
      </dsp:nvSpPr>
      <dsp:spPr>
        <a:xfrm>
          <a:off x="1430839" y="465282"/>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2DFC6-1E0F-4E78-96FC-F699BAD18570}">
      <dsp:nvSpPr>
        <dsp:cNvPr id="0" name=""/>
        <dsp:cNvSpPr/>
      </dsp:nvSpPr>
      <dsp:spPr>
        <a:xfrm>
          <a:off x="1484652" y="54600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BEB31-5415-477F-BC51-0C4E3CF9D664}">
      <dsp:nvSpPr>
        <dsp:cNvPr id="0" name=""/>
        <dsp:cNvSpPr/>
      </dsp:nvSpPr>
      <dsp:spPr>
        <a:xfrm>
          <a:off x="1822385" y="73432"/>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324C4-0D94-47D5-81DE-E9395305E8F7}">
      <dsp:nvSpPr>
        <dsp:cNvPr id="0" name=""/>
        <dsp:cNvSpPr/>
      </dsp:nvSpPr>
      <dsp:spPr>
        <a:xfrm>
          <a:off x="1807531" y="734348"/>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1D352-5BED-4953-9F96-612DCDD84BE1}">
      <dsp:nvSpPr>
        <dsp:cNvPr id="0" name=""/>
        <dsp:cNvSpPr/>
      </dsp:nvSpPr>
      <dsp:spPr>
        <a:xfrm>
          <a:off x="1843406" y="617752"/>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A4DAA-4670-4EBF-8747-EEAF6793B337}">
      <dsp:nvSpPr>
        <dsp:cNvPr id="0" name=""/>
        <dsp:cNvSpPr/>
      </dsp:nvSpPr>
      <dsp:spPr>
        <a:xfrm>
          <a:off x="1933095" y="743316"/>
          <a:ext cx="64063" cy="6406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97563-F0B8-45FD-940C-EC454E175897}">
      <dsp:nvSpPr>
        <dsp:cNvPr id="0" name=""/>
        <dsp:cNvSpPr/>
      </dsp:nvSpPr>
      <dsp:spPr>
        <a:xfrm>
          <a:off x="2013815" y="599815"/>
          <a:ext cx="146430" cy="14643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D377D2-D780-45FA-A99C-37A3AFD43371}">
      <dsp:nvSpPr>
        <dsp:cNvPr id="0" name=""/>
        <dsp:cNvSpPr/>
      </dsp:nvSpPr>
      <dsp:spPr>
        <a:xfrm>
          <a:off x="2211130" y="563939"/>
          <a:ext cx="100670" cy="10067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E5046-4814-41A3-A76B-FE51B5A754CC}">
      <dsp:nvSpPr>
        <dsp:cNvPr id="0" name=""/>
        <dsp:cNvSpPr/>
      </dsp:nvSpPr>
      <dsp:spPr>
        <a:xfrm>
          <a:off x="23473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391C-0375-4C5A-A19B-15CB59E3DA43}">
      <dsp:nvSpPr>
        <dsp:cNvPr id="0" name=""/>
        <dsp:cNvSpPr/>
      </dsp:nvSpPr>
      <dsp:spPr>
        <a:xfrm>
          <a:off x="25718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a:off x="2571867" y="142528"/>
        <a:ext cx="806334" cy="564433"/>
      </dsp:txXfrm>
    </dsp:sp>
    <dsp:sp modelId="{492BF2E1-7F34-4FF1-811C-0AB244382597}">
      <dsp:nvSpPr>
        <dsp:cNvPr id="0" name=""/>
        <dsp:cNvSpPr/>
      </dsp:nvSpPr>
      <dsp:spPr>
        <a:xfrm>
          <a:off x="3413790"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026201-7438-408A-87FB-0716CA36C990}">
      <dsp:nvSpPr>
        <dsp:cNvPr id="0" name=""/>
        <dsp:cNvSpPr/>
      </dsp:nvSpPr>
      <dsp:spPr>
        <a:xfrm>
          <a:off x="3638267"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a:off x="3638267" y="142528"/>
        <a:ext cx="806334" cy="564433"/>
      </dsp:txXfrm>
    </dsp:sp>
    <dsp:sp modelId="{51ABDCEC-B282-4660-A160-8112E3E078E9}">
      <dsp:nvSpPr>
        <dsp:cNvPr id="0" name=""/>
        <dsp:cNvSpPr/>
      </dsp:nvSpPr>
      <dsp:spPr>
        <a:xfrm>
          <a:off x="44801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55A1-5D83-47C2-A9CA-FABD5340BC43}">
      <dsp:nvSpPr>
        <dsp:cNvPr id="0" name=""/>
        <dsp:cNvSpPr/>
      </dsp:nvSpPr>
      <dsp:spPr>
        <a:xfrm>
          <a:off x="47046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4</a:t>
          </a:r>
        </a:p>
      </dsp:txBody>
      <dsp:txXfrm>
        <a:off x="4704668" y="142528"/>
        <a:ext cx="806334" cy="564433"/>
      </dsp:txXfrm>
    </dsp:sp>
    <dsp:sp modelId="{2DA470FC-E490-4AC0-8C92-8839AD54E9FF}">
      <dsp:nvSpPr>
        <dsp:cNvPr id="0" name=""/>
        <dsp:cNvSpPr/>
      </dsp:nvSpPr>
      <dsp:spPr>
        <a:xfrm>
          <a:off x="5546591"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9B138C-A40E-4CE5-8D52-8AEBB31040B8}">
      <dsp:nvSpPr>
        <dsp:cNvPr id="0" name=""/>
        <dsp:cNvSpPr/>
      </dsp:nvSpPr>
      <dsp:spPr>
        <a:xfrm>
          <a:off x="5771068"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5</a:t>
          </a:r>
        </a:p>
      </dsp:txBody>
      <dsp:txXfrm>
        <a:off x="5771068" y="142528"/>
        <a:ext cx="806334" cy="564433"/>
      </dsp:txXfrm>
    </dsp:sp>
    <dsp:sp modelId="{F3BFFF67-9803-4C92-B1EB-C29A2AAA6997}">
      <dsp:nvSpPr>
        <dsp:cNvPr id="0" name=""/>
        <dsp:cNvSpPr/>
      </dsp:nvSpPr>
      <dsp:spPr>
        <a:xfrm>
          <a:off x="66129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E05-B138-4D5D-86C5-B1BDAD52A075}">
      <dsp:nvSpPr>
        <dsp:cNvPr id="0" name=""/>
        <dsp:cNvSpPr/>
      </dsp:nvSpPr>
      <dsp:spPr>
        <a:xfrm>
          <a:off x="68374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6</a:t>
          </a:r>
        </a:p>
      </dsp:txBody>
      <dsp:txXfrm>
        <a:off x="6837469" y="142528"/>
        <a:ext cx="806334" cy="564433"/>
      </dsp:txXfrm>
    </dsp:sp>
    <dsp:sp modelId="{A2070A58-A10C-443A-8E28-A55ED422BFBC}">
      <dsp:nvSpPr>
        <dsp:cNvPr id="0" name=""/>
        <dsp:cNvSpPr/>
      </dsp:nvSpPr>
      <dsp:spPr>
        <a:xfrm>
          <a:off x="7679392"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9AADB2-818B-46F4-A9B9-027789B636D0}">
      <dsp:nvSpPr>
        <dsp:cNvPr id="0" name=""/>
        <dsp:cNvSpPr/>
      </dsp:nvSpPr>
      <dsp:spPr>
        <a:xfrm>
          <a:off x="7903869"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7</a:t>
          </a:r>
        </a:p>
      </dsp:txBody>
      <dsp:txXfrm>
        <a:off x="7903869" y="142528"/>
        <a:ext cx="806334" cy="564433"/>
      </dsp:txXfrm>
    </dsp:sp>
    <dsp:sp modelId="{08A0AB90-EF07-4B67-BAE9-AA8EDF884EFA}">
      <dsp:nvSpPr>
        <dsp:cNvPr id="0" name=""/>
        <dsp:cNvSpPr/>
      </dsp:nvSpPr>
      <dsp:spPr>
        <a:xfrm>
          <a:off x="87457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23A391-702E-40EF-8771-90E4B8BA542F}">
      <dsp:nvSpPr>
        <dsp:cNvPr id="0" name=""/>
        <dsp:cNvSpPr/>
      </dsp:nvSpPr>
      <dsp:spPr>
        <a:xfrm>
          <a:off x="8970270" y="142528"/>
          <a:ext cx="806334" cy="564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8</a:t>
          </a:r>
        </a:p>
      </dsp:txBody>
      <dsp:txXfrm>
        <a:off x="8970270" y="142528"/>
        <a:ext cx="806334" cy="564433"/>
      </dsp:txXfrm>
    </dsp:sp>
    <dsp:sp modelId="{B7EB80C0-D179-4EAB-934C-2D3FA222F0B4}">
      <dsp:nvSpPr>
        <dsp:cNvPr id="0" name=""/>
        <dsp:cNvSpPr/>
      </dsp:nvSpPr>
      <dsp:spPr>
        <a:xfrm>
          <a:off x="9812193" y="280321"/>
          <a:ext cx="224476" cy="288304"/>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C3B94-3F55-4527-878A-248A3818AB8F}">
      <dsp:nvSpPr>
        <dsp:cNvPr id="0" name=""/>
        <dsp:cNvSpPr/>
      </dsp:nvSpPr>
      <dsp:spPr>
        <a:xfrm>
          <a:off x="10068923" y="95608"/>
          <a:ext cx="685384" cy="68538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9</a:t>
          </a:r>
        </a:p>
      </dsp:txBody>
      <dsp:txXfrm>
        <a:off x="10169295" y="195980"/>
        <a:ext cx="484640" cy="484640"/>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A6BF70-C266-1216-0EFD-5AAF6134435C}"/>
              </a:ext>
            </a:extLst>
          </p:cNvPr>
          <p:cNvSpPr>
            <a:spLocks noGrp="1"/>
          </p:cNvSpPr>
          <p:nvPr>
            <p:ph type="hdr" sz="quarter"/>
          </p:nvPr>
        </p:nvSpPr>
        <p:spPr>
          <a:xfrm>
            <a:off x="0" y="1"/>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83F346-E95A-A6E9-C94D-6B7F2E3237E9}"/>
              </a:ext>
            </a:extLst>
          </p:cNvPr>
          <p:cNvSpPr>
            <a:spLocks noGrp="1"/>
          </p:cNvSpPr>
          <p:nvPr>
            <p:ph type="dt" sz="quarter" idx="1"/>
          </p:nvPr>
        </p:nvSpPr>
        <p:spPr>
          <a:xfrm>
            <a:off x="5273675" y="1"/>
            <a:ext cx="4033838" cy="352425"/>
          </a:xfrm>
          <a:prstGeom prst="rect">
            <a:avLst/>
          </a:prstGeom>
        </p:spPr>
        <p:txBody>
          <a:bodyPr vert="horz" lIns="91440" tIns="45720" rIns="91440" bIns="45720" rtlCol="0"/>
          <a:lstStyle>
            <a:lvl1pPr algn="r">
              <a:defRPr sz="1200"/>
            </a:lvl1pPr>
          </a:lstStyle>
          <a:p>
            <a:fld id="{0E2D27FC-6217-4CE2-8C76-8B71E9FBF454}" type="datetimeFigureOut">
              <a:rPr lang="en-US" smtClean="0"/>
              <a:t>9/20/2024</a:t>
            </a:fld>
            <a:endParaRPr lang="en-US"/>
          </a:p>
        </p:txBody>
      </p:sp>
      <p:sp>
        <p:nvSpPr>
          <p:cNvPr id="4" name="Footer Placeholder 3">
            <a:extLst>
              <a:ext uri="{FF2B5EF4-FFF2-40B4-BE49-F238E27FC236}">
                <a16:creationId xmlns:a16="http://schemas.microsoft.com/office/drawing/2014/main" id="{01341DAE-7870-5423-A9F1-512B134C0941}"/>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C65598-E15A-4C9B-F7EE-9B31967AA833}"/>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109DEFBC-55A7-48F5-86DA-09EE2F1B2384}" type="slidenum">
              <a:rPr lang="en-US" smtClean="0"/>
              <a:t>‹#›</a:t>
            </a:fld>
            <a:endParaRPr lang="en-US"/>
          </a:p>
        </p:txBody>
      </p:sp>
    </p:spTree>
    <p:extLst>
      <p:ext uri="{BB962C8B-B14F-4D97-AF65-F5344CB8AC3E}">
        <p14:creationId xmlns:p14="http://schemas.microsoft.com/office/powerpoint/2010/main" val="3836713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033943" cy="352375"/>
          </a:xfrm>
          <a:prstGeom prst="rect">
            <a:avLst/>
          </a:prstGeom>
        </p:spPr>
        <p:txBody>
          <a:bodyPr vert="horz" lIns="93324" tIns="46662" rIns="93324" bIns="46662" rtlCol="0"/>
          <a:lstStyle>
            <a:lvl1pPr algn="l">
              <a:defRPr sz="1200"/>
            </a:lvl1pPr>
          </a:lstStyle>
          <a:p>
            <a:r>
              <a:rPr lang="en-US" dirty="0"/>
              <a:t>Retire Now or Later</a:t>
            </a:r>
          </a:p>
        </p:txBody>
      </p:sp>
      <p:sp>
        <p:nvSpPr>
          <p:cNvPr id="4" name="Slide Image Placeholder 3"/>
          <p:cNvSpPr>
            <a:spLocks noGrp="1" noRot="1" noChangeAspect="1"/>
          </p:cNvSpPr>
          <p:nvPr>
            <p:ph type="sldImg" idx="2"/>
          </p:nvPr>
        </p:nvSpPr>
        <p:spPr>
          <a:xfrm>
            <a:off x="4973638" y="176213"/>
            <a:ext cx="3046412" cy="171291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40678" y="1969478"/>
            <a:ext cx="9029700" cy="477422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5273006" y="6743700"/>
            <a:ext cx="4033943" cy="279400"/>
          </a:xfrm>
          <a:prstGeom prst="rect">
            <a:avLst/>
          </a:prstGeom>
        </p:spPr>
        <p:txBody>
          <a:bodyPr vert="horz" lIns="93324" tIns="46662" rIns="93324" bIns="46662" rtlCol="0" anchor="b"/>
          <a:lstStyle>
            <a:lvl1pPr algn="r">
              <a:defRPr sz="1200"/>
            </a:lvl1pPr>
          </a:lstStyle>
          <a:p>
            <a:fld id="{193EBA6D-DAAF-479E-AD32-04A45BD5715A}" type="slidenum">
              <a:rPr lang="en-US" smtClean="0"/>
              <a:t>‹#›</a:t>
            </a:fld>
            <a:endParaRPr lang="en-US"/>
          </a:p>
        </p:txBody>
      </p:sp>
    </p:spTree>
    <p:extLst>
      <p:ext uri="{BB962C8B-B14F-4D97-AF65-F5344CB8AC3E}">
        <p14:creationId xmlns:p14="http://schemas.microsoft.com/office/powerpoint/2010/main" val="218127254"/>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Welcome to the CalSTRS Retire Now or Later workshop. My name is </a:t>
            </a:r>
            <a:r>
              <a:rPr lang="en-US" u="sng" dirty="0"/>
              <a:t>                    </a:t>
            </a:r>
            <a:r>
              <a:rPr lang="en-US" dirty="0"/>
              <a:t>, and I am a benefits specialist at the __________ Member Service Center/ office.</a:t>
            </a:r>
          </a:p>
          <a:p>
            <a:r>
              <a:rPr lang="en-US" dirty="0"/>
              <a:t> </a:t>
            </a:r>
          </a:p>
          <a:p>
            <a:r>
              <a:rPr lang="en-US" i="1" dirty="0">
                <a:solidFill>
                  <a:srgbClr val="000000"/>
                </a:solidFill>
                <a:latin typeface="Calibri" panose="020F0502020204030204" pitchFamily="34" charset="0"/>
              </a:rPr>
              <a:t>*Introduce yourself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workshop is very hands on and tech heavy so make sure you have your smart phones or tablets handy. I have provided the Wi-Fi network and password on the board.</a:t>
            </a:r>
          </a:p>
          <a:p>
            <a:endParaRPr lang="en-US" dirty="0">
              <a:solidFill>
                <a:srgbClr val="000000"/>
              </a:solidFill>
              <a:latin typeface="Calibri" panose="020F0502020204030204" pitchFamily="34" charset="0"/>
            </a:endParaRPr>
          </a:p>
          <a:p>
            <a:r>
              <a:rPr lang="en-US" i="1" dirty="0">
                <a:solidFill>
                  <a:srgbClr val="000000"/>
                </a:solidFill>
                <a:latin typeface="Calibri" panose="020F0502020204030204" pitchFamily="34" charset="0"/>
              </a:rPr>
              <a:t>*Pause to allow time to log into the network with password*</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 have also passed out a folder containing the Retire Now or Later workbook and worksheet. Please make sure you have a pen as there will be things to fill in and a little bit of math.</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is meant to be an interactive session, so I really encourage you to ask questions at any time during the presentation.</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Click. </a:t>
            </a:r>
            <a:endParaRPr lang="en-US" dirty="0"/>
          </a:p>
        </p:txBody>
      </p:sp>
      <p:sp>
        <p:nvSpPr>
          <p:cNvPr id="4" name="Slide Number Placeholder 3"/>
          <p:cNvSpPr>
            <a:spLocks noGrp="1"/>
          </p:cNvSpPr>
          <p:nvPr>
            <p:ph type="sldNum" sz="quarter" idx="5"/>
          </p:nvPr>
        </p:nvSpPr>
        <p:spPr/>
        <p:txBody>
          <a:bodyPr/>
          <a:lstStyle/>
          <a:p>
            <a:pPr defTabSz="933237">
              <a:defRPr/>
            </a:pPr>
            <a:fld id="{138F5603-74C4-E742-BD88-2534A6282AF8}"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9037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b="0" dirty="0"/>
              <a:t>Let’s </a:t>
            </a:r>
            <a:r>
              <a:rPr lang="en-US" dirty="0"/>
              <a:t>complete the fill-ins under the </a:t>
            </a:r>
            <a:r>
              <a:rPr lang="en-US" b="1" dirty="0"/>
              <a:t>Defined Benefit Supplement </a:t>
            </a:r>
            <a:r>
              <a:rPr lang="en-US" b="0" dirty="0"/>
              <a:t>section.</a:t>
            </a:r>
            <a:endParaRPr lang="en-US" b="1" dirty="0"/>
          </a:p>
          <a:p>
            <a:endParaRPr lang="en-US" dirty="0"/>
          </a:p>
          <a:p>
            <a:r>
              <a:rPr lang="en-US" b="1" dirty="0"/>
              <a:t>Click.</a:t>
            </a:r>
          </a:p>
          <a:p>
            <a:endParaRPr lang="en-US" dirty="0"/>
          </a:p>
          <a:p>
            <a:r>
              <a:rPr lang="en-US" dirty="0"/>
              <a:t>Your contribution rate depends on when you were first hired.</a:t>
            </a:r>
          </a:p>
          <a:p>
            <a:r>
              <a:rPr lang="en-US" dirty="0"/>
              <a:t> </a:t>
            </a:r>
          </a:p>
          <a:p>
            <a:r>
              <a:rPr lang="en-US" dirty="0"/>
              <a:t>For those of you that were hired on or before December 31, 2012 you are contributing 8% of your excess earnings. If you were hired on or after January 1, 2013 you’re contributing 9% of your excess earnings.</a:t>
            </a:r>
          </a:p>
          <a:p>
            <a:r>
              <a:rPr lang="en-US" dirty="0"/>
              <a:t> </a:t>
            </a:r>
          </a:p>
          <a:p>
            <a:r>
              <a:rPr lang="en-US" dirty="0"/>
              <a:t>Regardless of when you were hired, your employer contributes 8%.</a:t>
            </a:r>
          </a:p>
          <a:p>
            <a:r>
              <a:rPr lang="en-US" dirty="0"/>
              <a:t> </a:t>
            </a:r>
          </a:p>
          <a:p>
            <a:r>
              <a:rPr lang="en-US" dirty="0"/>
              <a:t>This account also earns guaranteed interest at a rate set annually by the teacher’s retirement board. Currently, this interest rate is: </a:t>
            </a:r>
            <a:r>
              <a:rPr lang="en-US" b="1" dirty="0"/>
              <a:t>4.61%</a:t>
            </a:r>
            <a:r>
              <a:rPr lang="en-US" dirty="0"/>
              <a:t>. </a:t>
            </a:r>
          </a:p>
          <a:p>
            <a:pPr defTabSz="933237">
              <a:defRPr/>
            </a:pPr>
            <a:endParaRPr lang="en-US" dirty="0"/>
          </a:p>
          <a:p>
            <a:pPr defTabSz="933237">
              <a:defRPr/>
            </a:pPr>
            <a:endParaRPr lang="en-US" dirty="0"/>
          </a:p>
          <a:p>
            <a:pPr defTabSz="933237">
              <a:defRPr/>
            </a:pPr>
            <a:r>
              <a:rPr lang="en-US" b="1" dirty="0"/>
              <a:t>Click. </a:t>
            </a:r>
          </a:p>
        </p:txBody>
      </p:sp>
      <p:sp>
        <p:nvSpPr>
          <p:cNvPr id="4" name="Slide Number Placeholder 3"/>
          <p:cNvSpPr>
            <a:spLocks noGrp="1"/>
          </p:cNvSpPr>
          <p:nvPr>
            <p:ph type="sldNum" sz="quarter" idx="5"/>
          </p:nvPr>
        </p:nvSpPr>
        <p:spPr/>
        <p:txBody>
          <a:bodyPr/>
          <a:lstStyle/>
          <a:p>
            <a:fld id="{193EBA6D-DAAF-479E-AD32-04A45BD5715A}" type="slidenum">
              <a:rPr lang="en-US" smtClean="0"/>
              <a:t>10</a:t>
            </a:fld>
            <a:endParaRPr lang="en-US"/>
          </a:p>
        </p:txBody>
      </p:sp>
    </p:spTree>
    <p:extLst>
      <p:ext uri="{BB962C8B-B14F-4D97-AF65-F5344CB8AC3E}">
        <p14:creationId xmlns:p14="http://schemas.microsoft.com/office/powerpoint/2010/main" val="425550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b="1" dirty="0"/>
              <a:t>Click.</a:t>
            </a:r>
          </a:p>
          <a:p>
            <a:endParaRPr lang="en-US" b="1" dirty="0"/>
          </a:p>
          <a:p>
            <a:r>
              <a:rPr lang="en-US" dirty="0"/>
              <a:t>The Defined Benefit Supplement (DBS) account was established in 2001.  If you were a member at anytime from 2001-2010, a quarter of your Defined Benefit contributions were redirected to the DBS account. Because of that redistribution, the DBS account balance was able to grow. </a:t>
            </a:r>
          </a:p>
          <a:p>
            <a:endParaRPr lang="en-US" b="1" dirty="0"/>
          </a:p>
          <a:p>
            <a:r>
              <a:rPr lang="en-US" b="1" dirty="0"/>
              <a:t>Click.</a:t>
            </a:r>
          </a:p>
          <a:p>
            <a:endParaRPr lang="en-US" dirty="0"/>
          </a:p>
          <a:p>
            <a:r>
              <a:rPr lang="en-US" dirty="0"/>
              <a:t>Then starting in 2002 and ongoing, any excess contributions from the work you did above and beyond 1.00 of service credit were credited to this account. For instance, if you worked extra duties, coached, or taught summer school, 8% of those contributions plus a matching 8% from your employer were credited to your DBS account.  That means that for any of that extra work, you had 16% of your salary going into your account. </a:t>
            </a:r>
          </a:p>
          <a:p>
            <a:endParaRPr lang="en-US" dirty="0"/>
          </a:p>
          <a:p>
            <a:r>
              <a:rPr lang="en-US" b="1" dirty="0"/>
              <a:t>Click.</a:t>
            </a:r>
          </a:p>
          <a:p>
            <a:endParaRPr lang="en-US" b="1" dirty="0"/>
          </a:p>
          <a:p>
            <a:r>
              <a:rPr lang="en-US" dirty="0"/>
              <a:t>And lastly, from the beginning this account has been earning its own separate compounded interest. The interest rate changes each fiscal year.</a:t>
            </a:r>
          </a:p>
          <a:p>
            <a:endParaRPr lang="en-US" dirty="0"/>
          </a:p>
          <a:p>
            <a:r>
              <a:rPr lang="en-US" b="1" dirty="0"/>
              <a:t>Click.</a:t>
            </a:r>
          </a:p>
          <a:p>
            <a:endParaRPr lang="en-US" b="1" dirty="0"/>
          </a:p>
          <a:p>
            <a:r>
              <a:rPr lang="en-US" dirty="0"/>
              <a:t>Although the redirection of contributions discontinued in 2010, you still continue to receive 8% (for 2% @ 62 members 9%) credit from you and your employer for those extra duties and the account will continue to earn interest until you retire. </a:t>
            </a:r>
          </a:p>
          <a:p>
            <a:endParaRPr lang="en-US" dirty="0"/>
          </a:p>
          <a:p>
            <a:r>
              <a:rPr lang="en-US" b="1" dirty="0"/>
              <a:t>Click.</a:t>
            </a:r>
            <a:endParaRPr lang="en-US" dirty="0"/>
          </a:p>
        </p:txBody>
      </p:sp>
      <p:sp>
        <p:nvSpPr>
          <p:cNvPr id="4" name="Slide Number Placeholder 3"/>
          <p:cNvSpPr>
            <a:spLocks noGrp="1"/>
          </p:cNvSpPr>
          <p:nvPr>
            <p:ph type="sldNum" sz="quarter" idx="10"/>
          </p:nvPr>
        </p:nvSpPr>
        <p:spPr/>
        <p:txBody>
          <a:bodyPr/>
          <a:lstStyle/>
          <a:p>
            <a:fld id="{43C52478-5E67-4531-874C-906BE756AAD4}" type="slidenum">
              <a:rPr lang="en-US" smtClean="0"/>
              <a:t>11</a:t>
            </a:fld>
            <a:endParaRPr lang="en-US" dirty="0"/>
          </a:p>
        </p:txBody>
      </p:sp>
    </p:spTree>
    <p:extLst>
      <p:ext uri="{BB962C8B-B14F-4D97-AF65-F5344CB8AC3E}">
        <p14:creationId xmlns:p14="http://schemas.microsoft.com/office/powerpoint/2010/main" val="137276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Those first two pieces of the hybrid are automatically included with your Defined Benefit membership.</a:t>
            </a:r>
          </a:p>
          <a:p>
            <a:r>
              <a:rPr lang="en-US" dirty="0"/>
              <a:t> </a:t>
            </a:r>
          </a:p>
          <a:p>
            <a:pPr defTabSz="933237">
              <a:defRPr/>
            </a:pPr>
            <a:r>
              <a:rPr lang="en-US" b="1" dirty="0"/>
              <a:t>Click.</a:t>
            </a:r>
          </a:p>
          <a:p>
            <a:endParaRPr lang="en-US" dirty="0"/>
          </a:p>
          <a:p>
            <a:r>
              <a:rPr lang="en-US" dirty="0"/>
              <a:t>The third piece of the hybrid is a voluntary portion. This benefit is called CalSTRS Pension2. It is a voluntary defined contribution plan. You can utilize this program to roll over the funds from your defined benefit supplement account at retirement. In addition to the DBS funds you can also rollover funds from outside retirement savings accounts, consolidating them into one account. Finally, for those of you receiving a retirement incentive and are looking for a place to invest your incentive money, Pension2 can accept those funds as well.</a:t>
            </a:r>
          </a:p>
          <a:p>
            <a:endParaRPr lang="en-US" dirty="0"/>
          </a:p>
          <a:p>
            <a:r>
              <a:rPr lang="en-US" dirty="0"/>
              <a:t>The advantages of investing with Pension2 include no commissions, no load fees, and no surrender charges. There are flexible investment options to match every type of investor.</a:t>
            </a:r>
          </a:p>
          <a:p>
            <a:r>
              <a:rPr lang="en-US" dirty="0"/>
              <a:t>CalSTRS Pension 2 offers several different accounts. They offer 403b, 457(b), </a:t>
            </a:r>
            <a:r>
              <a:rPr lang="en-US" dirty="0" err="1"/>
              <a:t>roth</a:t>
            </a:r>
            <a:r>
              <a:rPr lang="en-US" dirty="0"/>
              <a:t> 403(b) and </a:t>
            </a:r>
            <a:r>
              <a:rPr lang="en-US" dirty="0" err="1"/>
              <a:t>roth</a:t>
            </a:r>
            <a:r>
              <a:rPr lang="en-US" dirty="0"/>
              <a:t> 457(b) accounts. </a:t>
            </a:r>
          </a:p>
          <a:p>
            <a:endParaRPr lang="en-US" dirty="0"/>
          </a:p>
          <a:p>
            <a:r>
              <a:rPr lang="en-US" dirty="0"/>
              <a:t>They can provide no cost, no obligation comparisons between the costs you may pay elsewhere and Pension2. If you want to do some research on your own, you can visit 403bcompare.com to compare all 403b products offered in California.</a:t>
            </a:r>
          </a:p>
          <a:p>
            <a:endParaRPr lang="en-US" dirty="0"/>
          </a:p>
          <a:p>
            <a:pPr defTabSz="933237">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12</a:t>
            </a:fld>
            <a:endParaRPr lang="en-US"/>
          </a:p>
        </p:txBody>
      </p:sp>
    </p:spTree>
    <p:extLst>
      <p:ext uri="{BB962C8B-B14F-4D97-AF65-F5344CB8AC3E}">
        <p14:creationId xmlns:p14="http://schemas.microsoft.com/office/powerpoint/2010/main" val="779480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If you are interested in opening a Pension2 account, we have provided their contact information in your workbook.</a:t>
            </a:r>
          </a:p>
          <a:p>
            <a:endParaRPr lang="en-US" dirty="0"/>
          </a:p>
          <a:p>
            <a:pPr defTabSz="933237">
              <a:defRPr/>
            </a:pPr>
            <a:r>
              <a:rPr lang="en-US" b="1" dirty="0"/>
              <a:t>Click. </a:t>
            </a:r>
          </a:p>
          <a:p>
            <a:pPr defTabSz="933237">
              <a:defRPr/>
            </a:pPr>
            <a:endParaRPr lang="en-US" dirty="0"/>
          </a:p>
          <a:p>
            <a:pPr defTabSz="933237">
              <a:defRPr/>
            </a:pPr>
            <a:r>
              <a:rPr lang="en-US" dirty="0"/>
              <a:t>As we close out this section of the presentation, take note of the action items that are at the bottom of the page. Check mark any items that interest you as a reminder to do after this presentation.</a:t>
            </a:r>
          </a:p>
          <a:p>
            <a:r>
              <a:rPr lang="en-US" dirty="0"/>
              <a:t> </a:t>
            </a:r>
          </a:p>
          <a:p>
            <a:pPr defTabSz="933237">
              <a:defRPr/>
            </a:pPr>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13</a:t>
            </a:fld>
            <a:endParaRPr lang="en-US"/>
          </a:p>
        </p:txBody>
      </p:sp>
    </p:spTree>
    <p:extLst>
      <p:ext uri="{BB962C8B-B14F-4D97-AF65-F5344CB8AC3E}">
        <p14:creationId xmlns:p14="http://schemas.microsoft.com/office/powerpoint/2010/main" val="230777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b="1" dirty="0"/>
              <a:t>Click.</a:t>
            </a:r>
          </a:p>
          <a:p>
            <a:endParaRPr lang="en-US" dirty="0"/>
          </a:p>
          <a:p>
            <a:r>
              <a:rPr lang="en-US" dirty="0"/>
              <a:t>Your CalSTRS defined benefit is the main part of your retirement. The average CalSTRS member </a:t>
            </a:r>
            <a:r>
              <a:rPr lang="en-US" b="1" dirty="0"/>
              <a:t>replaces</a:t>
            </a:r>
            <a:r>
              <a:rPr lang="en-US" dirty="0"/>
              <a:t> about 50% of their final compensation from their defined benefit. How much you are getting may drive your decision to retire now…or later.</a:t>
            </a:r>
          </a:p>
          <a:p>
            <a:r>
              <a:rPr lang="en-US" dirty="0"/>
              <a:t> </a:t>
            </a:r>
          </a:p>
          <a:p>
            <a:pPr defTabSz="933237">
              <a:defRPr/>
            </a:pPr>
            <a:r>
              <a:rPr lang="en-US" b="1" dirty="0"/>
              <a:t>Click.</a:t>
            </a:r>
          </a:p>
          <a:p>
            <a:endParaRPr lang="en-US" dirty="0"/>
          </a:p>
          <a:p>
            <a:r>
              <a:rPr lang="en-US" dirty="0"/>
              <a:t>You should also consider if your employer is going to provide you with health benefits in retirement. Having to pay for health benefits can be a key factor when trying to determine when to retire.</a:t>
            </a:r>
          </a:p>
          <a:p>
            <a:r>
              <a:rPr lang="en-US" dirty="0"/>
              <a:t>***according to </a:t>
            </a:r>
            <a:r>
              <a:rPr lang="en-US" dirty="0" err="1"/>
              <a:t>ehealth</a:t>
            </a:r>
            <a:r>
              <a:rPr lang="en-US" dirty="0"/>
              <a:t> in 2017 the average individual spent $440/month on health insurance.</a:t>
            </a:r>
          </a:p>
          <a:p>
            <a:r>
              <a:rPr lang="en-US" dirty="0"/>
              <a:t> </a:t>
            </a:r>
          </a:p>
          <a:p>
            <a:pPr defTabSz="933237">
              <a:defRPr/>
            </a:pPr>
            <a:r>
              <a:rPr lang="en-US" b="1" dirty="0"/>
              <a:t>Click.</a:t>
            </a:r>
          </a:p>
          <a:p>
            <a:endParaRPr lang="en-US" dirty="0"/>
          </a:p>
          <a:p>
            <a:r>
              <a:rPr lang="en-US" dirty="0"/>
              <a:t>If you are getting a retirement incentive from your employer, factor that amount into your income. Keep in mind that employers don’t always provide an incentive every year. We will go into a little more detail about how an incentive may affect your retirement.</a:t>
            </a:r>
          </a:p>
          <a:p>
            <a:r>
              <a:rPr lang="en-US" dirty="0"/>
              <a:t> </a:t>
            </a:r>
          </a:p>
          <a:p>
            <a:pPr defTabSz="933237">
              <a:defRPr/>
            </a:pPr>
            <a:r>
              <a:rPr lang="en-US" b="1" dirty="0"/>
              <a:t>Click.</a:t>
            </a:r>
          </a:p>
          <a:p>
            <a:endParaRPr lang="en-US" dirty="0"/>
          </a:p>
          <a:p>
            <a:r>
              <a:rPr lang="en-US" dirty="0"/>
              <a:t>Ultimately, if you are unable to retire this year, we will discuss different ways you can close the gap between what you will receive and what you will need by increasing your retirement income.</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14</a:t>
            </a:fld>
            <a:endParaRPr lang="en-US"/>
          </a:p>
        </p:txBody>
      </p:sp>
    </p:spTree>
    <p:extLst>
      <p:ext uri="{BB962C8B-B14F-4D97-AF65-F5344CB8AC3E}">
        <p14:creationId xmlns:p14="http://schemas.microsoft.com/office/powerpoint/2010/main" val="3081488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pPr defTabSz="933077">
              <a:defRPr/>
            </a:pPr>
            <a:r>
              <a:rPr lang="en-US" dirty="0"/>
              <a:t>On the next page in your workbook, let’s review Section 1. </a:t>
            </a:r>
          </a:p>
          <a:p>
            <a:pPr defTabSz="933077">
              <a:defRPr/>
            </a:pPr>
            <a:endParaRPr lang="en-US" dirty="0"/>
          </a:p>
          <a:p>
            <a:pPr defTabSz="933077">
              <a:defRPr/>
            </a:pPr>
            <a:r>
              <a:rPr lang="en-US" dirty="0"/>
              <a:t>How much you will need in retirement?</a:t>
            </a:r>
          </a:p>
          <a:p>
            <a:pPr defTabSz="933077">
              <a:defRPr/>
            </a:pPr>
            <a:endParaRPr lang="en-US" dirty="0"/>
          </a:p>
          <a:p>
            <a:pPr defTabSz="933077">
              <a:defRPr/>
            </a:pPr>
            <a:r>
              <a:rPr lang="en-US" b="1" dirty="0"/>
              <a:t>Click.</a:t>
            </a:r>
          </a:p>
          <a:p>
            <a:endParaRPr lang="en-US" dirty="0"/>
          </a:p>
          <a:p>
            <a:endParaRPr lang="en-US" dirty="0"/>
          </a:p>
        </p:txBody>
      </p:sp>
      <p:sp>
        <p:nvSpPr>
          <p:cNvPr id="4" name="Slide Number Placeholder 3"/>
          <p:cNvSpPr>
            <a:spLocks noGrp="1"/>
          </p:cNvSpPr>
          <p:nvPr>
            <p:ph type="sldNum" sz="quarter" idx="10"/>
          </p:nvPr>
        </p:nvSpPr>
        <p:spPr/>
        <p:txBody>
          <a:bodyPr/>
          <a:lstStyle/>
          <a:p>
            <a:fld id="{43C52478-5E67-4531-874C-906BE756AAD4}" type="slidenum">
              <a:rPr lang="en-US" smtClean="0"/>
              <a:t>15</a:t>
            </a:fld>
            <a:endParaRPr lang="en-US" dirty="0"/>
          </a:p>
        </p:txBody>
      </p:sp>
    </p:spTree>
    <p:extLst>
      <p:ext uri="{BB962C8B-B14F-4D97-AF65-F5344CB8AC3E}">
        <p14:creationId xmlns:p14="http://schemas.microsoft.com/office/powerpoint/2010/main" val="423327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The first step in determining if you can retire is to determine your expenses in retirement. We’ve listed some examples of expenses you may want to consider.  </a:t>
            </a:r>
          </a:p>
          <a:p>
            <a:pPr defTabSz="933237">
              <a:defRPr/>
            </a:pPr>
            <a:endParaRPr lang="en-US" b="1" dirty="0"/>
          </a:p>
          <a:p>
            <a:pPr defTabSz="933237">
              <a:defRPr/>
            </a:pPr>
            <a:r>
              <a:rPr lang="en-US" b="1" dirty="0"/>
              <a:t>Click.</a:t>
            </a:r>
          </a:p>
          <a:p>
            <a:endParaRPr lang="en-US" dirty="0"/>
          </a:p>
          <a:p>
            <a:r>
              <a:rPr lang="en-US" dirty="0"/>
              <a:t>Consider your Mortgage or rent payments. Some of you may be paying off your houses in retirement. </a:t>
            </a:r>
          </a:p>
          <a:p>
            <a:r>
              <a:rPr lang="en-US" dirty="0"/>
              <a:t> </a:t>
            </a:r>
          </a:p>
          <a:p>
            <a:pPr defTabSz="933237">
              <a:defRPr/>
            </a:pPr>
            <a:r>
              <a:rPr lang="en-US" b="1" dirty="0"/>
              <a:t>Click.</a:t>
            </a:r>
          </a:p>
          <a:p>
            <a:endParaRPr lang="en-US" dirty="0"/>
          </a:p>
          <a:p>
            <a:r>
              <a:rPr lang="en-US" dirty="0"/>
              <a:t>Don’t forget all of your miscellaneous bills such as utilities and cable. </a:t>
            </a:r>
          </a:p>
          <a:p>
            <a:r>
              <a:rPr lang="en-US" dirty="0"/>
              <a:t> </a:t>
            </a:r>
          </a:p>
          <a:p>
            <a:pPr defTabSz="933237">
              <a:defRPr/>
            </a:pPr>
            <a:r>
              <a:rPr lang="en-US" b="1" dirty="0"/>
              <a:t>Click.</a:t>
            </a:r>
          </a:p>
          <a:p>
            <a:endParaRPr lang="en-US" dirty="0"/>
          </a:p>
          <a:p>
            <a:r>
              <a:rPr lang="en-US" dirty="0"/>
              <a:t>Consider a car payment if you plan to have one. </a:t>
            </a:r>
          </a:p>
          <a:p>
            <a:r>
              <a:rPr lang="en-US" dirty="0"/>
              <a:t> </a:t>
            </a:r>
          </a:p>
          <a:p>
            <a:pPr defTabSz="933237">
              <a:defRPr/>
            </a:pPr>
            <a:r>
              <a:rPr lang="en-US" b="1" dirty="0"/>
              <a:t>Click.</a:t>
            </a:r>
          </a:p>
          <a:p>
            <a:endParaRPr lang="en-US" dirty="0"/>
          </a:p>
          <a:p>
            <a:r>
              <a:rPr lang="en-US" dirty="0"/>
              <a:t>Think about health care costs; CalSTRS does not provide health benefits in retirement so that may be an expense you are going to incur. </a:t>
            </a:r>
          </a:p>
          <a:p>
            <a:r>
              <a:rPr lang="en-US" dirty="0"/>
              <a:t> </a:t>
            </a:r>
          </a:p>
          <a:p>
            <a:pPr defTabSz="933237">
              <a:defRPr/>
            </a:pPr>
            <a:r>
              <a:rPr lang="en-US" b="1" dirty="0"/>
              <a:t>Click.</a:t>
            </a:r>
          </a:p>
          <a:p>
            <a:endParaRPr lang="en-US" dirty="0"/>
          </a:p>
          <a:p>
            <a:r>
              <a:rPr lang="en-US" dirty="0"/>
              <a:t>Also, if you have any other financial obligations that you should consider not listed here remember to include them in your calculation.</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38F5603-74C4-E742-BD88-2534A6282AF8}" type="slidenum">
              <a:rPr lang="en-US" smtClean="0"/>
              <a:t>16</a:t>
            </a:fld>
            <a:endParaRPr lang="en-US"/>
          </a:p>
        </p:txBody>
      </p:sp>
    </p:spTree>
    <p:extLst>
      <p:ext uri="{BB962C8B-B14F-4D97-AF65-F5344CB8AC3E}">
        <p14:creationId xmlns:p14="http://schemas.microsoft.com/office/powerpoint/2010/main" val="395713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In Section 1 of your workbook, think about your lifestyle in retirement and write down how much your expenses may be.</a:t>
            </a:r>
          </a:p>
          <a:p>
            <a:pPr defTabSz="933237">
              <a:defRPr/>
            </a:pPr>
            <a:endParaRPr lang="en-US" dirty="0"/>
          </a:p>
          <a:p>
            <a:pPr defTabSz="933237">
              <a:defRPr/>
            </a:pPr>
            <a:r>
              <a:rPr lang="en-US" b="1" dirty="0"/>
              <a:t>Click. </a:t>
            </a:r>
          </a:p>
          <a:p>
            <a:pPr defTabSz="933237">
              <a:defRPr/>
            </a:pPr>
            <a:endParaRPr lang="en-US" dirty="0"/>
          </a:p>
          <a:p>
            <a:r>
              <a:rPr lang="en-US" dirty="0"/>
              <a:t>For this exercise I suggest that you use estimates and round up for ease of calculation. Also, in a situation like this it is better to overestimate rather than underestimate. Once you have listed your expenses, go ahead and total </a:t>
            </a:r>
            <a:r>
              <a:rPr lang="en-US" b="1" dirty="0"/>
              <a:t>“The amount you’ll need”</a:t>
            </a:r>
            <a:r>
              <a:rPr lang="en-US" b="0" dirty="0"/>
              <a:t> </a:t>
            </a:r>
            <a:r>
              <a:rPr lang="en-US" dirty="0"/>
              <a:t>in </a:t>
            </a:r>
            <a:r>
              <a:rPr lang="en-US" b="1" dirty="0"/>
              <a:t>box A.</a:t>
            </a:r>
            <a:endParaRPr lang="en-US" b="0" dirty="0"/>
          </a:p>
          <a:p>
            <a:endParaRPr lang="en-US" dirty="0"/>
          </a:p>
          <a:p>
            <a:r>
              <a:rPr lang="en-US" dirty="0"/>
              <a:t>You will use this estimated amount as your retirement income goal. This will be the basis for whether you can retire now… or later.</a:t>
            </a:r>
          </a:p>
          <a:p>
            <a:endParaRPr lang="en-US" dirty="0"/>
          </a:p>
          <a:p>
            <a:r>
              <a:rPr lang="en-US" b="1" dirty="0"/>
              <a:t>Click.</a:t>
            </a:r>
          </a:p>
          <a:p>
            <a:endParaRPr lang="en-US" dirty="0"/>
          </a:p>
          <a:p>
            <a:r>
              <a:rPr lang="en-US" dirty="0"/>
              <a:t>At the bottom of the workbook, you will notice there is a legend with letters A-F. As we move through the presentation, some sections will require a little bit of math. After this presentation, the legend will help remind you of how we did our calculations today. </a:t>
            </a:r>
          </a:p>
          <a:p>
            <a:endParaRPr lang="en-US" dirty="0"/>
          </a:p>
          <a:p>
            <a:r>
              <a:rPr lang="en-US" dirty="0"/>
              <a:t>For an opportunity to dig deeper into this type of budgeting, consider signing up for the Plan for Your Future workshop. Check out our website listed under the action items for more details and to sign up. </a:t>
            </a:r>
          </a:p>
          <a:p>
            <a:endParaRPr lang="en-US" dirty="0"/>
          </a:p>
          <a:p>
            <a:r>
              <a:rPr lang="en-US" i="1" dirty="0"/>
              <a:t>***build in time for members to fill in estimates and add together.***</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17</a:t>
            </a:fld>
            <a:endParaRPr lang="en-US"/>
          </a:p>
        </p:txBody>
      </p:sp>
    </p:spTree>
    <p:extLst>
      <p:ext uri="{BB962C8B-B14F-4D97-AF65-F5344CB8AC3E}">
        <p14:creationId xmlns:p14="http://schemas.microsoft.com/office/powerpoint/2010/main" val="50358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Now that you have totaled up all of your expenses, let’s look at how you can access your Retirement Progress Report.</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12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When you signed up for this workshop, you confirmed that you have a myCalSTRS account.</a:t>
            </a:r>
          </a:p>
          <a:p>
            <a:r>
              <a:rPr lang="en-US" dirty="0"/>
              <a:t>How many of you have been actively using  your myCalSTRS account?</a:t>
            </a:r>
          </a:p>
          <a:p>
            <a:endParaRPr lang="en-US" dirty="0"/>
          </a:p>
          <a:p>
            <a:r>
              <a:rPr lang="en-US" i="1" dirty="0"/>
              <a:t>***allow for questions and interactions around this question***</a:t>
            </a:r>
          </a:p>
          <a:p>
            <a:r>
              <a:rPr lang="en-US" dirty="0"/>
              <a:t> </a:t>
            </a:r>
          </a:p>
          <a:p>
            <a:pPr defTabSz="933237">
              <a:defRPr/>
            </a:pPr>
            <a:r>
              <a:rPr lang="en-US" b="1" dirty="0"/>
              <a:t>Click.</a:t>
            </a:r>
          </a:p>
          <a:p>
            <a:endParaRPr lang="en-US" dirty="0"/>
          </a:p>
          <a:p>
            <a:r>
              <a:rPr lang="en-US" dirty="0"/>
              <a:t>My CalSTRS is good to:</a:t>
            </a:r>
          </a:p>
          <a:p>
            <a:endParaRPr lang="en-US" dirty="0"/>
          </a:p>
          <a:p>
            <a:pPr lvl="0"/>
            <a:r>
              <a:rPr lang="en-US" dirty="0">
                <a:effectLst/>
              </a:rPr>
              <a:t>View and Update your personal account information </a:t>
            </a:r>
          </a:p>
          <a:p>
            <a:r>
              <a:rPr lang="en-US" dirty="0"/>
              <a:t> </a:t>
            </a:r>
          </a:p>
          <a:p>
            <a:pPr defTabSz="933237">
              <a:defRPr/>
            </a:pPr>
            <a:r>
              <a:rPr lang="en-US" b="1" dirty="0"/>
              <a:t>Click.</a:t>
            </a:r>
          </a:p>
          <a:p>
            <a:endParaRPr lang="en-US" dirty="0"/>
          </a:p>
          <a:p>
            <a:pPr lvl="0"/>
            <a:r>
              <a:rPr lang="en-US" dirty="0">
                <a:effectLst/>
              </a:rPr>
              <a:t>Submit forms such as the recipient designation and send secure online messages </a:t>
            </a:r>
          </a:p>
          <a:p>
            <a:r>
              <a:rPr lang="en-US" dirty="0"/>
              <a:t> </a:t>
            </a:r>
          </a:p>
          <a:p>
            <a:pPr defTabSz="933237">
              <a:defRPr/>
            </a:pPr>
            <a:r>
              <a:rPr lang="en-US" b="1" dirty="0"/>
              <a:t>Click.</a:t>
            </a:r>
          </a:p>
          <a:p>
            <a:endParaRPr lang="en-US" dirty="0"/>
          </a:p>
          <a:p>
            <a:pPr lvl="0"/>
            <a:r>
              <a:rPr lang="en-US" dirty="0">
                <a:effectLst/>
              </a:rPr>
              <a:t>And access your annual Retirement Progress Report.</a:t>
            </a:r>
          </a:p>
          <a:p>
            <a:r>
              <a:rPr lang="en-US" dirty="0"/>
              <a:t> </a:t>
            </a:r>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19</a:t>
            </a:fld>
            <a:endParaRPr lang="en-US"/>
          </a:p>
        </p:txBody>
      </p:sp>
    </p:spTree>
    <p:extLst>
      <p:ext uri="{BB962C8B-B14F-4D97-AF65-F5344CB8AC3E}">
        <p14:creationId xmlns:p14="http://schemas.microsoft.com/office/powerpoint/2010/main" val="193036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Firstly,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you’re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E508-20C7-4284-BE82-2C7C05878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53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Your Retirement Progress Report (also referred to as your RPR) is an annual report that comes out every September and tracks your retirement progress. It has the information as reported by your employer through June 30 of the previous school year.</a:t>
            </a:r>
          </a:p>
          <a:p>
            <a:r>
              <a:rPr lang="en-US" dirty="0"/>
              <a:t> </a:t>
            </a:r>
          </a:p>
          <a:p>
            <a:pPr defTabSz="933237">
              <a:defRPr/>
            </a:pPr>
            <a:r>
              <a:rPr lang="en-US" b="1" dirty="0"/>
              <a:t>Click.</a:t>
            </a:r>
          </a:p>
          <a:p>
            <a:endParaRPr lang="en-US" dirty="0"/>
          </a:p>
          <a:p>
            <a:r>
              <a:rPr lang="en-US" dirty="0"/>
              <a:t>Your RPR has your most current Membership and benefit information. </a:t>
            </a:r>
          </a:p>
          <a:p>
            <a:r>
              <a:rPr lang="en-US" dirty="0"/>
              <a:t> </a:t>
            </a:r>
          </a:p>
          <a:p>
            <a:pPr defTabSz="933237">
              <a:defRPr/>
            </a:pPr>
            <a:r>
              <a:rPr lang="en-US" b="1" dirty="0"/>
              <a:t>Click.</a:t>
            </a:r>
          </a:p>
          <a:p>
            <a:endParaRPr lang="en-US" dirty="0"/>
          </a:p>
          <a:p>
            <a:r>
              <a:rPr lang="en-US" dirty="0"/>
              <a:t>Service credit totals and account balances </a:t>
            </a:r>
          </a:p>
          <a:p>
            <a:r>
              <a:rPr lang="en-US" dirty="0"/>
              <a:t> </a:t>
            </a:r>
          </a:p>
          <a:p>
            <a:pPr defTabSz="933237">
              <a:defRPr/>
            </a:pPr>
            <a:r>
              <a:rPr lang="en-US" b="1" dirty="0"/>
              <a:t>Click.</a:t>
            </a:r>
          </a:p>
          <a:p>
            <a:endParaRPr lang="en-US" dirty="0"/>
          </a:p>
          <a:p>
            <a:r>
              <a:rPr lang="en-US" dirty="0"/>
              <a:t>as well as the reporting we have received from your employer.</a:t>
            </a:r>
          </a:p>
          <a:p>
            <a:endParaRPr lang="en-US" dirty="0"/>
          </a:p>
          <a:p>
            <a:r>
              <a:rPr lang="en-US" dirty="0"/>
              <a:t>While you are still actively working it is very important that you check this report every year. If you notice any errors or discrepancies, we encourage you to talk with your employer right away so that the reporting can be corrected. </a:t>
            </a:r>
          </a:p>
          <a:p>
            <a:endParaRPr lang="en-US" dirty="0"/>
          </a:p>
          <a:p>
            <a:r>
              <a:rPr lang="en-US" dirty="0"/>
              <a:t>When you signed up for the workshop you were also encouraged to bring a printed copy of your most recent RPR. Please pull that out now. </a:t>
            </a:r>
          </a:p>
          <a:p>
            <a:r>
              <a:rPr lang="en-US" dirty="0"/>
              <a:t>If you did not bring a printed copy, I am going to show you how to pull up a digital copy.</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20</a:t>
            </a:fld>
            <a:endParaRPr lang="en-US"/>
          </a:p>
        </p:txBody>
      </p:sp>
    </p:spTree>
    <p:extLst>
      <p:ext uri="{BB962C8B-B14F-4D97-AF65-F5344CB8AC3E}">
        <p14:creationId xmlns:p14="http://schemas.microsoft.com/office/powerpoint/2010/main" val="2744305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Let’s go ahead and take the time to login to myCalSTRS so we can take a look at your RPR.</a:t>
            </a:r>
          </a:p>
          <a:p>
            <a:r>
              <a:rPr lang="en-US" dirty="0"/>
              <a:t> </a:t>
            </a:r>
          </a:p>
          <a:p>
            <a:r>
              <a:rPr lang="en-US" dirty="0"/>
              <a:t>You can see the web address here on the screen. You want to go to myCalSTRS.com</a:t>
            </a:r>
          </a:p>
          <a:p>
            <a:r>
              <a:rPr lang="en-US" dirty="0"/>
              <a:t>From this webpage you will be asked to put in your username and password.</a:t>
            </a:r>
          </a:p>
          <a:p>
            <a:r>
              <a:rPr lang="en-US" dirty="0"/>
              <a:t> </a:t>
            </a:r>
          </a:p>
          <a:p>
            <a:pPr defTabSz="933237">
              <a:defRPr/>
            </a:pPr>
            <a:r>
              <a:rPr lang="en-US" dirty="0"/>
              <a:t>Is there anyone having a hard time logging in or has forgotten their username and password? Please raise your hand and I will assist you.</a:t>
            </a:r>
          </a:p>
          <a:p>
            <a:pPr defTabSz="933237">
              <a:defRPr/>
            </a:pPr>
            <a:endParaRPr lang="en-US" dirty="0"/>
          </a:p>
          <a:p>
            <a:pPr defTabSz="933237">
              <a:defRPr/>
            </a:pPr>
            <a:r>
              <a:rPr lang="en-US" i="1" dirty="0"/>
              <a:t>***ensure that everyone has logged in and allow time for password reset.***</a:t>
            </a:r>
          </a:p>
          <a:p>
            <a:endParaRPr lang="en-US" dirty="0"/>
          </a:p>
          <a:p>
            <a:r>
              <a:rPr lang="en-US" u="sng" dirty="0">
                <a:highlight>
                  <a:srgbClr val="FFFF00"/>
                </a:highlight>
              </a:rPr>
              <a:t>If you ever forget your password there is a forgot password link. </a:t>
            </a:r>
          </a:p>
          <a:p>
            <a:endParaRPr lang="en-US" dirty="0"/>
          </a:p>
          <a:p>
            <a:r>
              <a:rPr lang="en-US" dirty="0"/>
              <a:t>While I am doing this make sure to turn to section 2 of your workbook, we will be filling in some information shortly.</a:t>
            </a:r>
          </a:p>
          <a:p>
            <a:endParaRPr lang="en-US" dirty="0"/>
          </a:p>
          <a:p>
            <a:pPr defTabSz="933237">
              <a:defRPr/>
            </a:pPr>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21</a:t>
            </a:fld>
            <a:endParaRPr lang="en-US"/>
          </a:p>
        </p:txBody>
      </p:sp>
    </p:spTree>
    <p:extLst>
      <p:ext uri="{BB962C8B-B14F-4D97-AF65-F5344CB8AC3E}">
        <p14:creationId xmlns:p14="http://schemas.microsoft.com/office/powerpoint/2010/main" val="337416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everyone has logged on to myCalSTRS, open up your workbook to this page here. </a:t>
            </a:r>
          </a:p>
          <a:p>
            <a:endParaRPr lang="en-US" dirty="0"/>
          </a:p>
          <a:p>
            <a:r>
              <a:rPr lang="en-US" dirty="0"/>
              <a:t>As we walk through the RPR together, feel free to complete the fill-ins with the pertinent information.</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22</a:t>
            </a:fld>
            <a:endParaRPr lang="en-US"/>
          </a:p>
        </p:txBody>
      </p:sp>
    </p:spTree>
    <p:extLst>
      <p:ext uri="{BB962C8B-B14F-4D97-AF65-F5344CB8AC3E}">
        <p14:creationId xmlns:p14="http://schemas.microsoft.com/office/powerpoint/2010/main" val="44774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Going back to the myCalSTRS webpage, once you have logged into to your personal myCalSTRS account you are going to see a landing page that looks similar to this.</a:t>
            </a:r>
          </a:p>
          <a:p>
            <a:endParaRPr lang="en-US" dirty="0"/>
          </a:p>
          <a:p>
            <a:r>
              <a:rPr lang="en-US" dirty="0"/>
              <a:t>Your icons may not be the same as mine but be aware that each person’s landing page is customized based on their situation.</a:t>
            </a:r>
          </a:p>
          <a:p>
            <a:r>
              <a:rPr lang="en-US" dirty="0"/>
              <a:t> </a:t>
            </a:r>
          </a:p>
          <a:p>
            <a:pPr defTabSz="933237">
              <a:defRPr/>
            </a:pPr>
            <a:r>
              <a:rPr lang="en-US" b="1" dirty="0"/>
              <a:t>Click.</a:t>
            </a:r>
          </a:p>
          <a:p>
            <a:endParaRPr lang="en-US" dirty="0"/>
          </a:p>
          <a:p>
            <a:r>
              <a:rPr lang="en-US" dirty="0"/>
              <a:t>The icon you are looking for is a picture that says myCalSTRS and the title will say “View Your Retirement Progress Reports”</a:t>
            </a:r>
          </a:p>
          <a:p>
            <a:endParaRPr lang="en-US" dirty="0"/>
          </a:p>
          <a:p>
            <a:r>
              <a:rPr lang="en-US" dirty="0"/>
              <a:t>Once you find it go ahead and </a:t>
            </a:r>
            <a:r>
              <a:rPr lang="en-US" b="0" u="sng" dirty="0"/>
              <a:t>click</a:t>
            </a:r>
            <a:r>
              <a:rPr lang="en-US" dirty="0"/>
              <a:t> on this link.</a:t>
            </a:r>
          </a:p>
          <a:p>
            <a:r>
              <a:rPr lang="en-US" dirty="0"/>
              <a:t> </a:t>
            </a:r>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23</a:t>
            </a:fld>
            <a:endParaRPr lang="en-US"/>
          </a:p>
        </p:txBody>
      </p:sp>
    </p:spTree>
    <p:extLst>
      <p:ext uri="{BB962C8B-B14F-4D97-AF65-F5344CB8AC3E}">
        <p14:creationId xmlns:p14="http://schemas.microsoft.com/office/powerpoint/2010/main" val="2331878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On the next screen that opens about halfway down you will see a beige bar that reads Retirement Progress Report. You will see your RPRs listed here by year and account type.</a:t>
            </a:r>
          </a:p>
          <a:p>
            <a:endParaRPr lang="en-US" dirty="0"/>
          </a:p>
          <a:p>
            <a:r>
              <a:rPr lang="en-US" dirty="0"/>
              <a:t>For those of you that have a Cash Balance account in addition to a defined benefit account we will only be focusing on the Defined Benefit account today. For those who are not aware of what a cash balance account is, it is an alternative retirement program for part-time educators. If you have a cash balance account, please see me afterwards as this is another potential income source for you.</a:t>
            </a:r>
          </a:p>
          <a:p>
            <a:endParaRPr lang="en-US" dirty="0"/>
          </a:p>
          <a:p>
            <a:r>
              <a:rPr lang="en-US" dirty="0"/>
              <a:t>For the purpose of determining if you can retire now or later, please select the most recent year for your active member account.</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24</a:t>
            </a:fld>
            <a:endParaRPr lang="en-US"/>
          </a:p>
        </p:txBody>
      </p:sp>
    </p:spTree>
    <p:extLst>
      <p:ext uri="{BB962C8B-B14F-4D97-AF65-F5344CB8AC3E}">
        <p14:creationId xmlns:p14="http://schemas.microsoft.com/office/powerpoint/2010/main" val="3966235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This is your retirement progress report (RPR). Your personal copy may look a little different from mine here on the screen as everyone’s individual RPR is specific to their personal and unique situation.</a:t>
            </a:r>
          </a:p>
          <a:p>
            <a:r>
              <a:rPr lang="en-US" dirty="0"/>
              <a:t>The first thing I want to point out is that you can find your personal information listed at the top of page 1. </a:t>
            </a:r>
          </a:p>
          <a:p>
            <a:r>
              <a:rPr lang="en-US" dirty="0"/>
              <a:t> </a:t>
            </a:r>
          </a:p>
          <a:p>
            <a:pPr defTabSz="933237">
              <a:defRPr/>
            </a:pPr>
            <a:r>
              <a:rPr lang="en-US" b="1" dirty="0"/>
              <a:t>Click.</a:t>
            </a:r>
          </a:p>
          <a:p>
            <a:endParaRPr lang="en-US" dirty="0"/>
          </a:p>
          <a:p>
            <a:r>
              <a:rPr lang="en-US" dirty="0"/>
              <a:t>Here you will see your CalSTRS client ID. The CalSTRS client ID is your CalSTRS specific identification number. When you submit any forms with CalSTRS you can use this number instead of your social security number for security purposes. Go ahead and notate this into Section 2 of your workbook.</a:t>
            </a:r>
          </a:p>
          <a:p>
            <a:r>
              <a:rPr lang="en-US" dirty="0"/>
              <a:t> </a:t>
            </a:r>
          </a:p>
          <a:p>
            <a:pPr defTabSz="933237">
              <a:defRPr/>
            </a:pPr>
            <a:r>
              <a:rPr lang="en-US" b="1"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thing I would like to draw attention to is your benefit structure. CalSTRS has 2 benefit structures 2%@60 and 2%@62. Please notate your respective benefit structure.</a:t>
            </a:r>
          </a:p>
          <a:p>
            <a:r>
              <a:rPr lang="en-US" dirty="0"/>
              <a:t>Remember your CalSTRS Defined Benefit retirement is based on a formula.  </a:t>
            </a:r>
          </a:p>
          <a:p>
            <a:endParaRPr lang="en-US" dirty="0"/>
          </a:p>
          <a:p>
            <a:pPr defTabSz="933237">
              <a:defRPr/>
            </a:pPr>
            <a:r>
              <a:rPr lang="en-US" b="1" dirty="0"/>
              <a:t>Click.</a:t>
            </a:r>
          </a:p>
          <a:p>
            <a:endParaRPr lang="en-US" dirty="0"/>
          </a:p>
          <a:p>
            <a:r>
              <a:rPr lang="en-US" dirty="0"/>
              <a:t>You can see that formula here:</a:t>
            </a:r>
          </a:p>
          <a:p>
            <a:r>
              <a:rPr lang="en-US" dirty="0"/>
              <a:t>Service credit x age factor x final compensation</a:t>
            </a:r>
          </a:p>
          <a:p>
            <a:r>
              <a:rPr lang="en-US" dirty="0"/>
              <a:t>Your service credit is the time that you worked and contributed to CalSTRS.</a:t>
            </a:r>
          </a:p>
          <a:p>
            <a:r>
              <a:rPr lang="en-US" dirty="0"/>
              <a:t>Your age factor is a percentage based on your age at retirement in years and months.</a:t>
            </a:r>
          </a:p>
          <a:p>
            <a:r>
              <a:rPr lang="en-US" dirty="0"/>
              <a:t>Your final compensation is the average of your highest 36 consecutive months of earnings. For those of you who are under the 2%@60 benefit structure we will use the highest 12 consecutive months of earnings if you retire with 25 years or more of service credit. </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25</a:t>
            </a:fld>
            <a:endParaRPr lang="en-US"/>
          </a:p>
        </p:txBody>
      </p:sp>
    </p:spTree>
    <p:extLst>
      <p:ext uri="{BB962C8B-B14F-4D97-AF65-F5344CB8AC3E}">
        <p14:creationId xmlns:p14="http://schemas.microsoft.com/office/powerpoint/2010/main" val="2064851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64E8AA-00F7-4316-AE73-F7B1A8671970}"/>
              </a:ext>
            </a:extLst>
          </p:cNvPr>
          <p:cNvSpPr>
            <a:spLocks noGrp="1"/>
          </p:cNvSpPr>
          <p:nvPr>
            <p:ph type="body" idx="1"/>
          </p:nvPr>
        </p:nvSpPr>
        <p:spPr/>
        <p:txBody>
          <a:bodyPr/>
          <a:lstStyle/>
          <a:p>
            <a:r>
              <a:rPr lang="en-US" sz="1050" b="1" dirty="0"/>
              <a:t>Click.</a:t>
            </a:r>
          </a:p>
          <a:p>
            <a:endParaRPr lang="en-US" sz="1050" dirty="0"/>
          </a:p>
          <a:p>
            <a:r>
              <a:rPr lang="en-US" sz="1050" dirty="0"/>
              <a:t>Last thing to note here on page 1 is the service credit balance as of the end of previous school year. </a:t>
            </a:r>
          </a:p>
          <a:p>
            <a:r>
              <a:rPr lang="en-US" sz="1050" dirty="0"/>
              <a:t>As we look down you will see your account activity.</a:t>
            </a:r>
          </a:p>
          <a:p>
            <a:r>
              <a:rPr lang="en-US" sz="1050" dirty="0"/>
              <a:t> </a:t>
            </a:r>
          </a:p>
          <a:p>
            <a:pPr defTabSz="933237">
              <a:defRPr/>
            </a:pPr>
            <a:r>
              <a:rPr lang="en-US" sz="1050" b="1" dirty="0"/>
              <a:t>Click.</a:t>
            </a:r>
          </a:p>
          <a:p>
            <a:endParaRPr lang="en-US" sz="1050" dirty="0"/>
          </a:p>
          <a:p>
            <a:r>
              <a:rPr lang="en-US" sz="1050" dirty="0"/>
              <a:t>You can see the contributions you made during the last school year as well as your account balance. Keep in mind your benefit is not based on this balance but the formula we just discussed.</a:t>
            </a:r>
          </a:p>
          <a:p>
            <a:r>
              <a:rPr lang="en-US" sz="1050" dirty="0"/>
              <a:t> </a:t>
            </a:r>
          </a:p>
          <a:p>
            <a:pPr defTabSz="933237">
              <a:defRPr/>
            </a:pPr>
            <a:r>
              <a:rPr lang="en-US" sz="1050" b="1" dirty="0"/>
              <a:t>Click.</a:t>
            </a:r>
          </a:p>
          <a:p>
            <a:endParaRPr lang="en-US" sz="1800" dirty="0"/>
          </a:p>
          <a:p>
            <a:endParaRPr lang="en-US" dirty="0"/>
          </a:p>
          <a:p>
            <a:endParaRPr lang="en-US" dirty="0"/>
          </a:p>
        </p:txBody>
      </p:sp>
    </p:spTree>
    <p:extLst>
      <p:ext uri="{BB962C8B-B14F-4D97-AF65-F5344CB8AC3E}">
        <p14:creationId xmlns:p14="http://schemas.microsoft.com/office/powerpoint/2010/main" val="15026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On the next page, the first thing you will notice here is that there are 2 comparative retirement estimates. </a:t>
            </a:r>
          </a:p>
          <a:p>
            <a:r>
              <a:rPr lang="en-US" dirty="0"/>
              <a:t>As we walk through this table, feel free to notate the applicable figures into your workbook. </a:t>
            </a:r>
          </a:p>
          <a:p>
            <a:r>
              <a:rPr lang="en-US" dirty="0"/>
              <a:t> </a:t>
            </a:r>
          </a:p>
          <a:p>
            <a:pPr defTabSz="933237">
              <a:defRPr/>
            </a:pPr>
            <a:r>
              <a:rPr lang="en-US" b="1" dirty="0"/>
              <a:t>Click.</a:t>
            </a:r>
          </a:p>
          <a:p>
            <a:endParaRPr lang="en-US" dirty="0"/>
          </a:p>
          <a:p>
            <a:r>
              <a:rPr lang="en-US" dirty="0"/>
              <a:t>CalSTRS puts together 2 estimates for you to review one at </a:t>
            </a:r>
            <a:r>
              <a:rPr lang="en-US" u="sng" dirty="0"/>
              <a:t>age x </a:t>
            </a:r>
            <a:r>
              <a:rPr lang="en-US" dirty="0"/>
              <a:t>and one at </a:t>
            </a:r>
            <a:r>
              <a:rPr lang="en-US" u="sng" dirty="0"/>
              <a:t>age y</a:t>
            </a:r>
            <a:r>
              <a:rPr lang="en-US" dirty="0"/>
              <a:t>. You will see that age x and age y both have a projected retirement date. Go ahead and look at the projected retirement date that is closest to your retirement goal.</a:t>
            </a:r>
          </a:p>
          <a:p>
            <a:r>
              <a:rPr lang="en-US" dirty="0"/>
              <a:t> </a:t>
            </a:r>
          </a:p>
          <a:p>
            <a:pPr defTabSz="933237">
              <a:defRPr/>
            </a:pPr>
            <a:r>
              <a:rPr lang="en-US" b="1" dirty="0"/>
              <a:t>Click.</a:t>
            </a:r>
          </a:p>
          <a:p>
            <a:endParaRPr lang="en-US" dirty="0"/>
          </a:p>
          <a:p>
            <a:r>
              <a:rPr lang="en-US" dirty="0"/>
              <a:t>I am going to look at </a:t>
            </a:r>
            <a:r>
              <a:rPr lang="en-US" u="sng" dirty="0"/>
              <a:t>age Y</a:t>
            </a:r>
            <a:r>
              <a:rPr lang="en-US" dirty="0"/>
              <a:t>. </a:t>
            </a:r>
          </a:p>
          <a:p>
            <a:r>
              <a:rPr lang="en-US" dirty="0"/>
              <a:t> </a:t>
            </a:r>
          </a:p>
          <a:p>
            <a:pPr defTabSz="933237">
              <a:defRPr/>
            </a:pPr>
            <a:r>
              <a:rPr lang="en-US" b="1"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example the projected retirement date for </a:t>
            </a:r>
            <a:r>
              <a:rPr lang="en-US" u="sng" dirty="0"/>
              <a:t>age Y</a:t>
            </a:r>
            <a:r>
              <a:rPr lang="en-US" dirty="0"/>
              <a:t> </a:t>
            </a:r>
            <a:r>
              <a:rPr lang="en-US"/>
              <a:t>is </a:t>
            </a:r>
            <a:r>
              <a:rPr lang="en-US" b="1">
                <a:highlight>
                  <a:srgbClr val="FFFF00"/>
                </a:highlight>
              </a:rPr>
              <a:t>6/30/2026</a:t>
            </a:r>
            <a:r>
              <a:rPr lang="en-US"/>
              <a:t>. </a:t>
            </a:r>
            <a:endParaRPr lang="en-US" dirty="0"/>
          </a:p>
          <a:p>
            <a:r>
              <a:rPr lang="en-US" dirty="0"/>
              <a:t> </a:t>
            </a:r>
          </a:p>
          <a:p>
            <a:pPr defTabSz="933237">
              <a:defRPr/>
            </a:pPr>
            <a:r>
              <a:rPr lang="en-US" b="1" dirty="0"/>
              <a:t>Click.</a:t>
            </a:r>
          </a:p>
          <a:p>
            <a:endParaRPr lang="en-US" dirty="0"/>
          </a:p>
          <a:p>
            <a:r>
              <a:rPr lang="en-US" dirty="0"/>
              <a:t>The total service credit that you see on the RPR is the amount you are projected to have if you retire on the date listed above. CalSTRS projects service credit based on the service credit you earned last year. </a:t>
            </a:r>
          </a:p>
          <a:p>
            <a:r>
              <a:rPr lang="en-US" dirty="0"/>
              <a:t> </a:t>
            </a:r>
          </a:p>
          <a:p>
            <a:pPr defTabSz="933237">
              <a:defRPr/>
            </a:pPr>
            <a:r>
              <a:rPr lang="en-US" b="1" dirty="0"/>
              <a:t>Click.</a:t>
            </a:r>
          </a:p>
          <a:p>
            <a:endParaRPr lang="en-US" dirty="0"/>
          </a:p>
          <a:p>
            <a:r>
              <a:rPr lang="en-US" dirty="0"/>
              <a:t>Another number you should take note of is your final compensation. </a:t>
            </a:r>
          </a:p>
          <a:p>
            <a:r>
              <a:rPr lang="en-US" dirty="0"/>
              <a:t> </a:t>
            </a:r>
          </a:p>
          <a:p>
            <a:pPr defTabSz="933237">
              <a:defRPr/>
            </a:pPr>
            <a:r>
              <a:rPr lang="en-US" b="1" dirty="0"/>
              <a:t>Click.</a:t>
            </a:r>
          </a:p>
          <a:p>
            <a:pPr defTabSz="933237">
              <a:defRPr/>
            </a:pPr>
            <a:endParaRPr lang="en-US" b="1" dirty="0"/>
          </a:p>
          <a:p>
            <a:r>
              <a:rPr lang="en-US" dirty="0"/>
              <a:t>At the bottom of the table you will see what years CalSTRS used to calculate your final compensation. For this member who is under the 2% @ 60 benefit structure and has more than 25 years of service credit we are basing their final compensation on their highest 12 consecutive months. If this member had less than 25 years of service credit or was under the 2%@62 benefit structure, we would have based the final compensation on their highest 36 consecutive months.</a:t>
            </a:r>
          </a:p>
          <a:p>
            <a:endParaRPr lang="en-US" dirty="0"/>
          </a:p>
          <a:p>
            <a:r>
              <a:rPr lang="en-US" b="1" dirty="0"/>
              <a:t>Click.</a:t>
            </a:r>
          </a:p>
          <a:p>
            <a:endParaRPr lang="en-US" b="1" dirty="0"/>
          </a:p>
          <a:p>
            <a:r>
              <a:rPr lang="en-US" dirty="0"/>
              <a:t>Finally, at the bottom you will see your total monthly member only benefit has been calculated for you.</a:t>
            </a:r>
            <a:r>
              <a:rPr lang="en-US" b="1" dirty="0"/>
              <a:t> </a:t>
            </a:r>
          </a:p>
          <a:p>
            <a:r>
              <a:rPr lang="en-US" b="1" dirty="0"/>
              <a:t>Please note that these numbers are pulled from the system as of your most recent completed school year and really provide a good barometer when planning for your retirement.</a:t>
            </a:r>
          </a:p>
          <a:p>
            <a:r>
              <a:rPr lang="en-US" dirty="0"/>
              <a:t>  </a:t>
            </a:r>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27</a:t>
            </a:fld>
            <a:endParaRPr lang="en-US"/>
          </a:p>
        </p:txBody>
      </p:sp>
    </p:spTree>
    <p:extLst>
      <p:ext uri="{BB962C8B-B14F-4D97-AF65-F5344CB8AC3E}">
        <p14:creationId xmlns:p14="http://schemas.microsoft.com/office/powerpoint/2010/main" val="3991438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Some of you may have already pre-elected an option beneficiary. </a:t>
            </a:r>
          </a:p>
          <a:p>
            <a:r>
              <a:rPr lang="en-US" dirty="0"/>
              <a:t>If this is applicable to you, you can notate this information into the bottom half of Section 2 in your workbook.</a:t>
            </a:r>
          </a:p>
          <a:p>
            <a:r>
              <a:rPr lang="en-US" dirty="0"/>
              <a:t> </a:t>
            </a:r>
          </a:p>
          <a:p>
            <a:pPr defTabSz="933237">
              <a:defRPr/>
            </a:pPr>
            <a:r>
              <a:rPr lang="en-US" b="1" dirty="0"/>
              <a:t>Click.</a:t>
            </a:r>
          </a:p>
          <a:p>
            <a:endParaRPr lang="en-US" dirty="0"/>
          </a:p>
          <a:p>
            <a:r>
              <a:rPr lang="en-US" dirty="0"/>
              <a:t>This sample member has not elected a beneficiary yet.</a:t>
            </a:r>
          </a:p>
          <a:p>
            <a:endParaRPr lang="en-US" dirty="0"/>
          </a:p>
          <a:p>
            <a:r>
              <a:rPr lang="en-US" dirty="0"/>
              <a:t>For those of you that have pre-elected a beneficiary, you will have modified estimates in addition to the member only estimates. </a:t>
            </a:r>
          </a:p>
          <a:p>
            <a:r>
              <a:rPr lang="en-US" dirty="0"/>
              <a:t> </a:t>
            </a:r>
          </a:p>
          <a:p>
            <a:r>
              <a:rPr lang="en-US" dirty="0"/>
              <a:t>If you already have a beneficiary on file, you should know that your expected monthly benefit is your modified benefit estimate rather than the member-only benefit.</a:t>
            </a:r>
          </a:p>
          <a:p>
            <a:r>
              <a:rPr lang="en-US" dirty="0"/>
              <a:t>  </a:t>
            </a:r>
          </a:p>
          <a:p>
            <a:r>
              <a:rPr lang="en-US" dirty="0"/>
              <a:t>If you are interested in electing an option beneficiary, you can use the online calculator to estimate how your benefit will be affected. We will see this later in today’s presentation.</a:t>
            </a:r>
          </a:p>
          <a:p>
            <a:r>
              <a:rPr lang="en-US" dirty="0"/>
              <a:t> </a:t>
            </a:r>
          </a:p>
          <a:p>
            <a:r>
              <a:rPr lang="en-US" dirty="0"/>
              <a:t>If you want more information on electing a beneficiary visit CalSTRS.com and watch the beneficiary options video. If you decide you would like to put that option in place now you will need to complete the Preretirement Election of an Option form.</a:t>
            </a:r>
          </a:p>
          <a:p>
            <a:r>
              <a:rPr lang="en-US" dirty="0"/>
              <a:t> </a:t>
            </a:r>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28</a:t>
            </a:fld>
            <a:endParaRPr lang="en-US"/>
          </a:p>
        </p:txBody>
      </p:sp>
    </p:spTree>
    <p:extLst>
      <p:ext uri="{BB962C8B-B14F-4D97-AF65-F5344CB8AC3E}">
        <p14:creationId xmlns:p14="http://schemas.microsoft.com/office/powerpoint/2010/main" val="963923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As you continue going through your RPR you will then see information on the One Time Death Benefit.</a:t>
            </a:r>
          </a:p>
          <a:p>
            <a:r>
              <a:rPr lang="en-US" dirty="0"/>
              <a:t> </a:t>
            </a:r>
          </a:p>
          <a:p>
            <a:pPr defTabSz="933237">
              <a:defRPr/>
            </a:pPr>
            <a:r>
              <a:rPr lang="en-US" b="1" dirty="0"/>
              <a:t>Click.</a:t>
            </a:r>
          </a:p>
          <a:p>
            <a:endParaRPr lang="en-US" dirty="0"/>
          </a:p>
          <a:p>
            <a:r>
              <a:rPr lang="en-US" dirty="0"/>
              <a:t>This is a one-time lump sum payment payable to whomever you have listed as your recipient upon your passing. This can be a person, a trust or even an organization. </a:t>
            </a:r>
          </a:p>
          <a:p>
            <a:r>
              <a:rPr lang="en-US" dirty="0"/>
              <a:t> </a:t>
            </a:r>
          </a:p>
          <a:p>
            <a:r>
              <a:rPr lang="en-US" dirty="0"/>
              <a:t>In this section of your RPR you can see the amount of the one-time death benefit and if you have designated your recipient their name or names will be listed here. </a:t>
            </a:r>
          </a:p>
          <a:p>
            <a:pPr defTabSz="933237">
              <a:defRPr/>
            </a:pPr>
            <a:endParaRPr lang="en-US" b="1" dirty="0"/>
          </a:p>
          <a:p>
            <a:pPr defTabSz="933237">
              <a:defRPr/>
            </a:pPr>
            <a:r>
              <a:rPr lang="en-US" b="1" dirty="0"/>
              <a:t>Click.</a:t>
            </a:r>
          </a:p>
          <a:p>
            <a:endParaRPr lang="en-US" dirty="0"/>
          </a:p>
          <a:p>
            <a:r>
              <a:rPr lang="en-US" dirty="0"/>
              <a:t>For this member their one-time death benefit is… </a:t>
            </a:r>
            <a:r>
              <a:rPr lang="en-US" i="1" dirty="0"/>
              <a:t>**read amounts from screen**</a:t>
            </a:r>
          </a:p>
          <a:p>
            <a:r>
              <a:rPr lang="en-US" dirty="0"/>
              <a:t> </a:t>
            </a:r>
          </a:p>
          <a:p>
            <a:pPr defTabSz="933237">
              <a:defRPr/>
            </a:pPr>
            <a:r>
              <a:rPr lang="en-US" b="1" dirty="0"/>
              <a:t>Click.</a:t>
            </a:r>
          </a:p>
          <a:p>
            <a:endParaRPr lang="en-US" dirty="0"/>
          </a:p>
          <a:p>
            <a:r>
              <a:rPr lang="en-US" dirty="0"/>
              <a:t>and they have named 2 primary recipients, Zoey Member and Landon Member. Remember this is something you always want to have up to date and on file with CalSTRS regardless of what stage you are in, in your career. If you do not have a recipient named, you can submit a recipient designation form or update this information on myCalSTRS.</a:t>
            </a:r>
          </a:p>
          <a:p>
            <a:endParaRPr lang="en-US" dirty="0"/>
          </a:p>
          <a:p>
            <a:r>
              <a:rPr lang="en-US" dirty="0"/>
              <a:t>Go ahead and take some time to notate this part of your RPR into the bottom portion of Section 2, and review the action items.</a:t>
            </a:r>
          </a:p>
          <a:p>
            <a:r>
              <a:rPr lang="en-US" dirty="0"/>
              <a:t> </a:t>
            </a:r>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29</a:t>
            </a:fld>
            <a:endParaRPr lang="en-US"/>
          </a:p>
        </p:txBody>
      </p:sp>
    </p:spTree>
    <p:extLst>
      <p:ext uri="{BB962C8B-B14F-4D97-AF65-F5344CB8AC3E}">
        <p14:creationId xmlns:p14="http://schemas.microsoft.com/office/powerpoint/2010/main" val="334828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a:t>
            </a:r>
            <a:r>
              <a:rPr lang="en-US" sz="1200" b="0" i="0" u="none" strike="noStrike" kern="1200" baseline="0">
                <a:solidFill>
                  <a:schemeClr val="tx1"/>
                </a:solidFill>
                <a:latin typeface="+mn-lt"/>
                <a:ea typeface="+mn-ea"/>
                <a:cs typeface="+mn-cs"/>
              </a:rPr>
              <a:t>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E508-20C7-4284-BE82-2C7C05878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678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Next you will see special messages.</a:t>
            </a:r>
          </a:p>
          <a:p>
            <a:r>
              <a:rPr lang="en-US" dirty="0"/>
              <a:t>In this section we notate any messages that pertain to your unique situation such as: </a:t>
            </a:r>
          </a:p>
          <a:p>
            <a:r>
              <a:rPr lang="en-US" dirty="0"/>
              <a:t> </a:t>
            </a:r>
          </a:p>
          <a:p>
            <a:pPr defTabSz="933237">
              <a:defRPr/>
            </a:pPr>
            <a:r>
              <a:rPr lang="en-US" b="1" dirty="0"/>
              <a:t>Click.</a:t>
            </a:r>
          </a:p>
          <a:p>
            <a:endParaRPr lang="en-US" dirty="0"/>
          </a:p>
          <a:p>
            <a:r>
              <a:rPr lang="en-US" dirty="0"/>
              <a:t>your eligibility for a pre-retirement election of an option or any excess earnings if you worked more than your 1 year contract.</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30</a:t>
            </a:fld>
            <a:endParaRPr lang="en-US"/>
          </a:p>
        </p:txBody>
      </p:sp>
    </p:spTree>
    <p:extLst>
      <p:ext uri="{BB962C8B-B14F-4D97-AF65-F5344CB8AC3E}">
        <p14:creationId xmlns:p14="http://schemas.microsoft.com/office/powerpoint/2010/main" val="381045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completed section 2. </a:t>
            </a:r>
          </a:p>
          <a:p>
            <a:r>
              <a:rPr lang="en-US" dirty="0"/>
              <a:t>If you were filling out this section as you followed along, you should have something that looks like this.</a:t>
            </a:r>
          </a:p>
          <a:p>
            <a:endParaRPr lang="en-US" dirty="0"/>
          </a:p>
          <a:p>
            <a:r>
              <a:rPr lang="en-US" b="1" dirty="0"/>
              <a:t>Click. (add animation – arrow points to x12 spot)</a:t>
            </a:r>
          </a:p>
          <a:p>
            <a:endParaRPr lang="en-US" dirty="0"/>
          </a:p>
          <a:p>
            <a:r>
              <a:rPr lang="en-US" dirty="0"/>
              <a:t>Later in this workshop, we are going to use the online Retirement Benefits Calculator. Go ahead and take your final compensation figure and multiply it by 12. Notate that number so we can use it later. </a:t>
            </a:r>
          </a:p>
          <a:p>
            <a:endParaRPr lang="en-US" dirty="0"/>
          </a:p>
          <a:p>
            <a:r>
              <a:rPr lang="en-US" dirty="0"/>
              <a:t>We are not done with the RPR just yet – we will cover the remaining pages in the next section.</a:t>
            </a:r>
          </a:p>
          <a:p>
            <a:r>
              <a:rPr lang="en-US" dirty="0"/>
              <a:t>Before we move on, does anyone need more time to complete this section?</a:t>
            </a:r>
          </a:p>
          <a:p>
            <a:endParaRPr lang="en-US" dirty="0"/>
          </a:p>
          <a:p>
            <a:r>
              <a:rPr lang="en-US" i="1" dirty="0"/>
              <a:t>***allow time to catch-up as needed***</a:t>
            </a:r>
          </a:p>
          <a:p>
            <a:endParaRPr lang="en-US" i="1" dirty="0"/>
          </a:p>
          <a:p>
            <a:r>
              <a:rPr lang="en-US" b="1" i="0"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31</a:t>
            </a:fld>
            <a:endParaRPr lang="en-US"/>
          </a:p>
        </p:txBody>
      </p:sp>
    </p:spTree>
    <p:extLst>
      <p:ext uri="{BB962C8B-B14F-4D97-AF65-F5344CB8AC3E}">
        <p14:creationId xmlns:p14="http://schemas.microsoft.com/office/powerpoint/2010/main" val="729542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As you continue to go through your RPR you will see the Defined Benefit Supplement Account.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09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Go to Section 3 of your workbook as we review this next part.</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33</a:t>
            </a:fld>
            <a:endParaRPr lang="en-US"/>
          </a:p>
        </p:txBody>
      </p:sp>
    </p:spTree>
    <p:extLst>
      <p:ext uri="{BB962C8B-B14F-4D97-AF65-F5344CB8AC3E}">
        <p14:creationId xmlns:p14="http://schemas.microsoft.com/office/powerpoint/2010/main" val="2647764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On your RPR, locate the Defined Benefit Supplement Program. </a:t>
            </a:r>
          </a:p>
          <a:p>
            <a:endParaRPr lang="en-US" dirty="0"/>
          </a:p>
          <a:p>
            <a:pPr defTabSz="933237">
              <a:defRPr/>
            </a:pPr>
            <a:r>
              <a:rPr lang="en-US" b="1" dirty="0"/>
              <a:t>Click.</a:t>
            </a:r>
          </a:p>
          <a:p>
            <a:endParaRPr lang="en-US" dirty="0"/>
          </a:p>
          <a:p>
            <a:r>
              <a:rPr lang="en-US" dirty="0"/>
              <a:t>Remember the hybrid we previously discussed. This is the second portion of that hybrid system. This benefit is based on your account balance. </a:t>
            </a:r>
          </a:p>
          <a:p>
            <a:r>
              <a:rPr lang="en-US" dirty="0"/>
              <a:t>  </a:t>
            </a:r>
          </a:p>
          <a:p>
            <a:pPr defTabSz="933237">
              <a:defRPr/>
            </a:pPr>
            <a:r>
              <a:rPr lang="en-US" b="1" dirty="0"/>
              <a:t>Click.</a:t>
            </a:r>
          </a:p>
          <a:p>
            <a:endParaRPr lang="en-US" dirty="0"/>
          </a:p>
          <a:p>
            <a:r>
              <a:rPr lang="en-US" dirty="0"/>
              <a:t>Under Defined benefit supplement account activity, you will find your account balance as of the end of last school year. </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34</a:t>
            </a:fld>
            <a:endParaRPr lang="en-US"/>
          </a:p>
        </p:txBody>
      </p:sp>
    </p:spTree>
    <p:extLst>
      <p:ext uri="{BB962C8B-B14F-4D97-AF65-F5344CB8AC3E}">
        <p14:creationId xmlns:p14="http://schemas.microsoft.com/office/powerpoint/2010/main" val="3449452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You will see the same age x and age y that you saw when we were talking about the defined benefit account. Continue to focus on the age you previously choose. </a:t>
            </a:r>
          </a:p>
          <a:p>
            <a:r>
              <a:rPr lang="en-US" dirty="0"/>
              <a:t> </a:t>
            </a:r>
          </a:p>
          <a:p>
            <a:pPr defTabSz="933237">
              <a:defRPr/>
            </a:pPr>
            <a:r>
              <a:rPr lang="en-US" b="1" dirty="0"/>
              <a:t>Click.</a:t>
            </a:r>
          </a:p>
          <a:p>
            <a:endParaRPr lang="en-US" dirty="0"/>
          </a:p>
          <a:p>
            <a:r>
              <a:rPr lang="en-US" dirty="0"/>
              <a:t>I had selected </a:t>
            </a:r>
            <a:r>
              <a:rPr lang="en-US" u="sng" dirty="0"/>
              <a:t>age Y</a:t>
            </a:r>
            <a:r>
              <a:rPr lang="en-US" dirty="0"/>
              <a:t>, so I am going to look at this column. </a:t>
            </a:r>
          </a:p>
          <a:p>
            <a:r>
              <a:rPr lang="en-US" dirty="0"/>
              <a:t>Let’s take note of the projected DBS balance at the selected age. </a:t>
            </a:r>
          </a:p>
          <a:p>
            <a:r>
              <a:rPr lang="en-US" dirty="0"/>
              <a:t> </a:t>
            </a:r>
          </a:p>
          <a:p>
            <a:pPr defTabSz="933237">
              <a:defRPr/>
            </a:pPr>
            <a:r>
              <a:rPr lang="en-US" b="1" dirty="0"/>
              <a:t>Click.</a:t>
            </a:r>
          </a:p>
          <a:p>
            <a:endParaRPr lang="en-US" dirty="0"/>
          </a:p>
          <a:p>
            <a:r>
              <a:rPr lang="en-US" dirty="0"/>
              <a:t>For me that is </a:t>
            </a:r>
            <a:r>
              <a:rPr lang="en-US" b="1" dirty="0"/>
              <a:t>$45,162.94</a:t>
            </a:r>
            <a:r>
              <a:rPr lang="en-US" dirty="0"/>
              <a:t>. Keep in mind that CalSTRS is only projecting the interest that this account will earn until the projected retirement date. If you are working extra duties this balance will be higher on your retirement date.</a:t>
            </a:r>
          </a:p>
          <a:p>
            <a:r>
              <a:rPr lang="en-US" dirty="0"/>
              <a:t> </a:t>
            </a:r>
          </a:p>
          <a:p>
            <a:r>
              <a:rPr lang="en-US" dirty="0"/>
              <a:t>When you retire, you have the choice to take a lump sum or an annuity. If you choose a lump sum you can choose a direct payment, or the funds can be rolled over to a qualifying retirement account. For a direct payment CalSTRS is required to withhold 20% for federal taxes and there is a 2% state tax withholding that is optional. If you roll the funds over to a qualifying retirement account, you defer the taxes until you start taking a distribution from that account. </a:t>
            </a:r>
          </a:p>
          <a:p>
            <a:r>
              <a:rPr lang="en-US" dirty="0"/>
              <a:t> </a:t>
            </a:r>
          </a:p>
          <a:p>
            <a:pPr defTabSz="933237">
              <a:defRPr/>
            </a:pPr>
            <a:r>
              <a:rPr lang="en-US" b="1" dirty="0"/>
              <a:t>Click.</a:t>
            </a:r>
          </a:p>
          <a:p>
            <a:endParaRPr lang="en-US" dirty="0"/>
          </a:p>
          <a:p>
            <a:r>
              <a:rPr lang="en-US" dirty="0"/>
              <a:t>If you don’t want a lump-sum you can choose an annuity. You could choose a lifetime annuity so you would receive a monthly amount for the rest of your life.  The RPR may provide an estimate for a member only annuity or a beneficiary annuity. </a:t>
            </a:r>
          </a:p>
          <a:p>
            <a:r>
              <a:rPr lang="en-US" dirty="0"/>
              <a:t> </a:t>
            </a:r>
          </a:p>
          <a:p>
            <a:pPr defTabSz="933237">
              <a:defRPr/>
            </a:pPr>
            <a:r>
              <a:rPr lang="en-US" b="1" dirty="0"/>
              <a:t>Click.</a:t>
            </a:r>
          </a:p>
          <a:p>
            <a:endParaRPr lang="en-US" dirty="0"/>
          </a:p>
          <a:p>
            <a:r>
              <a:rPr lang="en-US" dirty="0"/>
              <a:t>Because my member has not yet elected an option beneficiary, we only see a Member-Only Annuity. If they had an option beneficiary on file, the RPR would also give estimates for a modified benefit. If you choose a lifetime annuity, taxes will be withheld based on the withholding preferences that you elect on your service retirement application. You can change these preferences at any time. </a:t>
            </a:r>
          </a:p>
          <a:p>
            <a:r>
              <a:rPr lang="en-US" dirty="0"/>
              <a:t> </a:t>
            </a:r>
          </a:p>
          <a:p>
            <a:pPr defTabSz="933237">
              <a:defRPr/>
            </a:pPr>
            <a:r>
              <a:rPr lang="en-US" b="1" dirty="0"/>
              <a:t>Click.</a:t>
            </a:r>
          </a:p>
          <a:p>
            <a:endParaRPr lang="en-US" dirty="0"/>
          </a:p>
          <a:p>
            <a:r>
              <a:rPr lang="en-US" dirty="0"/>
              <a:t>Instead of a lifetime annuity, you can choose a period-certain annuity for a period of 3-10 years. Although, the RPR only provides estimates for 3, 5, and 10 years, in reality you can choose any number of years from 3-10. </a:t>
            </a:r>
            <a:r>
              <a:rPr lang="en-US" b="1" dirty="0"/>
              <a:t>Please review the DBS Annuity Calculation fact sheet for your convenience.</a:t>
            </a:r>
          </a:p>
          <a:p>
            <a:r>
              <a:rPr lang="en-US" dirty="0"/>
              <a:t> </a:t>
            </a:r>
          </a:p>
          <a:p>
            <a:r>
              <a:rPr lang="en-US" dirty="0"/>
              <a:t>If you choose any time period between 3-9 years each monthly payment would be subject to a 20% federal withholding and an optional 2% state withholding unless you rollover the funds to a tax deferred retirement account. The ten-year period certain annuity is not rollover eligible and taxes will be withheld the same as a lifetime annuity, meaning you will tell us how you want those taxes withheld. </a:t>
            </a:r>
          </a:p>
          <a:p>
            <a:r>
              <a:rPr lang="en-US" dirty="0"/>
              <a:t> </a:t>
            </a:r>
          </a:p>
          <a:p>
            <a:r>
              <a:rPr lang="en-US" dirty="0"/>
              <a:t>Take a close note of your DBS distribution choices listed in this section of the RPR. Go ahead and notate all of these choices into your workbook. </a:t>
            </a:r>
          </a:p>
          <a:p>
            <a:r>
              <a:rPr lang="en-US" dirty="0"/>
              <a:t> </a:t>
            </a:r>
          </a:p>
          <a:p>
            <a:pPr defTabSz="933237">
              <a:defRPr/>
            </a:pPr>
            <a:r>
              <a:rPr lang="en-US" b="1" dirty="0"/>
              <a:t>Click.</a:t>
            </a:r>
          </a:p>
          <a:p>
            <a:endParaRPr lang="en-US" dirty="0"/>
          </a:p>
          <a:p>
            <a:r>
              <a:rPr lang="en-US" b="0" dirty="0"/>
              <a:t>For our sample member, I’m going to choose the Member-Only Annuity for my calculations today. </a:t>
            </a:r>
          </a:p>
          <a:p>
            <a:r>
              <a:rPr lang="en-US" b="0" dirty="0"/>
              <a:t>So I will select the Lifetime annuity and then member-only annuity and write that figure down in my workbook. </a:t>
            </a:r>
          </a:p>
          <a:p>
            <a:r>
              <a:rPr lang="en-US" dirty="0"/>
              <a:t>Keep in mind that you do not have to decide this today however, you will need to make this decision on your retirement application. These notes in our workbook will serve us later in our calculations, so feel free to select a distribution just for the demonstration today.</a:t>
            </a:r>
          </a:p>
          <a:p>
            <a:r>
              <a:rPr lang="en-US" dirty="0"/>
              <a:t> </a:t>
            </a:r>
          </a:p>
          <a:p>
            <a:r>
              <a:rPr lang="en-US" dirty="0"/>
              <a:t>We have covered the estimate information you are going to need to use the online calculator. There is a lot more information in your RPR, please take the time to review it thoroughly after this workshop.</a:t>
            </a:r>
          </a:p>
          <a:p>
            <a:r>
              <a:rPr lang="en-US" dirty="0"/>
              <a:t>  </a:t>
            </a:r>
          </a:p>
          <a:p>
            <a:pPr defTabSz="933237">
              <a:defRPr/>
            </a:pPr>
            <a:r>
              <a:rPr lang="en-US" b="1" dirty="0"/>
              <a:t>Click.</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35</a:t>
            </a:fld>
            <a:endParaRPr lang="en-US"/>
          </a:p>
        </p:txBody>
      </p:sp>
    </p:spTree>
    <p:extLst>
      <p:ext uri="{BB962C8B-B14F-4D97-AF65-F5344CB8AC3E}">
        <p14:creationId xmlns:p14="http://schemas.microsoft.com/office/powerpoint/2010/main" val="1133697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We just completed section 3. </a:t>
            </a:r>
          </a:p>
          <a:p>
            <a:endParaRPr lang="en-US" dirty="0"/>
          </a:p>
          <a:p>
            <a:r>
              <a:rPr lang="en-US" b="1" dirty="0"/>
              <a:t>Click.</a:t>
            </a:r>
          </a:p>
          <a:p>
            <a:endParaRPr lang="en-US" dirty="0"/>
          </a:p>
          <a:p>
            <a:r>
              <a:rPr lang="en-US" dirty="0"/>
              <a:t>If you were filling out this section as you followed along, you should have something that looks like this.</a:t>
            </a:r>
          </a:p>
          <a:p>
            <a:r>
              <a:rPr lang="en-US" dirty="0"/>
              <a:t>Please keep in mind that I used rounded figures for ease of calculation.</a:t>
            </a:r>
          </a:p>
          <a:p>
            <a:r>
              <a:rPr lang="en-US" dirty="0"/>
              <a:t>Again, the DBS distribution choice is not locked in and we are just using these figures today for estimate purposes.</a:t>
            </a:r>
          </a:p>
          <a:p>
            <a:endParaRPr lang="en-US" dirty="0"/>
          </a:p>
          <a:p>
            <a:r>
              <a:rPr lang="en-US" dirty="0"/>
              <a:t>Now that we have looked at the RPR and we have an idea of what Julie Ann’s retirement benefit will look like let’s calculate her gap.</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36</a:t>
            </a:fld>
            <a:endParaRPr lang="en-US"/>
          </a:p>
        </p:txBody>
      </p:sp>
    </p:spTree>
    <p:extLst>
      <p:ext uri="{BB962C8B-B14F-4D97-AF65-F5344CB8AC3E}">
        <p14:creationId xmlns:p14="http://schemas.microsoft.com/office/powerpoint/2010/main" val="3829719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Let’s determine whether you have a gap. The gap is the difference between how much you are going to need in retirement and your estimated benefit amount. By determining what your gap is you can make an informed decision on when you can retire.</a:t>
            </a:r>
          </a:p>
          <a:p>
            <a:endParaRPr lang="en-US" dirty="0"/>
          </a:p>
          <a:p>
            <a:pPr defTabSz="933237">
              <a:defRPr/>
            </a:pPr>
            <a:r>
              <a:rPr lang="en-US" b="1" dirty="0"/>
              <a:t>Click.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303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We will be working in </a:t>
            </a:r>
            <a:r>
              <a:rPr lang="en-US" i="0" dirty="0"/>
              <a:t>Section 4.</a:t>
            </a:r>
          </a:p>
          <a:p>
            <a:endParaRPr lang="en-US" dirty="0"/>
          </a:p>
          <a:p>
            <a:r>
              <a:rPr lang="en-US" dirty="0"/>
              <a:t>Pull your estimated total from </a:t>
            </a:r>
            <a:r>
              <a:rPr lang="en-US" i="1" dirty="0"/>
              <a:t>Section 1 </a:t>
            </a:r>
            <a:r>
              <a:rPr lang="en-US" dirty="0"/>
              <a:t>and enter the </a:t>
            </a:r>
            <a:r>
              <a:rPr lang="en-US" b="1" dirty="0"/>
              <a:t>“Amount you’ll need” </a:t>
            </a:r>
            <a:r>
              <a:rPr lang="en-US" b="0" dirty="0"/>
              <a:t>in</a:t>
            </a:r>
            <a:r>
              <a:rPr lang="en-US" b="1" dirty="0"/>
              <a:t> box A. </a:t>
            </a:r>
          </a:p>
          <a:p>
            <a:endParaRPr lang="en-US" b="1" dirty="0"/>
          </a:p>
          <a:p>
            <a:r>
              <a:rPr lang="en-US" b="1" dirty="0"/>
              <a:t>Click.</a:t>
            </a:r>
          </a:p>
          <a:p>
            <a:endParaRPr lang="en-US" dirty="0"/>
          </a:p>
          <a:p>
            <a:r>
              <a:rPr lang="en-US" dirty="0"/>
              <a:t>Then from </a:t>
            </a:r>
            <a:r>
              <a:rPr lang="en-US" i="1" dirty="0"/>
              <a:t>Section 2, </a:t>
            </a:r>
            <a:r>
              <a:rPr lang="en-US" dirty="0"/>
              <a:t>take </a:t>
            </a:r>
            <a:r>
              <a:rPr lang="en-US" b="1" dirty="0"/>
              <a:t>“Your estimated benefit” </a:t>
            </a:r>
            <a:r>
              <a:rPr lang="en-US" dirty="0"/>
              <a:t>and plug that number in </a:t>
            </a:r>
            <a:r>
              <a:rPr lang="en-US" b="1" dirty="0"/>
              <a:t>box B.</a:t>
            </a:r>
            <a:endParaRPr lang="en-US" b="0" dirty="0"/>
          </a:p>
          <a:p>
            <a:endParaRPr lang="en-US" b="1" dirty="0"/>
          </a:p>
          <a:p>
            <a:r>
              <a:rPr lang="en-US" b="1" dirty="0"/>
              <a:t>Click.</a:t>
            </a:r>
          </a:p>
          <a:p>
            <a:endParaRPr lang="en-US" dirty="0"/>
          </a:p>
          <a:p>
            <a:r>
              <a:rPr lang="en-US" dirty="0"/>
              <a:t>Let’s do some quick math and subtract the 2 to determine your </a:t>
            </a:r>
            <a:r>
              <a:rPr lang="en-US" b="1" dirty="0"/>
              <a:t>Gap</a:t>
            </a:r>
            <a:r>
              <a:rPr lang="en-US" dirty="0"/>
              <a:t>. </a:t>
            </a:r>
          </a:p>
          <a:p>
            <a:endParaRPr lang="en-US" dirty="0"/>
          </a:p>
          <a:p>
            <a:pPr defTabSz="933237">
              <a:defRPr/>
            </a:pPr>
            <a:r>
              <a:rPr lang="en-US" i="1" dirty="0"/>
              <a:t>***build in time for educators to do the math.***</a:t>
            </a:r>
          </a:p>
          <a:p>
            <a:endParaRPr lang="en-US" dirty="0"/>
          </a:p>
          <a:p>
            <a:r>
              <a:rPr lang="en-US" b="1" dirty="0"/>
              <a:t>Click.</a:t>
            </a:r>
          </a:p>
          <a:p>
            <a:endParaRPr lang="en-US" dirty="0"/>
          </a:p>
          <a:p>
            <a:r>
              <a:rPr lang="en-US" dirty="0"/>
              <a:t>If your result is a negative number that means you will have a surplus of retirement income. If this is the case, I would recommend  you revisit your bills and what you will need in retirement just to double check you have accounted for all foreseeable expenses in retirement.</a:t>
            </a:r>
          </a:p>
          <a:p>
            <a:endParaRPr lang="en-US" dirty="0"/>
          </a:p>
          <a:p>
            <a:r>
              <a:rPr lang="en-US" dirty="0"/>
              <a:t>If you calculated a positive number, that number is your gap. Having a gap is not only normal it is expected because your pension from CalSTRS is only a portion of your income in retirement.</a:t>
            </a:r>
          </a:p>
          <a:p>
            <a:endParaRPr lang="en-US" dirty="0"/>
          </a:p>
          <a:p>
            <a:r>
              <a:rPr lang="en-US" b="1" dirty="0"/>
              <a:t>Click.</a:t>
            </a:r>
          </a:p>
          <a:p>
            <a:endParaRPr lang="en-US" dirty="0"/>
          </a:p>
          <a:p>
            <a:r>
              <a:rPr lang="en-US" dirty="0"/>
              <a:t>Estimated benefits are pre-tax amounts and your actual figures will vary once taxes are applied to these figures. Remember to speak with a tax professional about your individual tax situation.</a:t>
            </a:r>
          </a:p>
          <a:p>
            <a:r>
              <a:rPr lang="en-US" dirty="0"/>
              <a:t> </a:t>
            </a:r>
          </a:p>
          <a:p>
            <a:r>
              <a:rPr lang="en-US" b="1" dirty="0"/>
              <a:t>Click.</a:t>
            </a:r>
          </a:p>
          <a:p>
            <a:endParaRPr lang="en-US" b="1" dirty="0"/>
          </a:p>
          <a:p>
            <a:r>
              <a:rPr lang="en-US" b="0" dirty="0"/>
              <a:t>Consider coming back to this page after today’s workshop, and re-calculate your gap when you have a better picture of your actual retirement benefit with taxes applied.</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38</a:t>
            </a:fld>
            <a:endParaRPr lang="en-US"/>
          </a:p>
        </p:txBody>
      </p:sp>
    </p:spTree>
    <p:extLst>
      <p:ext uri="{BB962C8B-B14F-4D97-AF65-F5344CB8AC3E}">
        <p14:creationId xmlns:p14="http://schemas.microsoft.com/office/powerpoint/2010/main" val="3869252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Is your gap a little bigger than you expected? Don’t worry there are other things that may not be included.</a:t>
            </a:r>
          </a:p>
          <a:p>
            <a:endParaRPr lang="en-US" dirty="0"/>
          </a:p>
          <a:p>
            <a:pPr defTabSz="933237">
              <a:defRPr/>
            </a:pPr>
            <a:r>
              <a:rPr lang="en-US" dirty="0"/>
              <a:t>Let’s look at </a:t>
            </a:r>
            <a:r>
              <a:rPr lang="en-US" i="0" dirty="0"/>
              <a:t>Section 5 </a:t>
            </a:r>
            <a:r>
              <a:rPr lang="en-US" dirty="0"/>
              <a:t>of the workbook to identify some of those missing elements. As any of these pertain to you take note in this section of the workbook.</a:t>
            </a:r>
          </a:p>
          <a:p>
            <a:endParaRPr lang="en-US" b="1" dirty="0"/>
          </a:p>
          <a:p>
            <a:r>
              <a:rPr lang="en-US" b="1" dirty="0"/>
              <a:t>Click.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38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How many of you are here because you have been offered an incentive?</a:t>
            </a:r>
          </a:p>
          <a:p>
            <a:endParaRPr lang="en-US" dirty="0"/>
          </a:p>
          <a:p>
            <a:r>
              <a:rPr lang="en-US" dirty="0"/>
              <a:t>How many of you are here because you want to retire now?</a:t>
            </a:r>
          </a:p>
          <a:p>
            <a:endParaRPr lang="en-US" dirty="0"/>
          </a:p>
          <a:p>
            <a:r>
              <a:rPr lang="en-US" dirty="0"/>
              <a:t>How many of you are here because you want to hear about how you can increase your monthly benefit?</a:t>
            </a:r>
          </a:p>
          <a:p>
            <a:endParaRPr lang="en-US" dirty="0"/>
          </a:p>
          <a:p>
            <a:r>
              <a:rPr lang="en-US" dirty="0"/>
              <a:t>We are going to give you some tools to help you answer all of those questions. These tools are at your fingertips 24/7.</a:t>
            </a:r>
          </a:p>
          <a:p>
            <a:r>
              <a:rPr lang="en-US" dirty="0"/>
              <a:t> </a:t>
            </a:r>
          </a:p>
          <a:p>
            <a:pPr defTabSz="933237">
              <a:defRPr/>
            </a:pPr>
            <a:r>
              <a:rPr lang="en-US" b="1" dirty="0"/>
              <a:t>Click.</a:t>
            </a:r>
          </a:p>
          <a:p>
            <a:r>
              <a:rPr lang="en-US" dirty="0"/>
              <a:t> </a:t>
            </a:r>
          </a:p>
          <a:p>
            <a:r>
              <a:rPr lang="en-US" dirty="0"/>
              <a:t>In today’s workshop you will learn how to utilize and navigate through your myCalSTRS account as well as the online calculator on CalSTRS.com.</a:t>
            </a:r>
          </a:p>
          <a:p>
            <a:r>
              <a:rPr lang="en-US" dirty="0"/>
              <a:t> </a:t>
            </a:r>
          </a:p>
          <a:p>
            <a:pPr defTabSz="933237">
              <a:defRPr/>
            </a:pPr>
            <a:r>
              <a:rPr lang="en-US" b="1" dirty="0"/>
              <a:t>Click.</a:t>
            </a:r>
          </a:p>
          <a:p>
            <a:r>
              <a:rPr lang="en-US" dirty="0"/>
              <a:t> </a:t>
            </a:r>
          </a:p>
          <a:p>
            <a:r>
              <a:rPr lang="en-US" dirty="0"/>
              <a:t>You will develop a better understanding of your Retirement Progress Report. This report provides comparative retirement estimates.</a:t>
            </a:r>
          </a:p>
          <a:p>
            <a:r>
              <a:rPr lang="en-US" dirty="0"/>
              <a:t> </a:t>
            </a:r>
          </a:p>
          <a:p>
            <a:pPr defTabSz="933237">
              <a:defRPr/>
            </a:pPr>
            <a:r>
              <a:rPr lang="en-US" b="1" dirty="0"/>
              <a:t>Click.</a:t>
            </a:r>
          </a:p>
          <a:p>
            <a:r>
              <a:rPr lang="en-US" dirty="0"/>
              <a:t> </a:t>
            </a:r>
          </a:p>
          <a:p>
            <a:r>
              <a:rPr lang="en-US" dirty="0"/>
              <a:t>By utilizing these tools, you will be able to decide if you can retire now or later.</a:t>
            </a:r>
          </a:p>
          <a:p>
            <a:r>
              <a:rPr lang="en-US" dirty="0"/>
              <a:t> </a:t>
            </a:r>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4</a:t>
            </a:fld>
            <a:endParaRPr lang="en-US"/>
          </a:p>
        </p:txBody>
      </p:sp>
    </p:spTree>
    <p:extLst>
      <p:ext uri="{BB962C8B-B14F-4D97-AF65-F5344CB8AC3E}">
        <p14:creationId xmlns:p14="http://schemas.microsoft.com/office/powerpoint/2010/main" val="53156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Some elements not listed on your RPR that should </a:t>
            </a:r>
            <a:r>
              <a:rPr lang="en-US" u="sng" dirty="0"/>
              <a:t>also</a:t>
            </a:r>
            <a:r>
              <a:rPr lang="en-US" dirty="0"/>
              <a:t> be considered include:</a:t>
            </a:r>
          </a:p>
          <a:p>
            <a:r>
              <a:rPr lang="en-US" dirty="0"/>
              <a:t> </a:t>
            </a:r>
          </a:p>
          <a:p>
            <a:pPr defTabSz="933237">
              <a:defRPr/>
            </a:pPr>
            <a:r>
              <a:rPr lang="en-US" b="1" dirty="0"/>
              <a:t>Click.</a:t>
            </a:r>
          </a:p>
          <a:p>
            <a:endParaRPr lang="en-US" dirty="0"/>
          </a:p>
          <a:p>
            <a:r>
              <a:rPr lang="en-US" dirty="0"/>
              <a:t>Any service credit purchases that you are currently making or plan to make. Service credit purchases that were completed prior to the end of the previous school year are already included in your service credit total. For more information on the types of service credit that you may be able to purchase visit CalSTRS.com and watch the Purchasing Service Credit video or download the publication titled Purchasing Additional Service Credit.</a:t>
            </a:r>
          </a:p>
          <a:p>
            <a:r>
              <a:rPr lang="en-US" dirty="0"/>
              <a:t> </a:t>
            </a:r>
          </a:p>
          <a:p>
            <a:pPr defTabSz="933237">
              <a:defRPr/>
            </a:pPr>
            <a:r>
              <a:rPr lang="en-US" b="1" dirty="0"/>
              <a:t>Click.</a:t>
            </a:r>
          </a:p>
          <a:p>
            <a:endParaRPr lang="en-US" dirty="0"/>
          </a:p>
          <a:p>
            <a:r>
              <a:rPr lang="en-US" dirty="0"/>
              <a:t>The RPR also does not include any unused sick leave you may have. The unused SL days convert to additional service credit. We calculate this by unused sick leave days divided by your contract base days. Keep in mind that the unused sick leave listed on your pay stub may be reported in hours and CalSTRS uses the number of days. You will need to convert the number of hours into days by dividing the hours you have by the number of hours you are required to work in a day.</a:t>
            </a:r>
          </a:p>
          <a:p>
            <a:r>
              <a:rPr lang="en-US" dirty="0"/>
              <a:t> </a:t>
            </a:r>
          </a:p>
          <a:p>
            <a:pPr defTabSz="933237">
              <a:defRPr/>
            </a:pPr>
            <a:r>
              <a:rPr lang="en-US" b="1" dirty="0"/>
              <a:t>Click.</a:t>
            </a:r>
          </a:p>
          <a:p>
            <a:endParaRPr lang="en-US" dirty="0"/>
          </a:p>
          <a:p>
            <a:r>
              <a:rPr lang="en-US" dirty="0"/>
              <a:t>The next piece not included is your current year salary. If you have had any pay raises effective this year or are expecting pay raises in the future, this can increase your benefit. </a:t>
            </a:r>
          </a:p>
          <a:p>
            <a:r>
              <a:rPr lang="en-US" dirty="0"/>
              <a:t> </a:t>
            </a:r>
          </a:p>
          <a:p>
            <a:pPr defTabSz="933237">
              <a:defRPr/>
            </a:pPr>
            <a:r>
              <a:rPr lang="en-US" b="1" dirty="0"/>
              <a:t>Click.</a:t>
            </a:r>
          </a:p>
          <a:p>
            <a:endParaRPr lang="en-US" dirty="0"/>
          </a:p>
          <a:p>
            <a:pPr defTabSz="933237">
              <a:defRPr/>
            </a:pPr>
            <a:r>
              <a:rPr lang="en-US" dirty="0"/>
              <a:t>Your district may offer you a retirement incentive. If that incentive is the 2-year service credit retirement incentive note that in this section of the workbook. If it is a cash incentive, we will address that in the next section.</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40</a:t>
            </a:fld>
            <a:endParaRPr lang="en-US"/>
          </a:p>
        </p:txBody>
      </p:sp>
    </p:spTree>
    <p:extLst>
      <p:ext uri="{BB962C8B-B14F-4D97-AF65-F5344CB8AC3E}">
        <p14:creationId xmlns:p14="http://schemas.microsoft.com/office/powerpoint/2010/main" val="134415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In the workbook, there is space for you to jot down these elements not on your RPR. Let’s complete this section to help prepare us for the online calculator.</a:t>
            </a:r>
          </a:p>
          <a:p>
            <a:pPr defTabSz="933237">
              <a:defRPr/>
            </a:pPr>
            <a:endParaRPr lang="en-US" b="1" dirty="0"/>
          </a:p>
          <a:p>
            <a:r>
              <a:rPr lang="en-US" b="1" dirty="0"/>
              <a:t>Click.</a:t>
            </a:r>
          </a:p>
          <a:p>
            <a:endParaRPr lang="en-US" b="1" dirty="0"/>
          </a:p>
          <a:p>
            <a:pPr marL="0" indent="0" defTabSz="933237">
              <a:buFont typeface="Arial" panose="020B0604020202020204" pitchFamily="34" charset="0"/>
              <a:buNone/>
              <a:defRPr/>
            </a:pPr>
            <a:r>
              <a:rPr lang="en-US" b="0" i="0" dirty="0"/>
              <a:t>Our sample member, Julie-Ann, currently has no service credit to purchase.</a:t>
            </a:r>
          </a:p>
          <a:p>
            <a:pPr marL="0" indent="0" defTabSz="933237">
              <a:buFont typeface="Arial" panose="020B0604020202020204" pitchFamily="34" charset="0"/>
              <a:buNone/>
              <a:defRPr/>
            </a:pPr>
            <a:r>
              <a:rPr lang="en-US" b="0" i="0" dirty="0"/>
              <a:t>She has 126 unused sick leave days and185 base contract days. </a:t>
            </a:r>
          </a:p>
          <a:p>
            <a:pPr marL="0" indent="0" defTabSz="933237">
              <a:buFont typeface="Arial" panose="020B0604020202020204" pitchFamily="34" charset="0"/>
              <a:buNone/>
              <a:defRPr/>
            </a:pPr>
            <a:r>
              <a:rPr lang="en-US" b="0" i="0" dirty="0"/>
              <a:t>And has a higher salary this year, she is going to be receiving a 5% raise.</a:t>
            </a:r>
          </a:p>
          <a:p>
            <a:pPr marL="0" indent="0" defTabSz="933237">
              <a:buFont typeface="Arial" panose="020B0604020202020204" pitchFamily="34" charset="0"/>
              <a:buNone/>
              <a:defRPr/>
            </a:pPr>
            <a:r>
              <a:rPr lang="en-US" b="0" i="0" dirty="0"/>
              <a:t>There was no retirement incentive, so that part will be blank for her.</a:t>
            </a:r>
          </a:p>
          <a:p>
            <a:pPr marL="0" indent="0" defTabSz="933237">
              <a:buFont typeface="Arial" panose="020B0604020202020204" pitchFamily="34" charset="0"/>
              <a:buNone/>
              <a:defRPr/>
            </a:pPr>
            <a:endParaRPr lang="en-US" b="0" i="0" dirty="0"/>
          </a:p>
          <a:p>
            <a:pPr marL="0" indent="0" defTabSz="933237">
              <a:buFont typeface="Arial" panose="020B0604020202020204" pitchFamily="34" charset="0"/>
              <a:buNone/>
              <a:defRPr/>
            </a:pPr>
            <a:r>
              <a:rPr lang="en-US" b="0" i="0" dirty="0"/>
              <a:t>Once we plug all of these elements into the online calculator, we will determine your </a:t>
            </a:r>
            <a:r>
              <a:rPr lang="en-US" b="1" i="0" dirty="0"/>
              <a:t>“Updated benefit estimate” </a:t>
            </a:r>
            <a:r>
              <a:rPr lang="en-US" b="0" i="0" dirty="0"/>
              <a:t>for </a:t>
            </a:r>
            <a:r>
              <a:rPr lang="en-US" b="1" i="0" dirty="0"/>
              <a:t>box D.</a:t>
            </a:r>
          </a:p>
          <a:p>
            <a:pPr marL="0" indent="0" defTabSz="933237">
              <a:buFont typeface="Arial" panose="020B0604020202020204" pitchFamily="34" charset="0"/>
              <a:buNone/>
              <a:defRPr/>
            </a:pPr>
            <a:endParaRPr lang="en-US" b="0" i="0" dirty="0"/>
          </a:p>
          <a:p>
            <a:pPr marL="0" indent="0" defTabSz="933237">
              <a:buFont typeface="Arial" panose="020B0604020202020204" pitchFamily="34" charset="0"/>
              <a:buNone/>
              <a:defRPr/>
            </a:pPr>
            <a:r>
              <a:rPr lang="en-US" b="0" i="1" dirty="0"/>
              <a:t>***allow time for members to complete fill-ins***</a:t>
            </a:r>
          </a:p>
          <a:p>
            <a:pPr defTabSz="933237">
              <a:defRPr/>
            </a:pPr>
            <a:endParaRPr lang="en-US" b="1" dirty="0"/>
          </a:p>
          <a:p>
            <a:pPr defTabSz="933237">
              <a:defRPr/>
            </a:pPr>
            <a:r>
              <a:rPr lang="en-US" b="1" dirty="0"/>
              <a:t>Click.</a:t>
            </a:r>
          </a:p>
          <a:p>
            <a:endParaRPr lang="en-US" b="1" dirty="0"/>
          </a:p>
        </p:txBody>
      </p:sp>
      <p:sp>
        <p:nvSpPr>
          <p:cNvPr id="4" name="Slide Number Placeholder 3"/>
          <p:cNvSpPr>
            <a:spLocks noGrp="1"/>
          </p:cNvSpPr>
          <p:nvPr>
            <p:ph type="sldNum" sz="quarter" idx="5"/>
          </p:nvPr>
        </p:nvSpPr>
        <p:spPr/>
        <p:txBody>
          <a:bodyPr/>
          <a:lstStyle/>
          <a:p>
            <a:fld id="{193EBA6D-DAAF-479E-AD32-04A45BD5715A}" type="slidenum">
              <a:rPr lang="en-US" smtClean="0"/>
              <a:t>41</a:t>
            </a:fld>
            <a:endParaRPr lang="en-US"/>
          </a:p>
        </p:txBody>
      </p:sp>
    </p:spTree>
    <p:extLst>
      <p:ext uri="{BB962C8B-B14F-4D97-AF65-F5344CB8AC3E}">
        <p14:creationId xmlns:p14="http://schemas.microsoft.com/office/powerpoint/2010/main" val="3838142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How many of you think your estimated benefits might be higher that what we looked at in the RPR?</a:t>
            </a:r>
          </a:p>
          <a:p>
            <a:endParaRPr lang="en-US" dirty="0"/>
          </a:p>
          <a:p>
            <a:r>
              <a:rPr lang="en-US" dirty="0"/>
              <a:t>The Retirement Benefits Calculator is a great tool you can use to explore your possible retirement scenarios.</a:t>
            </a:r>
          </a:p>
          <a:p>
            <a:endParaRPr lang="en-US" dirty="0"/>
          </a:p>
          <a:p>
            <a:r>
              <a:rPr lang="en-US" dirty="0"/>
              <a:t>You can find this calculator at CalSTRS.com. Just click on </a:t>
            </a:r>
            <a:r>
              <a:rPr lang="en-US" b="1" u="none" dirty="0"/>
              <a:t>Members</a:t>
            </a:r>
            <a:r>
              <a:rPr lang="en-US" dirty="0"/>
              <a:t> from the top banner, then </a:t>
            </a:r>
            <a:r>
              <a:rPr lang="en-US" b="1" dirty="0"/>
              <a:t>calculators</a:t>
            </a:r>
            <a:r>
              <a:rPr lang="en-US" dirty="0"/>
              <a:t>, and then select the </a:t>
            </a:r>
            <a:r>
              <a:rPr lang="en-US" u="sng" dirty="0"/>
              <a:t>first option </a:t>
            </a:r>
            <a:r>
              <a:rPr lang="en-US" dirty="0"/>
              <a:t>which is the </a:t>
            </a:r>
            <a:r>
              <a:rPr lang="en-US" b="1" dirty="0"/>
              <a:t>Retirement Benefits Calculator</a:t>
            </a:r>
            <a:r>
              <a:rPr lang="en-US" dirty="0"/>
              <a:t>.</a:t>
            </a:r>
          </a:p>
          <a:p>
            <a:endParaRPr lang="en-US" dirty="0"/>
          </a:p>
          <a:p>
            <a:r>
              <a:rPr lang="en-US" dirty="0"/>
              <a:t>Go ahead and click on the header to open up the online calculator.</a:t>
            </a:r>
          </a:p>
          <a:p>
            <a:endParaRPr lang="en-US" dirty="0"/>
          </a:p>
          <a:p>
            <a:pPr lvl="0"/>
            <a:r>
              <a:rPr lang="en-US" b="0" i="1" dirty="0"/>
              <a:t>***Move to live calculator &amp; walk members through the calculator. </a:t>
            </a:r>
            <a:r>
              <a:rPr lang="en-US" b="1" i="1" dirty="0"/>
              <a:t>Use the “Live Demo Calculator – Sample Sheet</a:t>
            </a:r>
            <a:r>
              <a:rPr lang="en-US" b="0" i="1" dirty="0"/>
              <a:t>” to help you walk through the calculator using our sample member.  Have members notate their </a:t>
            </a:r>
            <a:r>
              <a:rPr lang="en-US" b="1" i="1" dirty="0"/>
              <a:t>member-only (or modified benefit)</a:t>
            </a:r>
            <a:r>
              <a:rPr lang="en-US" b="0" i="1" dirty="0"/>
              <a:t> amount into </a:t>
            </a:r>
            <a:r>
              <a:rPr lang="en-US" i="1" dirty="0"/>
              <a:t>Section 5 as the “</a:t>
            </a:r>
            <a:r>
              <a:rPr lang="en-US" b="1" i="1" dirty="0"/>
              <a:t>Updated benefit estimate” </a:t>
            </a:r>
            <a:r>
              <a:rPr lang="en-US" b="0" i="1" dirty="0"/>
              <a:t>labeled</a:t>
            </a:r>
            <a:r>
              <a:rPr lang="en-US" b="1" i="1" dirty="0"/>
              <a:t> box D </a:t>
            </a:r>
            <a:r>
              <a:rPr lang="en-US" b="0" i="1" dirty="0"/>
              <a:t>on next slide.***</a:t>
            </a:r>
          </a:p>
          <a:p>
            <a:pPr lvl="0"/>
            <a:endParaRPr lang="en-US" dirty="0"/>
          </a:p>
          <a:p>
            <a:pPr lvl="0"/>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42</a:t>
            </a:fld>
            <a:endParaRPr lang="en-US"/>
          </a:p>
        </p:txBody>
      </p:sp>
    </p:spTree>
    <p:extLst>
      <p:ext uri="{BB962C8B-B14F-4D97-AF65-F5344CB8AC3E}">
        <p14:creationId xmlns:p14="http://schemas.microsoft.com/office/powerpoint/2010/main" val="2505970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Going back to </a:t>
            </a:r>
            <a:r>
              <a:rPr lang="en-US" i="1" dirty="0"/>
              <a:t>Section 5 </a:t>
            </a:r>
            <a:r>
              <a:rPr lang="en-US" dirty="0"/>
              <a:t>of the workbook, we will enter the new </a:t>
            </a:r>
            <a:r>
              <a:rPr lang="en-US" b="1" dirty="0"/>
              <a:t>“Updated benefit estimate” </a:t>
            </a:r>
            <a:r>
              <a:rPr lang="en-US" b="0" dirty="0"/>
              <a:t>into </a:t>
            </a:r>
            <a:r>
              <a:rPr lang="en-US" b="1" dirty="0"/>
              <a:t>box D.</a:t>
            </a:r>
          </a:p>
          <a:p>
            <a:pPr defTabSz="933237">
              <a:defRPr/>
            </a:pPr>
            <a:endParaRPr lang="en-US" b="1" dirty="0"/>
          </a:p>
          <a:p>
            <a:r>
              <a:rPr lang="en-US" b="1" dirty="0"/>
              <a:t>Click. (add animation)</a:t>
            </a:r>
          </a:p>
          <a:p>
            <a:endParaRPr lang="en-US" b="1" dirty="0"/>
          </a:p>
          <a:p>
            <a:pPr defTabSz="933237">
              <a:defRPr/>
            </a:pPr>
            <a:r>
              <a:rPr lang="en-US" b="0" i="0" dirty="0"/>
              <a:t>My updated retirement benefit is about </a:t>
            </a:r>
            <a:r>
              <a:rPr lang="en-US" b="1" i="0" dirty="0"/>
              <a:t>$5,660.</a:t>
            </a:r>
          </a:p>
          <a:p>
            <a:pPr defTabSz="933237">
              <a:defRPr/>
            </a:pPr>
            <a:endParaRPr lang="en-US" b="1" dirty="0"/>
          </a:p>
          <a:p>
            <a:pPr defTabSz="933237">
              <a:defRPr/>
            </a:pPr>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43</a:t>
            </a:fld>
            <a:endParaRPr lang="en-US"/>
          </a:p>
        </p:txBody>
      </p:sp>
    </p:spTree>
    <p:extLst>
      <p:ext uri="{BB962C8B-B14F-4D97-AF65-F5344CB8AC3E}">
        <p14:creationId xmlns:p14="http://schemas.microsoft.com/office/powerpoint/2010/main" val="4265333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ahead and keep your calculator on the screen we will have time to try different scenarios in a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you may have outside sources of retirement income.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422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Looking at </a:t>
            </a:r>
            <a:r>
              <a:rPr lang="en-US" i="0" dirty="0"/>
              <a:t>Section 6 </a:t>
            </a:r>
            <a:r>
              <a:rPr lang="en-US" dirty="0"/>
              <a:t>of the workbook this can include accounts such as 403(b), 457(b), IRAs and other qualified retirement accounts. If you have any of these accounts mark the appropriate box.</a:t>
            </a:r>
          </a:p>
          <a:p>
            <a:endParaRPr lang="en-US" dirty="0"/>
          </a:p>
          <a:p>
            <a:r>
              <a:rPr lang="en-US" dirty="0"/>
              <a:t>After you leave this presentation, this should be a reminder for you to do some research into these accounts and their distribution choices as these outside accounts contribute to your retirement picture.</a:t>
            </a:r>
          </a:p>
          <a:p>
            <a:endParaRPr lang="en-US" dirty="0"/>
          </a:p>
          <a:p>
            <a:r>
              <a:rPr lang="en-US" dirty="0"/>
              <a:t>CalSTRS also offers a 3-part financial awareness series for various stages in your career. To learn more about completing your retirement picture you may be interested in the workshop, Protect Your Future.</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45</a:t>
            </a:fld>
            <a:endParaRPr lang="en-US"/>
          </a:p>
        </p:txBody>
      </p:sp>
    </p:spTree>
    <p:extLst>
      <p:ext uri="{BB962C8B-B14F-4D97-AF65-F5344CB8AC3E}">
        <p14:creationId xmlns:p14="http://schemas.microsoft.com/office/powerpoint/2010/main" val="2354888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Ok now let’s talk about some additional considerations that can help you close the gap.</a:t>
            </a:r>
          </a:p>
          <a:p>
            <a:endParaRPr lang="en-US" dirty="0"/>
          </a:p>
          <a:p>
            <a:r>
              <a:rPr lang="en-US" dirty="0"/>
              <a:t>We are going to be working in the middle section.</a:t>
            </a:r>
          </a:p>
          <a:p>
            <a:r>
              <a:rPr lang="en-US" dirty="0"/>
              <a:t>Consider any monthly income in this section that you expect to receive from the following sources:</a:t>
            </a:r>
          </a:p>
          <a:p>
            <a:r>
              <a:rPr lang="en-US" dirty="0"/>
              <a:t> </a:t>
            </a:r>
          </a:p>
          <a:p>
            <a:pPr defTabSz="933237">
              <a:defRPr/>
            </a:pPr>
            <a:r>
              <a:rPr lang="en-US" b="1" dirty="0"/>
              <a:t>Click.</a:t>
            </a:r>
          </a:p>
          <a:p>
            <a:endParaRPr lang="en-US" dirty="0"/>
          </a:p>
          <a:p>
            <a:r>
              <a:rPr lang="en-US" dirty="0"/>
              <a:t>If you are a member of any other California Public Retirement Systems, such as CalPERS you may be eligible to concurrently retire. In your workbook, notate the estimated monthly income you are expecting from the other retirement system (first line).</a:t>
            </a:r>
          </a:p>
          <a:p>
            <a:r>
              <a:rPr lang="en-US" dirty="0"/>
              <a:t> </a:t>
            </a:r>
          </a:p>
          <a:p>
            <a:pPr defTabSz="933237">
              <a:defRPr/>
            </a:pPr>
            <a:r>
              <a:rPr lang="en-US" b="1" dirty="0"/>
              <a:t>Click.</a:t>
            </a:r>
          </a:p>
          <a:p>
            <a:endParaRPr lang="en-US" dirty="0"/>
          </a:p>
          <a:p>
            <a:r>
              <a:rPr lang="en-US" dirty="0"/>
              <a:t>Some of you may have plans to work in retirement. If this is the case, write down the estimated monthly income you plan to earn in retirement (2</a:t>
            </a:r>
            <a:r>
              <a:rPr lang="en-US" baseline="30000" dirty="0"/>
              <a:t>nd</a:t>
            </a:r>
            <a:r>
              <a:rPr lang="en-US" dirty="0"/>
              <a:t> line).</a:t>
            </a:r>
          </a:p>
          <a:p>
            <a:r>
              <a:rPr lang="en-US" dirty="0"/>
              <a:t> </a:t>
            </a:r>
          </a:p>
          <a:p>
            <a:pPr defTabSz="933237">
              <a:defRPr/>
            </a:pPr>
            <a:r>
              <a:rPr lang="en-US" b="1" dirty="0"/>
              <a:t>Click.</a:t>
            </a:r>
          </a:p>
          <a:p>
            <a:endParaRPr lang="en-US" dirty="0"/>
          </a:p>
          <a:p>
            <a:r>
              <a:rPr lang="en-US" dirty="0"/>
              <a:t>Although you don’t pay into social security as an educator you may have other employment that qualifies you for this benefit. Some of you may qualify for a social security benefit. If so, go ahead and enter your estimated monthly amount here (3</a:t>
            </a:r>
            <a:r>
              <a:rPr lang="en-US" baseline="30000" dirty="0"/>
              <a:t>rd</a:t>
            </a:r>
            <a:r>
              <a:rPr lang="en-US" dirty="0"/>
              <a:t> line).</a:t>
            </a:r>
          </a:p>
          <a:p>
            <a:r>
              <a:rPr lang="en-US" dirty="0"/>
              <a:t> </a:t>
            </a:r>
          </a:p>
          <a:p>
            <a:pPr defTabSz="933237">
              <a:defRPr/>
            </a:pPr>
            <a:r>
              <a:rPr lang="en-US" b="1" dirty="0"/>
              <a:t>Click.</a:t>
            </a:r>
          </a:p>
          <a:p>
            <a:endParaRPr lang="en-US" dirty="0"/>
          </a:p>
          <a:p>
            <a:r>
              <a:rPr lang="en-US" dirty="0"/>
              <a:t>Is your employer offering a cash retirement incentive? If so, that amount of cash should be considered with your retirement income. Talk to your employer about distribution options for your incentive. In some cases, you may want to rollover your incentive funds into a retirement savings account. The CalSTRS Pension2 program is an option if you are interested in rolling over any of your funds or consolidating accounts under one roof.</a:t>
            </a:r>
          </a:p>
          <a:p>
            <a:endParaRPr lang="en-US" dirty="0"/>
          </a:p>
          <a:p>
            <a:r>
              <a:rPr lang="en-US" dirty="0"/>
              <a:t>I previously mentioned CalSTRS Cash Balance Program. If you are a participant in this program, be sure to research your distribution choices for this account as well. </a:t>
            </a:r>
          </a:p>
          <a:p>
            <a:r>
              <a:rPr lang="en-US" dirty="0"/>
              <a:t>These are just a few examples of other additional retirement funding sources. </a:t>
            </a:r>
          </a:p>
          <a:p>
            <a:endParaRPr lang="en-US" dirty="0"/>
          </a:p>
          <a:p>
            <a:r>
              <a:rPr lang="en-US" b="1" dirty="0"/>
              <a:t>Click.</a:t>
            </a:r>
          </a:p>
          <a:p>
            <a:endParaRPr lang="en-US" dirty="0"/>
          </a:p>
          <a:p>
            <a:r>
              <a:rPr lang="en-US" dirty="0"/>
              <a:t>Go ahead and add the additional income sources you’ve listed and enter the “</a:t>
            </a:r>
            <a:r>
              <a:rPr lang="en-US" b="1" dirty="0"/>
              <a:t>Total additional monthly income” </a:t>
            </a:r>
            <a:r>
              <a:rPr lang="en-US" b="0" dirty="0"/>
              <a:t>into </a:t>
            </a:r>
            <a:r>
              <a:rPr lang="en-US" b="1" dirty="0"/>
              <a:t>box E.</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pPr defTabSz="933237">
              <a:defRPr/>
            </a:pPr>
            <a:fld id="{138F5603-74C4-E742-BD88-2534A6282AF8}" type="slidenum">
              <a:rPr lang="en-US">
                <a:solidFill>
                  <a:prstClr val="black"/>
                </a:solidFill>
                <a:latin typeface="Calibri" panose="020F0502020204030204"/>
              </a:rPr>
              <a:pPr defTabSz="933237">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485856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Let’s calculate your new gap.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back at </a:t>
            </a:r>
            <a:r>
              <a:rPr lang="en-US" i="1" dirty="0"/>
              <a:t>Section 3 </a:t>
            </a:r>
            <a:r>
              <a:rPr lang="en-US" dirty="0"/>
              <a:t>for your choices with the DBS account. If you are considering a monthly annuity enter the estimated amount for that monthly benefit in </a:t>
            </a:r>
            <a:r>
              <a:rPr lang="en-US" b="1" dirty="0"/>
              <a:t>box C.</a:t>
            </a:r>
            <a:endParaRPr lang="en-US" dirty="0"/>
          </a:p>
          <a:p>
            <a:endParaRPr lang="en-US" dirty="0"/>
          </a:p>
          <a:p>
            <a:r>
              <a:rPr lang="en-US" b="1" dirty="0"/>
              <a:t>Click.</a:t>
            </a:r>
          </a:p>
          <a:p>
            <a:endParaRPr lang="en-US" dirty="0"/>
          </a:p>
          <a:p>
            <a:r>
              <a:rPr lang="en-US" dirty="0"/>
              <a:t>Next, copy over your </a:t>
            </a:r>
            <a:r>
              <a:rPr lang="en-US" b="1" dirty="0"/>
              <a:t>“Updated benefit estimate” </a:t>
            </a:r>
            <a:r>
              <a:rPr lang="en-US" dirty="0"/>
              <a:t>from </a:t>
            </a:r>
            <a:r>
              <a:rPr lang="en-US" i="1" dirty="0"/>
              <a:t>Section 5 </a:t>
            </a:r>
            <a:r>
              <a:rPr lang="en-US" dirty="0"/>
              <a:t>into </a:t>
            </a:r>
            <a:r>
              <a:rPr lang="en-US" b="1" dirty="0"/>
              <a:t>box D.</a:t>
            </a:r>
          </a:p>
          <a:p>
            <a:endParaRPr lang="en-US" b="1" dirty="0"/>
          </a:p>
          <a:p>
            <a:r>
              <a:rPr lang="en-US" b="1" dirty="0"/>
              <a:t>Click.</a:t>
            </a:r>
          </a:p>
          <a:p>
            <a:endParaRPr lang="en-US" dirty="0"/>
          </a:p>
          <a:p>
            <a:r>
              <a:rPr lang="en-US" b="0" dirty="0"/>
              <a:t>We looked at your </a:t>
            </a:r>
            <a:r>
              <a:rPr lang="en-US" b="1" dirty="0"/>
              <a:t>“Additional monthly income” </a:t>
            </a:r>
            <a:r>
              <a:rPr lang="en-US" b="0" dirty="0"/>
              <a:t>just a few minutes ago. If this is applicable to you, then copy that amount into </a:t>
            </a:r>
            <a:r>
              <a:rPr lang="en-US" b="1" dirty="0"/>
              <a:t>box E</a:t>
            </a:r>
            <a:r>
              <a:rPr lang="en-US" dirty="0"/>
              <a:t>. I have none, so my box E will be blank.</a:t>
            </a:r>
          </a:p>
          <a:p>
            <a:r>
              <a:rPr lang="en-US" dirty="0"/>
              <a:t>I’ll give you a moment to add these figures together and notate “</a:t>
            </a:r>
            <a:r>
              <a:rPr lang="en-US" b="1" dirty="0"/>
              <a:t>Your </a:t>
            </a:r>
            <a:r>
              <a:rPr lang="en-US" b="0" i="0" u="sng" dirty="0"/>
              <a:t>NEW</a:t>
            </a:r>
            <a:r>
              <a:rPr lang="en-US" b="1" dirty="0"/>
              <a:t> estimated monthly income” </a:t>
            </a:r>
            <a:r>
              <a:rPr lang="en-US" dirty="0"/>
              <a:t>into </a:t>
            </a:r>
            <a:r>
              <a:rPr lang="en-US" b="1" dirty="0"/>
              <a:t>box F</a:t>
            </a:r>
            <a:r>
              <a:rPr lang="en-US" dirty="0"/>
              <a:t>.</a:t>
            </a:r>
          </a:p>
          <a:p>
            <a:endParaRPr lang="en-US" dirty="0"/>
          </a:p>
          <a:p>
            <a:r>
              <a:rPr lang="en-US" b="1" dirty="0"/>
              <a:t>Click.</a:t>
            </a:r>
          </a:p>
          <a:p>
            <a:endParaRPr lang="en-US" dirty="0"/>
          </a:p>
          <a:p>
            <a:r>
              <a:rPr lang="en-US" i="1" dirty="0"/>
              <a:t> ***give 5 minutes to calculate***</a:t>
            </a:r>
          </a:p>
          <a:p>
            <a:endParaRPr lang="en-US" dirty="0"/>
          </a:p>
          <a:p>
            <a:pPr>
              <a:lnSpc>
                <a:spcPct val="107000"/>
              </a:lnSpc>
              <a:spcAft>
                <a:spcPts val="816"/>
              </a:spcAft>
            </a:pPr>
            <a:r>
              <a:rPr lang="en-US" sz="1050" dirty="0">
                <a:latin typeface="Calibri" panose="020F0502020204030204" pitchFamily="34" charset="0"/>
                <a:ea typeface="Calibri" panose="020F0502020204030204" pitchFamily="34" charset="0"/>
                <a:cs typeface="Times New Roman" panose="02020603050405020304" pitchFamily="18" charset="0"/>
              </a:rPr>
              <a:t>With that lets go ahead and calculate your New Gap:</a:t>
            </a:r>
          </a:p>
          <a:p>
            <a:pPr marL="0" marR="0" lvl="0" indent="0" algn="l" defTabSz="914400" rtl="0" eaLnBrk="1" fontAlgn="auto" latinLnBrk="0" hangingPunct="1">
              <a:lnSpc>
                <a:spcPct val="107000"/>
              </a:lnSpc>
              <a:spcBef>
                <a:spcPts val="0"/>
              </a:spcBef>
              <a:spcAft>
                <a:spcPts val="816"/>
              </a:spcAft>
              <a:buClrTx/>
              <a:buSzTx/>
              <a:buFontTx/>
              <a:buNone/>
              <a:tabLst/>
              <a:defRPr/>
            </a:pPr>
            <a:r>
              <a:rPr lang="en-US" sz="1050" dirty="0">
                <a:latin typeface="Calibri" panose="020F0502020204030204" pitchFamily="34" charset="0"/>
                <a:ea typeface="Calibri" panose="020F0502020204030204" pitchFamily="34" charset="0"/>
                <a:cs typeface="Times New Roman" panose="02020603050405020304" pitchFamily="18" charset="0"/>
              </a:rPr>
              <a:t>First, carry down </a:t>
            </a:r>
            <a:r>
              <a:rPr lang="en-US" sz="1050" b="1" dirty="0">
                <a:latin typeface="Calibri" panose="020F0502020204030204" pitchFamily="34" charset="0"/>
                <a:ea typeface="Calibri" panose="020F0502020204030204" pitchFamily="34" charset="0"/>
                <a:cs typeface="Times New Roman" panose="02020603050405020304" pitchFamily="18" charset="0"/>
              </a:rPr>
              <a:t>“Your estimated monthly income”</a:t>
            </a:r>
            <a:r>
              <a:rPr lang="en-US" sz="1050" dirty="0">
                <a:latin typeface="Calibri" panose="020F0502020204030204" pitchFamily="34" charset="0"/>
                <a:ea typeface="Calibri" panose="020F0502020204030204" pitchFamily="34" charset="0"/>
                <a:cs typeface="Times New Roman" panose="02020603050405020304" pitchFamily="18" charset="0"/>
              </a:rPr>
              <a:t> for </a:t>
            </a:r>
            <a:r>
              <a:rPr lang="en-US" sz="1050" b="1" dirty="0">
                <a:latin typeface="Calibri" panose="020F0502020204030204" pitchFamily="34" charset="0"/>
                <a:ea typeface="Calibri" panose="020F0502020204030204" pitchFamily="34" charset="0"/>
                <a:cs typeface="Times New Roman" panose="02020603050405020304" pitchFamily="18" charset="0"/>
              </a:rPr>
              <a:t>box F. </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sz="1050" b="1" dirty="0">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050" dirty="0">
                <a:latin typeface="Calibri" panose="020F0502020204030204" pitchFamily="34" charset="0"/>
                <a:ea typeface="Calibri" panose="020F0502020204030204" pitchFamily="34" charset="0"/>
                <a:cs typeface="Times New Roman" panose="02020603050405020304" pitchFamily="18" charset="0"/>
              </a:rPr>
              <a:t>Next, grab </a:t>
            </a:r>
            <a:r>
              <a:rPr lang="en-US" sz="1050" b="1" dirty="0">
                <a:latin typeface="Calibri" panose="020F0502020204030204" pitchFamily="34" charset="0"/>
                <a:ea typeface="Calibri" panose="020F0502020204030204" pitchFamily="34" charset="0"/>
                <a:cs typeface="Times New Roman" panose="02020603050405020304" pitchFamily="18" charset="0"/>
              </a:rPr>
              <a:t>“The amount you’ll need” </a:t>
            </a:r>
            <a:r>
              <a:rPr lang="en-US" sz="1050" dirty="0">
                <a:latin typeface="Calibri" panose="020F0502020204030204" pitchFamily="34" charset="0"/>
                <a:ea typeface="Calibri" panose="020F0502020204030204" pitchFamily="34" charset="0"/>
                <a:cs typeface="Times New Roman" panose="02020603050405020304" pitchFamily="18" charset="0"/>
              </a:rPr>
              <a:t>from </a:t>
            </a:r>
            <a:r>
              <a:rPr lang="en-US" sz="1050" i="1" dirty="0">
                <a:latin typeface="Calibri" panose="020F0502020204030204" pitchFamily="34" charset="0"/>
                <a:ea typeface="Calibri" panose="020F0502020204030204" pitchFamily="34" charset="0"/>
                <a:cs typeface="Times New Roman" panose="02020603050405020304" pitchFamily="18" charset="0"/>
              </a:rPr>
              <a:t>Section 1 </a:t>
            </a:r>
            <a:r>
              <a:rPr lang="en-US" sz="1050" dirty="0">
                <a:latin typeface="Calibri" panose="020F0502020204030204" pitchFamily="34" charset="0"/>
                <a:ea typeface="Calibri" panose="020F0502020204030204" pitchFamily="34" charset="0"/>
                <a:cs typeface="Times New Roman" panose="02020603050405020304" pitchFamily="18" charset="0"/>
              </a:rPr>
              <a:t>and add that into </a:t>
            </a:r>
            <a:r>
              <a:rPr lang="en-US" sz="1050" b="1" dirty="0">
                <a:latin typeface="Calibri" panose="020F0502020204030204" pitchFamily="34" charset="0"/>
                <a:ea typeface="Calibri" panose="020F0502020204030204" pitchFamily="34" charset="0"/>
                <a:cs typeface="Times New Roman" panose="02020603050405020304" pitchFamily="18" charset="0"/>
              </a:rPr>
              <a:t>box A. </a:t>
            </a:r>
          </a:p>
          <a:p>
            <a:pPr>
              <a:lnSpc>
                <a:spcPct val="107000"/>
              </a:lnSpc>
              <a:spcAft>
                <a:spcPts val="816"/>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050" b="1" dirty="0">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16"/>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050" dirty="0">
                <a:latin typeface="Calibri" panose="020F0502020204030204" pitchFamily="34" charset="0"/>
                <a:ea typeface="Calibri" panose="020F0502020204030204" pitchFamily="34" charset="0"/>
                <a:cs typeface="Times New Roman" panose="02020603050405020304" pitchFamily="18" charset="0"/>
              </a:rPr>
              <a:t>Subtract to calculate and determine your </a:t>
            </a:r>
            <a:r>
              <a:rPr lang="en-US" sz="1050" b="1" dirty="0">
                <a:latin typeface="Calibri" panose="020F0502020204030204" pitchFamily="34" charset="0"/>
                <a:ea typeface="Calibri" panose="020F0502020204030204" pitchFamily="34" charset="0"/>
                <a:cs typeface="Times New Roman" panose="02020603050405020304" pitchFamily="18" charset="0"/>
              </a:rPr>
              <a:t>New gap</a:t>
            </a:r>
            <a:r>
              <a:rPr lang="en-US" sz="105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16"/>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050" b="1" dirty="0">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16"/>
              </a:spcAft>
            </a:pP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050" dirty="0">
                <a:latin typeface="Calibri" panose="020F0502020204030204" pitchFamily="34" charset="0"/>
                <a:ea typeface="Calibri" panose="020F0502020204030204" pitchFamily="34" charset="0"/>
                <a:cs typeface="Times New Roman" panose="02020603050405020304" pitchFamily="18" charset="0"/>
              </a:rPr>
              <a:t>If you have any of the additional income sources that we just spoke about, then your new gap should be lower. If you still find that it is not low enough there are still a few ways you can close your gap.</a:t>
            </a:r>
          </a:p>
          <a:p>
            <a:r>
              <a:rPr lang="en-US" sz="1050" dirty="0"/>
              <a:t> </a:t>
            </a:r>
          </a:p>
          <a:p>
            <a:pPr defTabSz="933237">
              <a:defRPr/>
            </a:pPr>
            <a:r>
              <a:rPr lang="en-US" sz="1050"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47</a:t>
            </a:fld>
            <a:endParaRPr lang="en-US"/>
          </a:p>
        </p:txBody>
      </p:sp>
    </p:spTree>
    <p:extLst>
      <p:ext uri="{BB962C8B-B14F-4D97-AF65-F5344CB8AC3E}">
        <p14:creationId xmlns:p14="http://schemas.microsoft.com/office/powerpoint/2010/main" val="539988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You can also look to increase your monthly benefit by increasing any component of the of the 3-part equation.</a:t>
            </a:r>
          </a:p>
          <a:p>
            <a:endParaRPr lang="en-US" dirty="0"/>
          </a:p>
          <a:p>
            <a:pPr defTabSz="933237">
              <a:defRPr/>
            </a:pPr>
            <a:r>
              <a:rPr lang="en-US" b="1" dirty="0">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104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In section 7 of the workbook please fill in the blanks as we go through each component of the formula. </a:t>
            </a:r>
          </a:p>
          <a:p>
            <a:r>
              <a:rPr lang="en-US" dirty="0"/>
              <a:t> </a:t>
            </a:r>
          </a:p>
          <a:p>
            <a:pPr defTabSz="933237">
              <a:defRPr/>
            </a:pPr>
            <a:r>
              <a:rPr lang="en-US" b="1" dirty="0"/>
              <a:t>Click.</a:t>
            </a:r>
          </a:p>
          <a:p>
            <a:endParaRPr lang="en-US" dirty="0"/>
          </a:p>
          <a:p>
            <a:pPr defTabSz="933237">
              <a:defRPr/>
            </a:pPr>
            <a:r>
              <a:rPr lang="en-US" dirty="0"/>
              <a:t>Your service credit can be increased by working longer or making a service credit purchase if you are eligible to do so. </a:t>
            </a:r>
          </a:p>
          <a:p>
            <a:pPr defTabSz="933237">
              <a:defRPr/>
            </a:pPr>
            <a:r>
              <a:rPr lang="en-US" dirty="0"/>
              <a:t> </a:t>
            </a:r>
          </a:p>
          <a:p>
            <a:pPr defTabSz="933237">
              <a:defRPr/>
            </a:pPr>
            <a:r>
              <a:rPr lang="en-US" b="1" dirty="0"/>
              <a:t>Click.</a:t>
            </a:r>
          </a:p>
          <a:p>
            <a:endParaRPr lang="en-US" dirty="0"/>
          </a:p>
          <a:p>
            <a:r>
              <a:rPr lang="en-US" dirty="0"/>
              <a:t>Your age factor can be increased by working longer and/or retiring later. Remember that the age factor is a percentage determined by your age in years and months on the last day of the month in which your retirement is effective. The maximum age factor you can have is 2.4%</a:t>
            </a:r>
          </a:p>
          <a:p>
            <a:r>
              <a:rPr lang="en-US" dirty="0"/>
              <a:t>If you want help determining your age factor, we have age factor tables for you to refer to.</a:t>
            </a:r>
          </a:p>
          <a:p>
            <a:r>
              <a:rPr lang="en-US" dirty="0"/>
              <a:t> </a:t>
            </a:r>
          </a:p>
          <a:p>
            <a:pPr defTabSz="933237">
              <a:defRPr/>
            </a:pPr>
            <a:r>
              <a:rPr lang="en-US" b="1" dirty="0"/>
              <a:t>Click.</a:t>
            </a:r>
          </a:p>
          <a:p>
            <a:endParaRPr lang="en-US" dirty="0"/>
          </a:p>
          <a:p>
            <a:r>
              <a:rPr lang="en-US" dirty="0"/>
              <a:t>The last component of the formula is final compensation and you can increase that by working at higher pay rates. For example, if you are nearing a step increase you may be inclined to work an additional year.</a:t>
            </a:r>
          </a:p>
          <a:p>
            <a:endParaRPr lang="en-US" dirty="0"/>
          </a:p>
          <a:p>
            <a:r>
              <a:rPr lang="en-US" dirty="0"/>
              <a:t>Let’s look at my example to see how just working 1 more year could increase your benefit.</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pPr defTabSz="933237">
              <a:defRPr/>
            </a:pPr>
            <a:fld id="{138F5603-74C4-E742-BD88-2534A6282AF8}" type="slidenum">
              <a:rPr lang="en-US">
                <a:solidFill>
                  <a:prstClr val="black"/>
                </a:solidFill>
                <a:latin typeface="Calibri" panose="020F0502020204030204"/>
              </a:rPr>
              <a:pPr defTabSz="93323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07094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tools you will need for today’s workshop include: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NOL workbook I mentioned earlier – this will act as our guide and includes important notes and calculations.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Your Retirement Progress Report (RPR). If you did not bring a printed copy of your RPR, do not worry, because you will learn how to pull a copy from your myCalSTRS account.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NOL worksheet (also in your folder) will be used later in Section 7.</a:t>
            </a:r>
          </a:p>
          <a:p>
            <a:endParaRPr lang="en-US" dirty="0"/>
          </a:p>
          <a:p>
            <a:r>
              <a:rPr lang="en-US" dirty="0"/>
              <a:t>You may need a calculator as there is a bit of math involved. </a:t>
            </a:r>
          </a:p>
          <a:p>
            <a:endParaRPr lang="en-US" dirty="0"/>
          </a:p>
          <a:p>
            <a:r>
              <a:rPr lang="en-US" i="1" dirty="0"/>
              <a:t>***If there are calculators available for members to use, you can announce that ***</a:t>
            </a:r>
            <a:endParaRPr lang="en-US" dirty="0"/>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5</a:t>
            </a:fld>
            <a:endParaRPr lang="en-US"/>
          </a:p>
        </p:txBody>
      </p:sp>
    </p:spTree>
    <p:extLst>
      <p:ext uri="{BB962C8B-B14F-4D97-AF65-F5344CB8AC3E}">
        <p14:creationId xmlns:p14="http://schemas.microsoft.com/office/powerpoint/2010/main" val="1898038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I am going to quickly show you the addition of 1 year to my benefit. Don’t worry you will get time to play around and input numbers with your own benefit.</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i="1" dirty="0">
                <a:latin typeface="Calibri" panose="020F0502020204030204" pitchFamily="34" charset="0"/>
                <a:ea typeface="Calibri" panose="020F0502020204030204" pitchFamily="34" charset="0"/>
                <a:cs typeface="Times New Roman" panose="02020603050405020304" pitchFamily="18" charset="0"/>
              </a:rPr>
              <a:t>**Go back to the calculator webpage &amp; make changes to the online calculator***</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We are only going to change 2 things. The date we want to retire from </a:t>
            </a:r>
            <a:r>
              <a:rPr lang="en-US" b="1" dirty="0">
                <a:latin typeface="Calibri" panose="020F0502020204030204" pitchFamily="34" charset="0"/>
                <a:ea typeface="Calibri" panose="020F0502020204030204" pitchFamily="34" charset="0"/>
                <a:cs typeface="Times New Roman" panose="02020603050405020304" pitchFamily="18" charset="0"/>
              </a:rPr>
              <a:t>6/30/2025</a:t>
            </a:r>
            <a:r>
              <a:rPr lang="en-US" dirty="0">
                <a:latin typeface="Calibri" panose="020F0502020204030204" pitchFamily="34" charset="0"/>
                <a:ea typeface="Calibri" panose="020F0502020204030204" pitchFamily="34" charset="0"/>
                <a:cs typeface="Times New Roman" panose="02020603050405020304" pitchFamily="18" charset="0"/>
              </a:rPr>
              <a:t> to </a:t>
            </a:r>
            <a:r>
              <a:rPr lang="en-US" b="1" dirty="0">
                <a:latin typeface="Calibri" panose="020F0502020204030204" pitchFamily="34" charset="0"/>
                <a:ea typeface="Calibri" panose="020F0502020204030204" pitchFamily="34" charset="0"/>
                <a:cs typeface="Times New Roman" panose="02020603050405020304" pitchFamily="18" charset="0"/>
              </a:rPr>
              <a:t>6/30/2026</a:t>
            </a:r>
            <a:r>
              <a:rPr lang="en-US" dirty="0">
                <a:latin typeface="Calibri" panose="020F0502020204030204" pitchFamily="34" charset="0"/>
                <a:ea typeface="Calibri" panose="020F0502020204030204" pitchFamily="34" charset="0"/>
                <a:cs typeface="Times New Roman" panose="02020603050405020304" pitchFamily="18" charset="0"/>
              </a:rPr>
              <a:t>. You will notice that I will be a year older so my age factor will increase.</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t>Because I will be working another year, we will add 1 year to our years of service credit from </a:t>
            </a:r>
            <a:r>
              <a:rPr lang="en-US" b="1" dirty="0"/>
              <a:t>26.266 to 27.266</a:t>
            </a:r>
            <a:r>
              <a:rPr lang="en-US" dirty="0"/>
              <a:t>.</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Everything else remains the same so we scroll down and select calculate.</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Your new estimate will populate on the screen. </a:t>
            </a:r>
          </a:p>
          <a:p>
            <a:endParaRPr lang="en-US" dirty="0"/>
          </a:p>
          <a:p>
            <a:r>
              <a:rPr lang="en-US" dirty="0"/>
              <a:t>In my case you can see that my estimated benefit went from </a:t>
            </a:r>
            <a:r>
              <a:rPr lang="en-US" b="1" dirty="0"/>
              <a:t>$5034 to $5568</a:t>
            </a:r>
            <a:r>
              <a:rPr lang="en-US" dirty="0"/>
              <a:t>.</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50</a:t>
            </a:fld>
            <a:endParaRPr lang="en-US"/>
          </a:p>
        </p:txBody>
      </p:sp>
    </p:spTree>
    <p:extLst>
      <p:ext uri="{BB962C8B-B14F-4D97-AF65-F5344CB8AC3E}">
        <p14:creationId xmlns:p14="http://schemas.microsoft.com/office/powerpoint/2010/main" val="3653212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On the NOL worksheet (also provided in your folder), you can play around with different Projected Retirement Dates as well as calculate your new Gap. The scenarios are formatted to follow the same calculations we did earlier in Section 6.</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At this point you can take some time to do some additional calculations. If you have any questions, I’m here to answer them.</a:t>
            </a: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i="1" dirty="0">
                <a:latin typeface="Calibri" panose="020F0502020204030204" pitchFamily="34" charset="0"/>
                <a:ea typeface="Calibri" panose="020F0502020204030204" pitchFamily="34" charset="0"/>
                <a:cs typeface="Times New Roman" panose="02020603050405020304" pitchFamily="18" charset="0"/>
              </a:rPr>
              <a:t>***allow up to 15 minutes to calculate – depending on the room.***</a:t>
            </a:r>
          </a:p>
          <a:p>
            <a:pPr defTabSz="933237">
              <a:defRPr/>
            </a:pPr>
            <a:endParaRPr lang="en-US" b="1" dirty="0"/>
          </a:p>
          <a:p>
            <a:pPr defTabSz="93323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51</a:t>
            </a:fld>
            <a:endParaRPr lang="en-US"/>
          </a:p>
        </p:txBody>
      </p:sp>
    </p:spTree>
    <p:extLst>
      <p:ext uri="{BB962C8B-B14F-4D97-AF65-F5344CB8AC3E}">
        <p14:creationId xmlns:p14="http://schemas.microsoft.com/office/powerpoint/2010/main" val="2802760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a:t>Now that we have calculated and discussed different considerations for multiple retirement scenarios, let’s look at section 8 of the workbook.</a:t>
            </a:r>
          </a:p>
          <a:p>
            <a:endParaRPr lang="en-US" dirty="0"/>
          </a:p>
          <a:p>
            <a:r>
              <a:rPr lang="en-US" b="1" dirty="0"/>
              <a:t>Click.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450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marL="0" indent="0">
              <a:buFontTx/>
              <a:buNone/>
            </a:pPr>
            <a:r>
              <a:rPr lang="en-US" dirty="0"/>
              <a:t>So, are you ready to </a:t>
            </a:r>
            <a:r>
              <a:rPr lang="en-US" b="0" i="1" u="none" dirty="0"/>
              <a:t>Retire NOW</a:t>
            </a:r>
          </a:p>
          <a:p>
            <a:endParaRPr lang="en-US" b="1" dirty="0"/>
          </a:p>
          <a:p>
            <a:r>
              <a:rPr lang="en-US" b="1" dirty="0"/>
              <a:t>Click.</a:t>
            </a:r>
          </a:p>
          <a:p>
            <a:endParaRPr lang="en-US" b="1" dirty="0"/>
          </a:p>
          <a:p>
            <a:r>
              <a:rPr lang="en-US" b="0" i="1" u="none" dirty="0"/>
              <a:t>or LATER?</a:t>
            </a:r>
          </a:p>
          <a:p>
            <a:endParaRPr lang="en-US" b="0" u="sng" dirty="0"/>
          </a:p>
          <a:p>
            <a:r>
              <a:rPr lang="en-US" b="1" u="none" dirty="0"/>
              <a:t>Click.</a:t>
            </a:r>
          </a:p>
          <a:p>
            <a:pPr defTabSz="933237">
              <a:defRPr/>
            </a:pPr>
            <a:endParaRPr lang="en-US" b="1" dirty="0"/>
          </a:p>
          <a:p>
            <a:pPr defTabSz="933237">
              <a:defRPr/>
            </a:pPr>
            <a:r>
              <a:rPr lang="en-US" b="0" dirty="0"/>
              <a:t>Check off one of the boxes and we will review the action items for each path.</a:t>
            </a:r>
          </a:p>
          <a:p>
            <a:endParaRPr lang="en-US" b="1" dirty="0"/>
          </a:p>
          <a:p>
            <a:r>
              <a:rPr lang="en-US" b="0" i="1" dirty="0"/>
              <a:t>***give time to reflect and check off “retire now” or “retire later”***</a:t>
            </a:r>
          </a:p>
          <a:p>
            <a:endParaRPr lang="en-US" b="1" dirty="0"/>
          </a:p>
          <a:p>
            <a:r>
              <a:rPr lang="en-US" b="0" dirty="0"/>
              <a:t>Let’s say that you are ready to retire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 ahead and write down your last day of work and your retirement date with CalSTRS.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Your retirement date with CalSTRS must be at least one day after your last day of work, vacation, or compensated approved leave. </a:t>
            </a:r>
          </a:p>
          <a:p>
            <a:r>
              <a:rPr lang="en-US" dirty="0"/>
              <a:t>There are a couple of things for you to do to prepare for retirement. Let’s look at your action items:</a:t>
            </a:r>
          </a:p>
          <a:p>
            <a:r>
              <a:rPr lang="en-US" dirty="0"/>
              <a:t> </a:t>
            </a:r>
          </a:p>
          <a:p>
            <a:pPr defTabSz="933237">
              <a:defRPr/>
            </a:pPr>
            <a:r>
              <a:rPr lang="en-US" b="1" dirty="0"/>
              <a:t>Click.</a:t>
            </a:r>
          </a:p>
          <a:p>
            <a:endParaRPr lang="en-US" dirty="0"/>
          </a:p>
          <a:p>
            <a:r>
              <a:rPr lang="en-US" dirty="0"/>
              <a:t>You will need to verify your district’s resignation process, and resign with your district according to their process.</a:t>
            </a:r>
          </a:p>
          <a:p>
            <a:r>
              <a:rPr lang="en-US" dirty="0"/>
              <a:t>You can submit your service retirement application with CalSTRS no earlier than 6 months before your retirement date.</a:t>
            </a:r>
          </a:p>
          <a:p>
            <a:r>
              <a:rPr lang="en-US" dirty="0"/>
              <a:t>Consider attending an Application Roundtable for assistance with completion of your Service Retirement Application or visit your local MSC and get help at the front counter.</a:t>
            </a:r>
            <a:endParaRPr lang="en-US" b="0" dirty="0"/>
          </a:p>
          <a:p>
            <a:endParaRPr lang="en-US" b="1"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53</a:t>
            </a:fld>
            <a:endParaRPr lang="en-US"/>
          </a:p>
        </p:txBody>
      </p:sp>
    </p:spTree>
    <p:extLst>
      <p:ext uri="{BB962C8B-B14F-4D97-AF65-F5344CB8AC3E}">
        <p14:creationId xmlns:p14="http://schemas.microsoft.com/office/powerpoint/2010/main" val="3855501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For those of you who are planning to work a little longer, CalSTRS has some great resources for you to take advantage of.</a:t>
            </a:r>
          </a:p>
          <a:p>
            <a:r>
              <a:rPr lang="en-US" dirty="0"/>
              <a:t> </a:t>
            </a:r>
          </a:p>
          <a:p>
            <a:pPr defTabSz="933237">
              <a:defRPr/>
            </a:pPr>
            <a:r>
              <a:rPr lang="en-US" b="1" dirty="0"/>
              <a:t>Click.</a:t>
            </a:r>
          </a:p>
          <a:p>
            <a:pPr defTabSz="933237">
              <a:defRPr/>
            </a:pPr>
            <a:endParaRPr lang="en-US" b="1" dirty="0"/>
          </a:p>
          <a:p>
            <a:pPr marL="0" indent="0" defTabSz="914392">
              <a:buFont typeface="Arial" panose="020B0604020202020204" pitchFamily="34" charset="0"/>
              <a:buNone/>
              <a:defRPr/>
            </a:pPr>
            <a:r>
              <a:rPr lang="en-US" sz="1050" b="0" dirty="0">
                <a:solidFill>
                  <a:prstClr val="white"/>
                </a:solidFill>
                <a:latin typeface="Arial" panose="020B0604020202020204" pitchFamily="34" charset="0"/>
                <a:cs typeface="Arial" panose="020B0604020202020204" pitchFamily="34" charset="0"/>
              </a:rPr>
              <a:t>Continue to use the online resources we reviewed today.</a:t>
            </a:r>
          </a:p>
          <a:p>
            <a:pPr marL="0" indent="0" defTabSz="914392">
              <a:buFont typeface="Arial" panose="020B0604020202020204" pitchFamily="34" charset="0"/>
              <a:buNone/>
              <a:defRPr/>
            </a:pPr>
            <a:r>
              <a:rPr lang="en-US" sz="1050" b="0" dirty="0">
                <a:solidFill>
                  <a:prstClr val="white"/>
                </a:solidFill>
                <a:latin typeface="Arial" panose="020B0604020202020204" pitchFamily="34" charset="0"/>
                <a:cs typeface="Arial" panose="020B0604020202020204" pitchFamily="34" charset="0"/>
              </a:rPr>
              <a:t>Consider attending a group benefits planning session.</a:t>
            </a:r>
          </a:p>
          <a:p>
            <a:pPr marL="0" indent="0" defTabSz="914392">
              <a:buFont typeface="Arial" panose="020B0604020202020204" pitchFamily="34" charset="0"/>
              <a:buNone/>
              <a:defRPr/>
            </a:pPr>
            <a:r>
              <a:rPr lang="en-US" sz="1050" b="0" dirty="0">
                <a:solidFill>
                  <a:prstClr val="white"/>
                </a:solidFill>
                <a:latin typeface="Arial" panose="020B0604020202020204" pitchFamily="34" charset="0"/>
                <a:cs typeface="Arial" panose="020B0604020202020204" pitchFamily="34" charset="0"/>
              </a:rPr>
              <a:t>And attend a workshop or webinar to learn more about your retirement system.</a:t>
            </a:r>
          </a:p>
          <a:p>
            <a:pPr marL="342896" indent="-342896" defTabSz="914392">
              <a:buFont typeface="Arial" panose="020B0604020202020204" pitchFamily="34" charset="0"/>
              <a:buChar char="•"/>
              <a:defRPr/>
            </a:pPr>
            <a:endParaRPr lang="en-US" sz="1050" b="0" dirty="0">
              <a:solidFill>
                <a:prstClr val="white"/>
              </a:solidFill>
              <a:latin typeface="Arial" panose="020B0604020202020204" pitchFamily="34" charset="0"/>
              <a:cs typeface="Arial" panose="020B0604020202020204" pitchFamily="34" charset="0"/>
            </a:endParaRPr>
          </a:p>
          <a:p>
            <a:pPr marL="0" indent="0" defTabSz="914392">
              <a:buFont typeface="Arial" panose="020B0604020202020204" pitchFamily="34" charset="0"/>
              <a:buNone/>
              <a:defRPr/>
            </a:pPr>
            <a:r>
              <a:rPr lang="en-US" sz="1050" b="1" dirty="0">
                <a:solidFill>
                  <a:prstClr val="white"/>
                </a:solidFill>
                <a:latin typeface="Arial" panose="020B0604020202020204" pitchFamily="34" charset="0"/>
                <a:cs typeface="Arial" panose="020B0604020202020204" pitchFamily="34" charset="0"/>
              </a:rPr>
              <a:t>Click.</a:t>
            </a:r>
          </a:p>
          <a:p>
            <a:pPr defTabSz="933237">
              <a:defRPr/>
            </a:pPr>
            <a:endParaRPr lang="en-US" b="1" dirty="0"/>
          </a:p>
          <a:p>
            <a:endParaRPr lang="en-US" dirty="0"/>
          </a:p>
          <a:p>
            <a:endParaRPr lang="en-US" dirty="0"/>
          </a:p>
          <a:p>
            <a:r>
              <a:rPr lang="en-US" dirty="0" err="1"/>
              <a:t>Istock</a:t>
            </a:r>
            <a:r>
              <a:rPr lang="en-US" dirty="0"/>
              <a:t> ID 1091229366</a:t>
            </a:r>
          </a:p>
          <a:p>
            <a:endParaRPr lang="en-US" dirty="0"/>
          </a:p>
        </p:txBody>
      </p:sp>
      <p:sp>
        <p:nvSpPr>
          <p:cNvPr id="4" name="Slide Number Placeholder 3"/>
          <p:cNvSpPr>
            <a:spLocks noGrp="1"/>
          </p:cNvSpPr>
          <p:nvPr>
            <p:ph type="sldNum" sz="quarter" idx="5"/>
          </p:nvPr>
        </p:nvSpPr>
        <p:spPr/>
        <p:txBody>
          <a:bodyPr/>
          <a:lstStyle/>
          <a:p>
            <a:pPr defTabSz="933237">
              <a:defRPr/>
            </a:pPr>
            <a:fld id="{138F5603-74C4-E742-BD88-2534A6282AF8}" type="slidenum">
              <a:rPr lang="en-US">
                <a:solidFill>
                  <a:prstClr val="black"/>
                </a:solidFill>
                <a:latin typeface="Calibri" panose="020F0502020204030204"/>
              </a:rPr>
              <a:pPr defTabSz="933237">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095741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Whenever you decide to retire, please keep in mind that you will need to “retire” from both CalSTRS and your employer. </a:t>
            </a:r>
          </a:p>
          <a:p>
            <a:r>
              <a:rPr lang="en-US" dirty="0"/>
              <a:t> </a:t>
            </a:r>
          </a:p>
          <a:p>
            <a:pPr defTabSz="933237">
              <a:defRPr/>
            </a:pPr>
            <a:r>
              <a:rPr lang="en-US" b="1" dirty="0"/>
              <a:t>Click.</a:t>
            </a:r>
          </a:p>
          <a:p>
            <a:endParaRPr lang="en-US" dirty="0"/>
          </a:p>
          <a:p>
            <a:r>
              <a:rPr lang="en-US" dirty="0"/>
              <a:t>You can see here the things specific to CalSTRS</a:t>
            </a:r>
          </a:p>
          <a:p>
            <a:r>
              <a:rPr lang="en-US" dirty="0"/>
              <a:t> </a:t>
            </a:r>
          </a:p>
          <a:p>
            <a:pPr defTabSz="933237">
              <a:defRPr/>
            </a:pPr>
            <a:r>
              <a:rPr lang="en-US" b="1" dirty="0"/>
              <a:t>Click.</a:t>
            </a:r>
          </a:p>
          <a:p>
            <a:endParaRPr lang="en-US" dirty="0"/>
          </a:p>
          <a:p>
            <a:r>
              <a:rPr lang="en-US" dirty="0"/>
              <a:t>and the things specific to your employer.</a:t>
            </a:r>
          </a:p>
          <a:p>
            <a:endParaRPr lang="en-US" dirty="0"/>
          </a:p>
          <a:p>
            <a:r>
              <a:rPr lang="en-US" dirty="0"/>
              <a:t>This table is a reminder of some of the steps you will need to take when applying for retirement. </a:t>
            </a:r>
          </a:p>
          <a:p>
            <a:r>
              <a:rPr lang="en-US" dirty="0"/>
              <a:t>You can review a full retirement checklist in the CalSTRS Your Retirement Guide Publication.</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55</a:t>
            </a:fld>
            <a:endParaRPr lang="en-US"/>
          </a:p>
        </p:txBody>
      </p:sp>
    </p:spTree>
    <p:extLst>
      <p:ext uri="{BB962C8B-B14F-4D97-AF65-F5344CB8AC3E}">
        <p14:creationId xmlns:p14="http://schemas.microsoft.com/office/powerpoint/2010/main" val="26676140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73638" y="176213"/>
            <a:ext cx="3046412" cy="1712912"/>
          </a:xfrm>
        </p:spPr>
      </p:sp>
      <p:sp>
        <p:nvSpPr>
          <p:cNvPr id="3" name="Notes Placeholder 2"/>
          <p:cNvSpPr>
            <a:spLocks noGrp="1"/>
          </p:cNvSpPr>
          <p:nvPr>
            <p:ph type="body" idx="1"/>
          </p:nvPr>
        </p:nvSpPr>
        <p:spPr/>
        <p:txBody>
          <a:bodyPr/>
          <a:lstStyle/>
          <a:p>
            <a:r>
              <a:rPr lang="en-US" dirty="0"/>
              <a:t>In retirement there are some things for you to consider. </a:t>
            </a:r>
          </a:p>
          <a:p>
            <a:r>
              <a:rPr lang="en-US" dirty="0"/>
              <a:t>Those things are:</a:t>
            </a:r>
          </a:p>
          <a:p>
            <a:endParaRPr lang="en-US" dirty="0"/>
          </a:p>
          <a:p>
            <a:r>
              <a:rPr lang="en-US" dirty="0"/>
              <a:t>- If you plan on working in retirement</a:t>
            </a:r>
          </a:p>
          <a:p>
            <a:r>
              <a:rPr lang="en-US" dirty="0"/>
              <a:t>- Your annual benefit adjustment</a:t>
            </a:r>
          </a:p>
          <a:p>
            <a:r>
              <a:rPr lang="en-US" dirty="0"/>
              <a:t>- And Social security </a:t>
            </a:r>
          </a:p>
          <a:p>
            <a:endParaRPr lang="en-US" dirty="0"/>
          </a:p>
          <a:p>
            <a:r>
              <a:rPr lang="en-US" dirty="0"/>
              <a:t>Let’s go ahead and look at these considerations in Section 9.</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885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b="0" dirty="0"/>
              <a:t>You can work in retirement, however there are earnings limitations. </a:t>
            </a:r>
          </a:p>
          <a:p>
            <a:r>
              <a:rPr lang="en-US" dirty="0"/>
              <a:t> </a:t>
            </a:r>
          </a:p>
          <a:p>
            <a:pPr defTabSz="933237">
              <a:defRPr/>
            </a:pPr>
            <a:r>
              <a:rPr lang="en-US" b="1" dirty="0"/>
              <a:t>Click.</a:t>
            </a:r>
          </a:p>
          <a:p>
            <a:endParaRPr lang="en-US" dirty="0"/>
          </a:p>
          <a:p>
            <a:r>
              <a:rPr lang="en-US" dirty="0"/>
              <a:t>There is a 180-calendar day separation from service requirement. During this time, the earnings limit is set at zero dollars for any pay that could be earned from a CalSTRS-covered employer. That means that if you work within this period, your CalSTRS benefit will be reduced dollar-for-dollar by the amount you earn.</a:t>
            </a:r>
          </a:p>
          <a:p>
            <a:endParaRPr lang="en-US" b="1" dirty="0"/>
          </a:p>
          <a:p>
            <a:r>
              <a:rPr lang="en-US" b="1" dirty="0"/>
              <a:t>Click.</a:t>
            </a:r>
          </a:p>
          <a:p>
            <a:endParaRPr lang="en-US" dirty="0"/>
          </a:p>
          <a:p>
            <a:r>
              <a:rPr lang="en-US" dirty="0"/>
              <a:t>Once the 180-day waiting period is over, you can go back to work in the CA public school system, however you are subject to an annual postretirement earnings limit. If you exceed the limit, your benefit will be reduced dollar-for-dollar by the amount you earned in excess of the limit. </a:t>
            </a:r>
          </a:p>
          <a:p>
            <a:endParaRPr lang="en-US" dirty="0"/>
          </a:p>
          <a:p>
            <a:r>
              <a:rPr lang="en-US" b="1" dirty="0"/>
              <a:t>Click.</a:t>
            </a:r>
          </a:p>
          <a:p>
            <a:endParaRPr lang="en-US" dirty="0"/>
          </a:p>
          <a:p>
            <a:r>
              <a:rPr lang="en-US" dirty="0"/>
              <a:t>There should be a space for you to notate the earnings limit. </a:t>
            </a:r>
          </a:p>
          <a:p>
            <a:r>
              <a:rPr lang="en-US" dirty="0"/>
              <a:t>Keep in mind that the earnings limit changes every year.</a:t>
            </a:r>
          </a:p>
          <a:p>
            <a:endParaRPr lang="en-US" dirty="0"/>
          </a:p>
          <a:p>
            <a:pPr defTabSz="933237">
              <a:defRPr/>
            </a:pPr>
            <a:r>
              <a:rPr lang="en-US" dirty="0"/>
              <a:t>If your district is offering a retirement incentive be sure to check with your employer to see if there are any restrictions that apply to working after retirement. </a:t>
            </a:r>
          </a:p>
          <a:p>
            <a:pPr defTabSz="933237">
              <a:defRPr/>
            </a:pPr>
            <a:endParaRPr lang="en-US" b="1" dirty="0"/>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57</a:t>
            </a:fld>
            <a:endParaRPr lang="en-US"/>
          </a:p>
        </p:txBody>
      </p:sp>
    </p:spTree>
    <p:extLst>
      <p:ext uri="{BB962C8B-B14F-4D97-AF65-F5344CB8AC3E}">
        <p14:creationId xmlns:p14="http://schemas.microsoft.com/office/powerpoint/2010/main" val="3033942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On September 1</a:t>
            </a:r>
            <a:r>
              <a:rPr lang="en-US" baseline="30000" dirty="0"/>
              <a:t>st</a:t>
            </a:r>
            <a:r>
              <a:rPr lang="en-US" dirty="0"/>
              <a:t> following your one year anniversary of retirement, you will get your first annual benefit adjustment.</a:t>
            </a:r>
          </a:p>
          <a:p>
            <a:r>
              <a:rPr lang="en-US" dirty="0"/>
              <a:t> </a:t>
            </a:r>
          </a:p>
          <a:p>
            <a:r>
              <a:rPr lang="en-US" dirty="0"/>
              <a:t>The Annual benefit adjustment is 2% of your initial benefit. </a:t>
            </a:r>
          </a:p>
          <a:p>
            <a:r>
              <a:rPr lang="en-US" dirty="0"/>
              <a:t>This is not compounded and not tied to inflation. So, you will receive the same dollar amount increase every year.</a:t>
            </a:r>
          </a:p>
          <a:p>
            <a:r>
              <a:rPr lang="en-US" dirty="0"/>
              <a:t> </a:t>
            </a:r>
          </a:p>
          <a:p>
            <a:pPr defTabSz="933237">
              <a:defRPr/>
            </a:pPr>
            <a:r>
              <a:rPr lang="en-US" dirty="0">
                <a:latin typeface="Calibri" panose="020F0502020204030204" pitchFamily="34" charset="0"/>
                <a:ea typeface="Calibri" panose="020F0502020204030204" pitchFamily="34" charset="0"/>
                <a:cs typeface="Times New Roman" panose="02020603050405020304" pitchFamily="18" charset="0"/>
              </a:rPr>
              <a:t>In the workbook let’s calculate your annual benefit adjustment.</a:t>
            </a:r>
          </a:p>
          <a:p>
            <a:pPr defTabSz="933237">
              <a:defRPr/>
            </a:pPr>
            <a:r>
              <a:rPr lang="en-US" dirty="0"/>
              <a:t>Choose the </a:t>
            </a:r>
            <a:r>
              <a:rPr lang="en-US" b="1" dirty="0"/>
              <a:t>estimated benefit </a:t>
            </a:r>
            <a:r>
              <a:rPr lang="en-US" dirty="0"/>
              <a:t>for the retirement date that you are considering.</a:t>
            </a:r>
          </a:p>
          <a:p>
            <a:pPr defTabSz="933237">
              <a:defRPr/>
            </a:pPr>
            <a:r>
              <a:rPr lang="en-US" dirty="0"/>
              <a:t>Simply multiply your estimated monthly benefit by 0.02 to get your estimated annual benefit adjustment. </a:t>
            </a:r>
          </a:p>
          <a:p>
            <a:pPr defTabSz="933237">
              <a:defRPr/>
            </a:pPr>
            <a:endParaRPr lang="en-US" b="1" dirty="0"/>
          </a:p>
          <a:p>
            <a:pPr defTabSz="933237">
              <a:defRPr/>
            </a:pPr>
            <a:r>
              <a:rPr lang="en-US" b="1" dirty="0"/>
              <a:t>Click.</a:t>
            </a:r>
          </a:p>
          <a:p>
            <a:pPr defTabSz="933237">
              <a:defRPr/>
            </a:pPr>
            <a:endParaRPr lang="en-US" dirty="0"/>
          </a:p>
          <a:p>
            <a:pPr defTabSz="933237">
              <a:defRPr/>
            </a:pPr>
            <a:r>
              <a:rPr lang="en-US" dirty="0"/>
              <a:t>My estimated monthly benefit is </a:t>
            </a:r>
            <a:r>
              <a:rPr lang="en-US" b="1" dirty="0"/>
              <a:t>$5034</a:t>
            </a:r>
          </a:p>
          <a:p>
            <a:r>
              <a:rPr lang="en-US" dirty="0"/>
              <a:t> </a:t>
            </a:r>
          </a:p>
          <a:p>
            <a:pPr defTabSz="933237">
              <a:defRPr/>
            </a:pPr>
            <a:r>
              <a:rPr lang="en-US" b="1" dirty="0"/>
              <a:t>Click.</a:t>
            </a:r>
          </a:p>
          <a:p>
            <a:endParaRPr lang="en-US" dirty="0"/>
          </a:p>
          <a:p>
            <a:r>
              <a:rPr lang="en-US" dirty="0"/>
              <a:t>when I multiply by 0.02 I get </a:t>
            </a:r>
            <a:r>
              <a:rPr lang="en-US" b="1" dirty="0"/>
              <a:t>$101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means is that I will get a $101 monthly increase every year after I have been retired for a year.</a:t>
            </a:r>
          </a:p>
          <a:p>
            <a:endParaRPr lang="en-US" dirty="0"/>
          </a:p>
          <a:p>
            <a:r>
              <a:rPr lang="en-US" dirty="0"/>
              <a:t>For EX: If we take that initial benefit of $5034 and add in the annual benefit adjustment of $101, my new monthly benefit would be</a:t>
            </a:r>
            <a:r>
              <a:rPr lang="en-US" b="1" dirty="0"/>
              <a:t> $5135</a:t>
            </a:r>
            <a:r>
              <a:rPr lang="en-US" dirty="0"/>
              <a:t>. </a:t>
            </a:r>
          </a:p>
          <a:p>
            <a:endParaRPr lang="en-US" dirty="0"/>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58</a:t>
            </a:fld>
            <a:endParaRPr lang="en-US"/>
          </a:p>
        </p:txBody>
      </p:sp>
    </p:spTree>
    <p:extLst>
      <p:ext uri="{BB962C8B-B14F-4D97-AF65-F5344CB8AC3E}">
        <p14:creationId xmlns:p14="http://schemas.microsoft.com/office/powerpoint/2010/main" val="32294032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While the annual benefit adjustment is not based on inflation, CalSTRS does provide built in inflation protection.</a:t>
            </a:r>
          </a:p>
          <a:p>
            <a:r>
              <a:rPr lang="en-US" dirty="0"/>
              <a:t> </a:t>
            </a:r>
          </a:p>
          <a:p>
            <a:pPr defTabSz="933237">
              <a:defRPr/>
            </a:pPr>
            <a:r>
              <a:rPr lang="en-US" b="1" dirty="0"/>
              <a:t>Click.</a:t>
            </a:r>
          </a:p>
          <a:p>
            <a:endParaRPr lang="en-US" dirty="0"/>
          </a:p>
          <a:p>
            <a:r>
              <a:rPr lang="en-US" dirty="0"/>
              <a:t>If inflation erodes the purchasing power of your retirement benefit to less than 85% of your initial monthly benefit,</a:t>
            </a:r>
          </a:p>
          <a:p>
            <a:r>
              <a:rPr lang="en-US" dirty="0"/>
              <a:t> </a:t>
            </a:r>
          </a:p>
          <a:p>
            <a:pPr defTabSz="933237">
              <a:defRPr/>
            </a:pPr>
            <a:r>
              <a:rPr lang="en-US" b="1" dirty="0"/>
              <a:t>Click.</a:t>
            </a:r>
          </a:p>
          <a:p>
            <a:endParaRPr lang="en-US" dirty="0"/>
          </a:p>
          <a:p>
            <a:r>
              <a:rPr lang="en-US" dirty="0"/>
              <a:t>you’ll receive an additional quarterly payment, subject to the availability of funds set aside for purchasing power protection.</a:t>
            </a:r>
          </a:p>
          <a:p>
            <a:r>
              <a:rPr lang="en-US" dirty="0"/>
              <a:t> </a:t>
            </a:r>
          </a:p>
          <a:p>
            <a:pPr defTabSz="933237">
              <a:defRPr/>
            </a:pPr>
            <a:r>
              <a:rPr lang="en-US" b="1" dirty="0"/>
              <a:t>Click.</a:t>
            </a:r>
          </a:p>
          <a:p>
            <a:endParaRPr lang="en-US" dirty="0"/>
          </a:p>
          <a:p>
            <a:r>
              <a:rPr lang="en-US" dirty="0"/>
              <a:t>If you want more information on this protection you can refer to the member handbook.</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59</a:t>
            </a:fld>
            <a:endParaRPr lang="en-US"/>
          </a:p>
        </p:txBody>
      </p:sp>
    </p:spTree>
    <p:extLst>
      <p:ext uri="{BB962C8B-B14F-4D97-AF65-F5344CB8AC3E}">
        <p14:creationId xmlns:p14="http://schemas.microsoft.com/office/powerpoint/2010/main" val="410853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Your CalSTRS retirement is a hybrid retirement system comprised of 3 different pieces. </a:t>
            </a:r>
          </a:p>
          <a:p>
            <a:r>
              <a:rPr lang="en-US" dirty="0"/>
              <a:t> </a:t>
            </a:r>
          </a:p>
          <a:p>
            <a:pPr defTabSz="933237">
              <a:defRPr/>
            </a:pPr>
            <a:r>
              <a:rPr lang="en-US" b="1" dirty="0"/>
              <a:t>Click.</a:t>
            </a:r>
          </a:p>
          <a:p>
            <a:endParaRPr lang="en-US" dirty="0"/>
          </a:p>
          <a:p>
            <a:r>
              <a:rPr lang="en-US" dirty="0"/>
              <a:t>The Traditional Defined Benefit represents the main part of your retirement benefit. </a:t>
            </a:r>
          </a:p>
          <a:p>
            <a:r>
              <a:rPr lang="en-US" dirty="0"/>
              <a:t>This benefit is a guaranteed lifetime monthly benefit. It is based on a formula not on the balance in the account. </a:t>
            </a:r>
          </a:p>
          <a:p>
            <a:endParaRPr lang="en-US" dirty="0"/>
          </a:p>
          <a:p>
            <a:pPr defTabSz="933237">
              <a:defRPr/>
            </a:pPr>
            <a:r>
              <a:rPr lang="en-US" dirty="0"/>
              <a:t>Does anyone know what the formula is? </a:t>
            </a:r>
          </a:p>
          <a:p>
            <a:pPr defTabSz="933237">
              <a:defRPr/>
            </a:pPr>
            <a:endParaRPr lang="en-US" dirty="0"/>
          </a:p>
          <a:p>
            <a:r>
              <a:rPr lang="en-US" dirty="0"/>
              <a:t>That formula is:</a:t>
            </a:r>
          </a:p>
          <a:p>
            <a:r>
              <a:rPr lang="en-US" dirty="0"/>
              <a:t> </a:t>
            </a:r>
          </a:p>
          <a:p>
            <a:pPr defTabSz="933237">
              <a:defRPr/>
            </a:pPr>
            <a:r>
              <a:rPr lang="en-US" b="1" dirty="0"/>
              <a:t>Click.</a:t>
            </a:r>
          </a:p>
          <a:p>
            <a:endParaRPr lang="en-US" dirty="0"/>
          </a:p>
          <a:p>
            <a:r>
              <a:rPr lang="en-US" dirty="0"/>
              <a:t>Service credit </a:t>
            </a:r>
          </a:p>
          <a:p>
            <a:r>
              <a:rPr lang="en-US" dirty="0"/>
              <a:t> </a:t>
            </a:r>
          </a:p>
          <a:p>
            <a:pPr defTabSz="933237">
              <a:defRPr/>
            </a:pPr>
            <a:r>
              <a:rPr lang="en-US" b="1" dirty="0"/>
              <a:t>Click.</a:t>
            </a:r>
          </a:p>
          <a:p>
            <a:endParaRPr lang="en-US" dirty="0"/>
          </a:p>
          <a:p>
            <a:r>
              <a:rPr lang="en-US" dirty="0"/>
              <a:t>x age factor </a:t>
            </a:r>
          </a:p>
          <a:p>
            <a:r>
              <a:rPr lang="en-US" dirty="0"/>
              <a:t> </a:t>
            </a:r>
          </a:p>
          <a:p>
            <a:pPr defTabSz="933237">
              <a:defRPr/>
            </a:pPr>
            <a:r>
              <a:rPr lang="en-US" b="1" dirty="0"/>
              <a:t>Click.</a:t>
            </a:r>
          </a:p>
          <a:p>
            <a:endParaRPr lang="en-US" dirty="0"/>
          </a:p>
          <a:p>
            <a:r>
              <a:rPr lang="en-US" dirty="0"/>
              <a:t>x final compensation = lifetime monthly benefit.</a:t>
            </a:r>
          </a:p>
          <a:p>
            <a:r>
              <a:rPr lang="en-US" dirty="0"/>
              <a:t> </a:t>
            </a:r>
          </a:p>
          <a:p>
            <a:pPr defTabSz="933237">
              <a:defRPr/>
            </a:pPr>
            <a:r>
              <a:rPr lang="en-US" b="1" dirty="0"/>
              <a:t>Click.</a:t>
            </a:r>
          </a:p>
          <a:p>
            <a:pPr defTabSz="933237">
              <a:defRPr/>
            </a:pPr>
            <a:endParaRPr lang="en-US" b="1" dirty="0"/>
          </a:p>
        </p:txBody>
      </p:sp>
      <p:sp>
        <p:nvSpPr>
          <p:cNvPr id="4" name="Slide Number Placeholder 3"/>
          <p:cNvSpPr>
            <a:spLocks noGrp="1"/>
          </p:cNvSpPr>
          <p:nvPr>
            <p:ph type="sldNum" sz="quarter" idx="5"/>
          </p:nvPr>
        </p:nvSpPr>
        <p:spPr/>
        <p:txBody>
          <a:bodyPr/>
          <a:lstStyle/>
          <a:p>
            <a:fld id="{107DD960-A33E-4FFB-A47E-F67ED1A99B60}" type="slidenum">
              <a:rPr lang="en-US" smtClean="0"/>
              <a:t>6</a:t>
            </a:fld>
            <a:endParaRPr lang="en-US"/>
          </a:p>
        </p:txBody>
      </p:sp>
    </p:spTree>
    <p:extLst>
      <p:ext uri="{BB962C8B-B14F-4D97-AF65-F5344CB8AC3E}">
        <p14:creationId xmlns:p14="http://schemas.microsoft.com/office/powerpoint/2010/main" val="9071855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Now let’s talk about Medicare.</a:t>
            </a:r>
          </a:p>
          <a:p>
            <a:r>
              <a:rPr lang="en-US" dirty="0"/>
              <a:t> </a:t>
            </a:r>
          </a:p>
          <a:p>
            <a:pPr defTabSz="933237">
              <a:defRPr/>
            </a:pPr>
            <a:r>
              <a:rPr lang="en-US" b="1" dirty="0"/>
              <a:t>Click.</a:t>
            </a:r>
          </a:p>
          <a:p>
            <a:endParaRPr lang="en-US" dirty="0"/>
          </a:p>
          <a:p>
            <a:r>
              <a:rPr lang="en-US" dirty="0"/>
              <a:t>This is just a reminder to sign up on time. Generally you become eligible for Medicare at age 65. Check with Medicare if you or your spouse will be working and receiving employer health coverage past age 65.</a:t>
            </a:r>
          </a:p>
          <a:p>
            <a:r>
              <a:rPr lang="en-US" dirty="0"/>
              <a:t> </a:t>
            </a:r>
          </a:p>
          <a:p>
            <a:pPr defTabSz="933237">
              <a:defRPr/>
            </a:pPr>
            <a:r>
              <a:rPr lang="en-US" b="1" dirty="0"/>
              <a:t>Click.</a:t>
            </a:r>
          </a:p>
          <a:p>
            <a:endParaRPr lang="en-US" dirty="0"/>
          </a:p>
          <a:p>
            <a:r>
              <a:rPr lang="en-US" dirty="0"/>
              <a:t>The Medicare process can be confusing.</a:t>
            </a:r>
          </a:p>
          <a:p>
            <a:pPr defTabSz="933237">
              <a:defRPr/>
            </a:pPr>
            <a:r>
              <a:rPr lang="en-US" dirty="0">
                <a:latin typeface="Calibri" panose="020F0502020204030204" pitchFamily="34" charset="0"/>
                <a:ea typeface="Calibri" panose="020F0502020204030204" pitchFamily="34" charset="0"/>
                <a:cs typeface="Times New Roman" panose="02020603050405020304" pitchFamily="18" charset="0"/>
              </a:rPr>
              <a:t>In the workbook you will find the contact information for HICAP - </a:t>
            </a:r>
            <a:r>
              <a:rPr lang="en-US" dirty="0"/>
              <a:t>(Health Insurance Counseling and Advocacy Program). It is a not for profit organization that can help you with the Medicare process.</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60</a:t>
            </a:fld>
            <a:endParaRPr lang="en-US"/>
          </a:p>
        </p:txBody>
      </p:sp>
    </p:spTree>
    <p:extLst>
      <p:ext uri="{BB962C8B-B14F-4D97-AF65-F5344CB8AC3E}">
        <p14:creationId xmlns:p14="http://schemas.microsoft.com/office/powerpoint/2010/main" val="776775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There are, however, 2 offsets that could affect your social security benefit if you are expecting one.</a:t>
            </a:r>
          </a:p>
          <a:p>
            <a:r>
              <a:rPr lang="en-US" dirty="0"/>
              <a:t> </a:t>
            </a:r>
          </a:p>
          <a:p>
            <a:pPr defTabSz="933237">
              <a:defRPr/>
            </a:pPr>
            <a:r>
              <a:rPr lang="en-US" b="1" dirty="0"/>
              <a:t>Click.</a:t>
            </a:r>
          </a:p>
          <a:p>
            <a:endParaRPr lang="en-US" dirty="0"/>
          </a:p>
          <a:p>
            <a:r>
              <a:rPr lang="en-US" dirty="0"/>
              <a:t>The first is the Windfall Elimination Provision.</a:t>
            </a:r>
          </a:p>
          <a:p>
            <a:endParaRPr lang="en-US" dirty="0"/>
          </a:p>
          <a:p>
            <a:r>
              <a:rPr lang="en-US" dirty="0"/>
              <a:t>This states that if you are expecting a social security benefit based on your own earnings that social security may reduce your benefit but not eliminate it.</a:t>
            </a:r>
          </a:p>
          <a:p>
            <a:r>
              <a:rPr lang="en-US" dirty="0"/>
              <a:t> </a:t>
            </a:r>
          </a:p>
          <a:p>
            <a:pPr defTabSz="933237">
              <a:defRPr/>
            </a:pPr>
            <a:r>
              <a:rPr lang="en-US" b="1" dirty="0"/>
              <a:t>Click.</a:t>
            </a:r>
          </a:p>
          <a:p>
            <a:endParaRPr lang="en-US" dirty="0"/>
          </a:p>
          <a:p>
            <a:r>
              <a:rPr lang="en-US" dirty="0"/>
              <a:t>For those of you who might be expecting a spousal benefit from social security your benefit may be affected by the Government Pension Offset.</a:t>
            </a:r>
          </a:p>
          <a:p>
            <a:endParaRPr lang="en-US" dirty="0"/>
          </a:p>
          <a:p>
            <a:r>
              <a:rPr lang="en-US" dirty="0"/>
              <a:t>This offset reduces and may even eliminate your spousal benefit.</a:t>
            </a:r>
          </a:p>
          <a:p>
            <a:r>
              <a:rPr lang="en-US" dirty="0"/>
              <a:t> </a:t>
            </a:r>
          </a:p>
          <a:p>
            <a:pPr defTabSz="933237">
              <a:defRPr/>
            </a:pPr>
            <a:r>
              <a:rPr lang="en-US" b="1" dirty="0"/>
              <a:t>Click.</a:t>
            </a:r>
          </a:p>
          <a:p>
            <a:endParaRPr lang="en-US" dirty="0"/>
          </a:p>
          <a:p>
            <a:r>
              <a:rPr lang="en-US" dirty="0"/>
              <a:t>For more information contact social security directly.</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07DD960-A33E-4FFB-A47E-F67ED1A99B60}" type="slidenum">
              <a:rPr lang="en-US" smtClean="0"/>
              <a:t>61</a:t>
            </a:fld>
            <a:endParaRPr lang="en-US"/>
          </a:p>
        </p:txBody>
      </p:sp>
    </p:spTree>
    <p:extLst>
      <p:ext uri="{BB962C8B-B14F-4D97-AF65-F5344CB8AC3E}">
        <p14:creationId xmlns:p14="http://schemas.microsoft.com/office/powerpoint/2010/main" val="757028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Hopefully after today’s webinar you feel more comfortable using your online resources. Remember you can access myCalSTRS, your RPR, and the online calculators 24 hours a day 7 days a week.</a:t>
            </a:r>
          </a:p>
          <a:p>
            <a:endParaRPr lang="en-US" dirty="0"/>
          </a:p>
          <a:p>
            <a:r>
              <a:rPr lang="en-US" dirty="0"/>
              <a:t>Remember to review your RPR every year to ensure reporting accuracy and view updated estimates. </a:t>
            </a:r>
          </a:p>
          <a:p>
            <a:endParaRPr lang="en-US" dirty="0"/>
          </a:p>
          <a:p>
            <a:r>
              <a:rPr lang="en-US" dirty="0"/>
              <a:t>In today’s workshop we gave you a high-level overview of your benefits. For those of you who would like more detailed information about your retirement benefits, contact CalSTRS to attend a CalSTRS and Your group session.</a:t>
            </a:r>
          </a:p>
          <a:p>
            <a:endParaRPr lang="en-US" dirty="0"/>
          </a:p>
          <a:p>
            <a:r>
              <a:rPr lang="en-US" dirty="0"/>
              <a:t>CalSTRS offers the Financial Awareness Series Workshops. This series is about strengthening financial literacy and becoming savvier with your finances.</a:t>
            </a:r>
          </a:p>
          <a:p>
            <a:endParaRPr lang="en-US" dirty="0"/>
          </a:p>
          <a:p>
            <a:r>
              <a:rPr lang="en-US" dirty="0"/>
              <a:t>You can sign up for any CalSTRS workshop or webinar at CalSTRS.com/webinars.</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62</a:t>
            </a:fld>
            <a:endParaRPr lang="en-US"/>
          </a:p>
        </p:txBody>
      </p:sp>
    </p:spTree>
    <p:extLst>
      <p:ext uri="{BB962C8B-B14F-4D97-AF65-F5344CB8AC3E}">
        <p14:creationId xmlns:p14="http://schemas.microsoft.com/office/powerpoint/2010/main" val="349152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If you are planning to work a few more years… remember Pension2?</a:t>
            </a:r>
          </a:p>
          <a:p>
            <a:endParaRPr lang="en-US" dirty="0"/>
          </a:p>
          <a:p>
            <a:r>
              <a:rPr lang="en-US" dirty="0"/>
              <a:t>Pension2 is a CalSTRS program that offers retirement accounts at low costs for additional retirement savings. Reach out to one of our Pension2 representatives to open an account.</a:t>
            </a:r>
          </a:p>
          <a:p>
            <a:endParaRPr lang="en-US" dirty="0"/>
          </a:p>
          <a:p>
            <a:r>
              <a:rPr lang="en-US" dirty="0"/>
              <a:t>If you are receiving a retirement incentive and are considering investing those funds into a CalSTRS Pension2 account, you can find more information about Pension2 on the back page of your workbook. </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63</a:t>
            </a:fld>
            <a:endParaRPr lang="en-US"/>
          </a:p>
        </p:txBody>
      </p:sp>
    </p:spTree>
    <p:extLst>
      <p:ext uri="{BB962C8B-B14F-4D97-AF65-F5344CB8AC3E}">
        <p14:creationId xmlns:p14="http://schemas.microsoft.com/office/powerpoint/2010/main" val="19986504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Questions?</a:t>
            </a:r>
          </a:p>
          <a:p>
            <a:endParaRPr lang="en-US" dirty="0"/>
          </a:p>
          <a:p>
            <a:endParaRPr lang="en-US" dirty="0"/>
          </a:p>
          <a:p>
            <a:endParaRPr lang="en-US" dirty="0"/>
          </a:p>
          <a:p>
            <a:r>
              <a:rPr lang="en-US" dirty="0" err="1"/>
              <a:t>istock</a:t>
            </a:r>
            <a:r>
              <a:rPr lang="en-US" dirty="0"/>
              <a:t> photo ID: 947648828</a:t>
            </a:r>
          </a:p>
        </p:txBody>
      </p:sp>
      <p:sp>
        <p:nvSpPr>
          <p:cNvPr id="4" name="Slide Number Placeholder 3"/>
          <p:cNvSpPr>
            <a:spLocks noGrp="1"/>
          </p:cNvSpPr>
          <p:nvPr>
            <p:ph type="sldNum" sz="quarter" idx="5"/>
          </p:nvPr>
        </p:nvSpPr>
        <p:spPr/>
        <p:txBody>
          <a:bodyPr/>
          <a:lstStyle/>
          <a:p>
            <a:pPr defTabSz="933237">
              <a:defRPr/>
            </a:pPr>
            <a:fld id="{138F5603-74C4-E742-BD88-2534A6282AF8}" type="slidenum">
              <a:rPr lang="en-US">
                <a:solidFill>
                  <a:prstClr val="black"/>
                </a:solidFill>
                <a:latin typeface="Calibri" panose="020F0502020204030204"/>
              </a:rPr>
              <a:pPr defTabSz="933237">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You can write down the retirement formula on page 1 of your workbook.  </a:t>
            </a:r>
            <a:endParaRPr lang="en-US" b="1" dirty="0"/>
          </a:p>
          <a:p>
            <a:pPr defTabSz="933237">
              <a:defRPr/>
            </a:pPr>
            <a:endParaRPr lang="en-US" b="1" dirty="0"/>
          </a:p>
          <a:p>
            <a:pPr defTabSz="933237">
              <a:defRPr/>
            </a:pPr>
            <a:r>
              <a:rPr lang="en-US" b="1" dirty="0"/>
              <a:t>Click. </a:t>
            </a:r>
          </a:p>
          <a:p>
            <a:endParaRPr lang="en-US" dirty="0"/>
          </a:p>
          <a:p>
            <a:r>
              <a:rPr lang="en-US" i="1" dirty="0"/>
              <a:t>***allow time to complete fill-in***</a:t>
            </a:r>
          </a:p>
          <a:p>
            <a:endParaRPr lang="en-US" i="1" dirty="0"/>
          </a:p>
          <a:p>
            <a:pPr defTabSz="933237">
              <a:defRPr/>
            </a:pPr>
            <a:r>
              <a:rPr lang="en-US" dirty="0"/>
              <a:t>We are going to explore each of the 3 components of the formula as we go through today’s presentation.</a:t>
            </a:r>
          </a:p>
          <a:p>
            <a:pPr defTabSz="933237">
              <a:defRPr/>
            </a:pPr>
            <a:endParaRPr lang="en-US" dirty="0"/>
          </a:p>
          <a:p>
            <a:pPr defTabSz="933237">
              <a:defRPr/>
            </a:pPr>
            <a:r>
              <a:rPr lang="en-US" dirty="0"/>
              <a:t>There will be more fill-ins and sections to take notes as we cover these next few slides.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193EBA6D-DAAF-479E-AD32-04A45BD5715A}" type="slidenum">
              <a:rPr lang="en-US" smtClean="0"/>
              <a:t>7</a:t>
            </a:fld>
            <a:endParaRPr lang="en-US"/>
          </a:p>
        </p:txBody>
      </p:sp>
    </p:spTree>
    <p:extLst>
      <p:ext uri="{BB962C8B-B14F-4D97-AF65-F5344CB8AC3E}">
        <p14:creationId xmlns:p14="http://schemas.microsoft.com/office/powerpoint/2010/main" val="330694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pPr defTabSz="933237">
              <a:defRPr/>
            </a:pPr>
            <a:r>
              <a:rPr lang="en-US" dirty="0"/>
              <a:t>How many of you are interested in providing a lifetime benefit for a loved one after your passing?</a:t>
            </a:r>
          </a:p>
          <a:p>
            <a:endParaRPr lang="en-US" dirty="0"/>
          </a:p>
          <a:p>
            <a:r>
              <a:rPr lang="en-US" dirty="0"/>
              <a:t>Included in the CalSTRS Defined Benefit Program are some benefits that can allow you to protect a loved one.</a:t>
            </a:r>
          </a:p>
          <a:p>
            <a:r>
              <a:rPr lang="en-US" dirty="0"/>
              <a:t> </a:t>
            </a:r>
          </a:p>
          <a:p>
            <a:pPr defTabSz="933237">
              <a:defRPr/>
            </a:pPr>
            <a:r>
              <a:rPr lang="en-US" b="1" dirty="0"/>
              <a:t>Click.</a:t>
            </a:r>
          </a:p>
          <a:p>
            <a:endParaRPr lang="en-US" dirty="0"/>
          </a:p>
          <a:p>
            <a:r>
              <a:rPr lang="en-US" dirty="0"/>
              <a:t>As a CalSTRS member you can elect to leave a lifetime monthly benefit for a loved one after your passing. The person you elect will be known to CalSTRS as your beneficiary. While retired, your benefit will be actuarily reduced based on your age and the age of your beneficiary at the time of election.</a:t>
            </a:r>
          </a:p>
          <a:p>
            <a:r>
              <a:rPr lang="en-US" dirty="0"/>
              <a:t> </a:t>
            </a:r>
          </a:p>
          <a:p>
            <a:pPr defTabSz="933237">
              <a:defRPr/>
            </a:pPr>
            <a:r>
              <a:rPr lang="en-US" b="1" dirty="0"/>
              <a:t>Click.</a:t>
            </a:r>
          </a:p>
          <a:p>
            <a:endParaRPr lang="en-US" dirty="0"/>
          </a:p>
          <a:p>
            <a:r>
              <a:rPr lang="en-US" dirty="0"/>
              <a:t>You can put this protection in place, even while you are still working. You can elect your beneficiary as soon as you meet the minimum requirements to retire from CalSTRS.</a:t>
            </a:r>
          </a:p>
          <a:p>
            <a:r>
              <a:rPr lang="en-US" dirty="0"/>
              <a:t> </a:t>
            </a:r>
          </a:p>
          <a:p>
            <a:pPr defTabSz="933237">
              <a:defRPr/>
            </a:pPr>
            <a:r>
              <a:rPr lang="en-US" b="1" dirty="0"/>
              <a:t>Click.</a:t>
            </a:r>
          </a:p>
          <a:p>
            <a:endParaRPr lang="en-US" dirty="0"/>
          </a:p>
          <a:p>
            <a:r>
              <a:rPr lang="en-US" dirty="0"/>
              <a:t>There are a few exceptions, but generally your last opportunity to leave that lifetime benefit is on your application to retire.</a:t>
            </a:r>
          </a:p>
          <a:p>
            <a:pPr defTabSz="933237">
              <a:defRPr/>
            </a:pPr>
            <a:r>
              <a:rPr lang="en-US" dirty="0"/>
              <a:t>There are advantages as well as disadvantages in pre electing a beneficiary. For more information on when and how to elect please visit CalSTRS.com to watch our short beneficiary options video. In your workbook you will notice a link to our video page.</a:t>
            </a:r>
          </a:p>
          <a:p>
            <a:r>
              <a:rPr lang="en-US" dirty="0"/>
              <a:t> </a:t>
            </a:r>
          </a:p>
          <a:p>
            <a:pPr defTabSz="933237">
              <a:defRPr/>
            </a:pPr>
            <a:r>
              <a:rPr lang="en-US" b="1" dirty="0"/>
              <a:t>Click.</a:t>
            </a:r>
          </a:p>
          <a:p>
            <a:endParaRPr lang="en-US" dirty="0"/>
          </a:p>
          <a:p>
            <a:r>
              <a:rPr lang="en-US" dirty="0"/>
              <a:t>Also, built into your CalSTRS Defined Benefit plan is the One-Time Death Benefit. The person you name will be known to CalSTRS as your recipient. You should have a recipient designated for this benefit throughout your career and in retirement.</a:t>
            </a:r>
          </a:p>
          <a:p>
            <a:r>
              <a:rPr lang="en-US" dirty="0"/>
              <a:t> </a:t>
            </a:r>
          </a:p>
          <a:p>
            <a:pPr defTabSz="933237">
              <a:defRPr/>
            </a:pPr>
            <a:r>
              <a:rPr lang="en-US" b="1" dirty="0"/>
              <a:t>Click.</a:t>
            </a:r>
          </a:p>
          <a:p>
            <a:endParaRPr lang="en-US" dirty="0"/>
          </a:p>
          <a:p>
            <a:r>
              <a:rPr lang="en-US" dirty="0"/>
              <a:t>So if you haven’t done so, you can log on to myCalSTRS and designate somebody today.</a:t>
            </a:r>
          </a:p>
          <a:p>
            <a:r>
              <a:rPr lang="en-US" dirty="0"/>
              <a:t>A little later we will look at your Retirement Progress Reports and we can determine if you have designated a recipient or a beneficiary.</a:t>
            </a:r>
          </a:p>
          <a:p>
            <a:r>
              <a:rPr lang="en-US" dirty="0"/>
              <a:t> </a:t>
            </a:r>
          </a:p>
          <a:p>
            <a:pPr defTabSz="93323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8</a:t>
            </a:fld>
            <a:endParaRPr lang="en-US"/>
          </a:p>
        </p:txBody>
      </p:sp>
    </p:spTree>
    <p:extLst>
      <p:ext uri="{BB962C8B-B14F-4D97-AF65-F5344CB8AC3E}">
        <p14:creationId xmlns:p14="http://schemas.microsoft.com/office/powerpoint/2010/main" val="237020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484188"/>
            <a:ext cx="2562225" cy="1441450"/>
          </a:xfrm>
        </p:spPr>
      </p:sp>
      <p:sp>
        <p:nvSpPr>
          <p:cNvPr id="3" name="Notes Placeholder 2"/>
          <p:cNvSpPr>
            <a:spLocks noGrp="1"/>
          </p:cNvSpPr>
          <p:nvPr>
            <p:ph type="body" idx="1"/>
          </p:nvPr>
        </p:nvSpPr>
        <p:spPr/>
        <p:txBody>
          <a:bodyPr/>
          <a:lstStyle/>
          <a:p>
            <a:r>
              <a:rPr lang="en-US" dirty="0"/>
              <a:t>We have talked about the defined benefit account. </a:t>
            </a:r>
          </a:p>
          <a:p>
            <a:r>
              <a:rPr lang="en-US" dirty="0"/>
              <a:t> </a:t>
            </a:r>
          </a:p>
          <a:p>
            <a:pPr defTabSz="933237">
              <a:defRPr/>
            </a:pPr>
            <a:r>
              <a:rPr lang="en-US" b="1" dirty="0"/>
              <a:t>Click.</a:t>
            </a:r>
          </a:p>
          <a:p>
            <a:endParaRPr lang="en-US" dirty="0"/>
          </a:p>
          <a:p>
            <a:r>
              <a:rPr lang="en-US" dirty="0"/>
              <a:t>The next part of the hybrid is the Defined Benefit Supplement (or DBS) account. Distribution from this account depends on your account balance at retirement. There are several distribution choices from this account that we will talk about when we review the retirement progress report. </a:t>
            </a:r>
          </a:p>
          <a:p>
            <a:r>
              <a:rPr lang="en-US" dirty="0"/>
              <a:t> </a:t>
            </a:r>
          </a:p>
          <a:p>
            <a:r>
              <a:rPr lang="en-US" dirty="0"/>
              <a:t> </a:t>
            </a: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9</a:t>
            </a:fld>
            <a:endParaRPr lang="en-US"/>
          </a:p>
        </p:txBody>
      </p:sp>
    </p:spTree>
    <p:extLst>
      <p:ext uri="{BB962C8B-B14F-4D97-AF65-F5344CB8AC3E}">
        <p14:creationId xmlns:p14="http://schemas.microsoft.com/office/powerpoint/2010/main" val="2495251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5EBF20-EC89-A646-8344-8095959BDE31}"/>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5" name="Footer Placeholder 4">
            <a:extLst>
              <a:ext uri="{FF2B5EF4-FFF2-40B4-BE49-F238E27FC236}">
                <a16:creationId xmlns:a16="http://schemas.microsoft.com/office/drawing/2014/main" id="{681E6DB1-36CD-974F-B547-C9105D3F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82D-B4D8-214C-AFE0-0D8B77693234}"/>
              </a:ext>
            </a:extLst>
          </p:cNvPr>
          <p:cNvSpPr>
            <a:spLocks noGrp="1"/>
          </p:cNvSpPr>
          <p:nvPr>
            <p:ph type="sldNum" sz="quarter" idx="12"/>
          </p:nvPr>
        </p:nvSpPr>
        <p:spPr/>
        <p:txBody>
          <a:bodyPr/>
          <a:lstStyle/>
          <a:p>
            <a:fld id="{9A7C7410-E8E5-A44F-B13A-8455BBD8D94E}" type="slidenum">
              <a:rPr lang="en-US" smtClean="0"/>
              <a:t>‹#›</a:t>
            </a:fld>
            <a:endParaRPr lang="en-US"/>
          </a:p>
        </p:txBody>
      </p:sp>
      <p:sp>
        <p:nvSpPr>
          <p:cNvPr id="9" name="Rectangle 8">
            <a:extLst>
              <a:ext uri="{FF2B5EF4-FFF2-40B4-BE49-F238E27FC236}">
                <a16:creationId xmlns:a16="http://schemas.microsoft.com/office/drawing/2014/main" id="{D59B216E-FF26-4448-A26B-EA7317F258CA}"/>
              </a:ext>
            </a:extLst>
          </p:cNvPr>
          <p:cNvSpPr/>
          <p:nvPr userDrawn="1"/>
        </p:nvSpPr>
        <p:spPr>
          <a:xfrm>
            <a:off x="2" y="0"/>
            <a:ext cx="12190508"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descr="A large mountain in the background&#10;&#10;Description automatically generated">
            <a:extLst>
              <a:ext uri="{FF2B5EF4-FFF2-40B4-BE49-F238E27FC236}">
                <a16:creationId xmlns:a16="http://schemas.microsoft.com/office/drawing/2014/main" id="{B5BBFA4B-2D8C-6F4C-A398-B134B4C6A1BE}"/>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2" y="0"/>
            <a:ext cx="12190508" cy="6858000"/>
          </a:xfrm>
          <a:prstGeom prst="rect">
            <a:avLst/>
          </a:prstGeom>
        </p:spPr>
      </p:pic>
      <p:sp>
        <p:nvSpPr>
          <p:cNvPr id="7" name="Title 6">
            <a:extLst>
              <a:ext uri="{FF2B5EF4-FFF2-40B4-BE49-F238E27FC236}">
                <a16:creationId xmlns:a16="http://schemas.microsoft.com/office/drawing/2014/main" id="{9113288B-4331-A348-8724-5511E01D91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858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BB27-5676-6A4F-A72E-9D10719801CA}"/>
              </a:ext>
            </a:extLst>
          </p:cNvPr>
          <p:cNvSpPr>
            <a:spLocks noGrp="1"/>
          </p:cNvSpPr>
          <p:nvPr>
            <p:ph type="title"/>
          </p:nvPr>
        </p:nvSpPr>
        <p:spPr>
          <a:xfrm>
            <a:off x="839793" y="457200"/>
            <a:ext cx="393223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05B7FC-0DE7-424D-A7B5-98ECEBB59F00}"/>
              </a:ext>
            </a:extLst>
          </p:cNvPr>
          <p:cNvSpPr>
            <a:spLocks noGrp="1"/>
          </p:cNvSpPr>
          <p:nvPr>
            <p:ph type="pic" idx="1"/>
          </p:nvPr>
        </p:nvSpPr>
        <p:spPr>
          <a:xfrm>
            <a:off x="5183189" y="987429"/>
            <a:ext cx="6172201" cy="4873625"/>
          </a:xfrm>
        </p:spPr>
        <p:txBody>
          <a:bodyPr/>
          <a:lstStyle>
            <a:lvl1pPr marL="0" indent="0">
              <a:buNone/>
              <a:defRPr sz="3200"/>
            </a:lvl1pPr>
            <a:lvl2pPr marL="457197" indent="0">
              <a:buNone/>
              <a:defRPr sz="2800"/>
            </a:lvl2pPr>
            <a:lvl3pPr marL="914392" indent="0">
              <a:buNone/>
              <a:defRPr sz="2400"/>
            </a:lvl3pPr>
            <a:lvl4pPr marL="1371589" indent="0">
              <a:buNone/>
              <a:defRPr sz="2000"/>
            </a:lvl4pPr>
            <a:lvl5pPr marL="1828784" indent="0">
              <a:buNone/>
              <a:defRPr sz="2000"/>
            </a:lvl5pPr>
            <a:lvl6pPr marL="2285980" indent="0">
              <a:buNone/>
              <a:defRPr sz="2000"/>
            </a:lvl6pPr>
            <a:lvl7pPr marL="2743176" indent="0">
              <a:buNone/>
              <a:defRPr sz="2000"/>
            </a:lvl7pPr>
            <a:lvl8pPr marL="3200371" indent="0">
              <a:buNone/>
              <a:defRPr sz="2000"/>
            </a:lvl8pPr>
            <a:lvl9pPr marL="3657567" indent="0">
              <a:buNone/>
              <a:defRPr sz="2000"/>
            </a:lvl9pPr>
          </a:lstStyle>
          <a:p>
            <a:endParaRPr lang="en-US"/>
          </a:p>
        </p:txBody>
      </p:sp>
      <p:sp>
        <p:nvSpPr>
          <p:cNvPr id="4" name="Text Placeholder 3">
            <a:extLst>
              <a:ext uri="{FF2B5EF4-FFF2-40B4-BE49-F238E27FC236}">
                <a16:creationId xmlns:a16="http://schemas.microsoft.com/office/drawing/2014/main" id="{11F080F3-9323-9D49-969B-3CEFFDD0C7C6}"/>
              </a:ext>
            </a:extLst>
          </p:cNvPr>
          <p:cNvSpPr>
            <a:spLocks noGrp="1"/>
          </p:cNvSpPr>
          <p:nvPr>
            <p:ph type="body" sz="half" idx="2"/>
          </p:nvPr>
        </p:nvSpPr>
        <p:spPr>
          <a:xfrm>
            <a:off x="839793" y="2057400"/>
            <a:ext cx="3932235" cy="3811588"/>
          </a:xfrm>
        </p:spPr>
        <p:txBody>
          <a:bodyPr/>
          <a:lstStyle>
            <a:lvl1pPr marL="0" indent="0">
              <a:buNone/>
              <a:defRPr sz="1600"/>
            </a:lvl1pPr>
            <a:lvl2pPr marL="457197" indent="0">
              <a:buNone/>
              <a:defRPr sz="1401"/>
            </a:lvl2pPr>
            <a:lvl3pPr marL="914392" indent="0">
              <a:buNone/>
              <a:defRPr sz="1200"/>
            </a:lvl3pPr>
            <a:lvl4pPr marL="1371589" indent="0">
              <a:buNone/>
              <a:defRPr sz="1001"/>
            </a:lvl4pPr>
            <a:lvl5pPr marL="1828784" indent="0">
              <a:buNone/>
              <a:defRPr sz="1001"/>
            </a:lvl5pPr>
            <a:lvl6pPr marL="2285980" indent="0">
              <a:buNone/>
              <a:defRPr sz="1001"/>
            </a:lvl6pPr>
            <a:lvl7pPr marL="2743176" indent="0">
              <a:buNone/>
              <a:defRPr sz="1001"/>
            </a:lvl7pPr>
            <a:lvl8pPr marL="3200371" indent="0">
              <a:buNone/>
              <a:defRPr sz="1001"/>
            </a:lvl8pPr>
            <a:lvl9pPr marL="3657567"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98C46B29-CFF3-A844-A355-2832F7B575DA}"/>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6" name="Footer Placeholder 5">
            <a:extLst>
              <a:ext uri="{FF2B5EF4-FFF2-40B4-BE49-F238E27FC236}">
                <a16:creationId xmlns:a16="http://schemas.microsoft.com/office/drawing/2014/main" id="{AC8E0CCE-B2DC-F74B-8F03-BE2B5F77A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0468E-C776-0E44-A4C0-FE5E6380F383}"/>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157374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8238-5B55-CF46-B797-533FDAF96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ABEEE-8DAC-FB4B-BA1A-3A5EF3EB54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6F046-2F58-1649-9099-AE888431B5B7}"/>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5" name="Footer Placeholder 4">
            <a:extLst>
              <a:ext uri="{FF2B5EF4-FFF2-40B4-BE49-F238E27FC236}">
                <a16:creationId xmlns:a16="http://schemas.microsoft.com/office/drawing/2014/main" id="{0A135714-2FBE-0D46-B037-05C4719CB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B6209-045E-6B41-8733-B57D9A593D23}"/>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104353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4F7F1-65D8-1541-AB9C-1870D9653293}"/>
              </a:ext>
            </a:extLst>
          </p:cNvPr>
          <p:cNvSpPr>
            <a:spLocks noGrp="1"/>
          </p:cNvSpPr>
          <p:nvPr>
            <p:ph type="title" orient="vert"/>
          </p:nvPr>
        </p:nvSpPr>
        <p:spPr>
          <a:xfrm>
            <a:off x="8724899"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A1CBED-0DAF-7644-853B-DC48D2CB0FC3}"/>
              </a:ext>
            </a:extLst>
          </p:cNvPr>
          <p:cNvSpPr>
            <a:spLocks noGrp="1"/>
          </p:cNvSpPr>
          <p:nvPr>
            <p:ph type="body" orient="vert" idx="1"/>
          </p:nvPr>
        </p:nvSpPr>
        <p:spPr>
          <a:xfrm>
            <a:off x="838199"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AAB37-8F8E-C245-91DB-2E5E11F91A53}"/>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5" name="Footer Placeholder 4">
            <a:extLst>
              <a:ext uri="{FF2B5EF4-FFF2-40B4-BE49-F238E27FC236}">
                <a16:creationId xmlns:a16="http://schemas.microsoft.com/office/drawing/2014/main" id="{F094F7E3-F66D-E24B-BCCA-6A28827E1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A7427-A091-1B4C-808C-18592E8CDABE}"/>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614824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5629A2-7CD8-0C48-9E73-D5B9C68D0236}"/>
              </a:ext>
            </a:extLst>
          </p:cNvPr>
          <p:cNvSpPr/>
          <p:nvPr userDrawn="1"/>
        </p:nvSpPr>
        <p:spPr>
          <a:xfrm>
            <a:off x="26399" y="0"/>
            <a:ext cx="12165606"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descr="A large mountain in the background&#10;&#10;Description automatically generated">
            <a:extLst>
              <a:ext uri="{FF2B5EF4-FFF2-40B4-BE49-F238E27FC236}">
                <a16:creationId xmlns:a16="http://schemas.microsoft.com/office/drawing/2014/main" id="{A32B5CE6-444A-EF48-965B-096CD555420E}"/>
              </a:ext>
            </a:extLst>
          </p:cNvPr>
          <p:cNvPicPr>
            <a:picLocks/>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3549F-00B1-B14F-9B3F-5F37D6EA3FD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EAFF21-2FFA-CA4C-8374-C1803B26847F}" type="slidenum">
              <a:rPr lang="en-US" smtClean="0"/>
              <a:t>‹#›</a:t>
            </a:fld>
            <a:endParaRPr lang="en-US"/>
          </a:p>
        </p:txBody>
      </p:sp>
    </p:spTree>
    <p:extLst>
      <p:ext uri="{BB962C8B-B14F-4D97-AF65-F5344CB8AC3E}">
        <p14:creationId xmlns:p14="http://schemas.microsoft.com/office/powerpoint/2010/main" val="62389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075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07B6A-3AF5-AE44-8791-C7F77334B682}"/>
              </a:ext>
            </a:extLst>
          </p:cNvPr>
          <p:cNvSpPr/>
          <p:nvPr userDrawn="1"/>
        </p:nvSpPr>
        <p:spPr>
          <a:xfrm>
            <a:off x="2" y="0"/>
            <a:ext cx="12190508"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Title 2">
            <a:extLst>
              <a:ext uri="{FF2B5EF4-FFF2-40B4-BE49-F238E27FC236}">
                <a16:creationId xmlns:a16="http://schemas.microsoft.com/office/drawing/2014/main" id="{34406FC5-1D66-1E46-B95C-BF9D68BE77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057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0F2507-9F60-C64C-A470-86A6BDC3E672}"/>
              </a:ext>
            </a:extLst>
          </p:cNvPr>
          <p:cNvSpPr/>
          <p:nvPr userDrawn="1"/>
        </p:nvSpPr>
        <p:spPr>
          <a:xfrm>
            <a:off x="2" y="0"/>
            <a:ext cx="12190508"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Rectangle 1">
            <a:extLst>
              <a:ext uri="{FF2B5EF4-FFF2-40B4-BE49-F238E27FC236}">
                <a16:creationId xmlns:a16="http://schemas.microsoft.com/office/drawing/2014/main" id="{B63B688B-B556-8B48-AACD-9A10DEDA534E}"/>
              </a:ext>
            </a:extLst>
          </p:cNvPr>
          <p:cNvSpPr/>
          <p:nvPr userDrawn="1"/>
        </p:nvSpPr>
        <p:spPr>
          <a:xfrm>
            <a:off x="7041470" y="-584614"/>
            <a:ext cx="4896532" cy="8413932"/>
          </a:xfrm>
          <a:prstGeom prst="rect">
            <a:avLst/>
          </a:prstGeom>
          <a:solidFill>
            <a:schemeClr val="accent1">
              <a:lumMod val="60000"/>
              <a:lumOff val="4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Title 3">
            <a:extLst>
              <a:ext uri="{FF2B5EF4-FFF2-40B4-BE49-F238E27FC236}">
                <a16:creationId xmlns:a16="http://schemas.microsoft.com/office/drawing/2014/main" id="{C31DDB57-CEB3-1447-A395-C94994608F3D}"/>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73062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2C29-68C6-174C-879B-BEBD0CBC07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260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A025-8D99-8A40-A5A3-9E47905568EC}"/>
              </a:ext>
            </a:extLst>
          </p:cNvPr>
          <p:cNvSpPr>
            <a:spLocks noGrp="1"/>
          </p:cNvSpPr>
          <p:nvPr>
            <p:ph type="title"/>
          </p:nvPr>
        </p:nvSpPr>
        <p:spPr/>
        <p:txBody>
          <a:bodyPr/>
          <a:lstStyle/>
          <a:p>
            <a:r>
              <a:rPr lang="en-US"/>
              <a:t>Click to edit Master title style</a:t>
            </a:r>
          </a:p>
        </p:txBody>
      </p:sp>
      <p:pic>
        <p:nvPicPr>
          <p:cNvPr id="4" name="Picture 3" descr="A large mountain in the background&#10;&#10;Description automatically generated">
            <a:extLst>
              <a:ext uri="{FF2B5EF4-FFF2-40B4-BE49-F238E27FC236}">
                <a16:creationId xmlns:a16="http://schemas.microsoft.com/office/drawing/2014/main" id="{2DBCF77A-FF94-5C4A-89EB-9F57D7D36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9" y="0"/>
            <a:ext cx="12190508" cy="6858000"/>
          </a:xfrm>
          <a:prstGeom prst="rect">
            <a:avLst/>
          </a:prstGeom>
        </p:spPr>
      </p:pic>
    </p:spTree>
    <p:extLst>
      <p:ext uri="{BB962C8B-B14F-4D97-AF65-F5344CB8AC3E}">
        <p14:creationId xmlns:p14="http://schemas.microsoft.com/office/powerpoint/2010/main" val="91200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4DD-2BDD-CA47-97DC-51169A89EB6E}"/>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AB2FC-5ABF-5545-BB84-D44354207FFD}"/>
              </a:ext>
            </a:extLst>
          </p:cNvPr>
          <p:cNvSpPr>
            <a:spLocks noGrp="1"/>
          </p:cNvSpPr>
          <p:nvPr>
            <p:ph type="body" idx="1"/>
          </p:nvPr>
        </p:nvSpPr>
        <p:spPr>
          <a:xfrm>
            <a:off x="839792" y="1681163"/>
            <a:ext cx="5157787" cy="823912"/>
          </a:xfrm>
        </p:spPr>
        <p:txBody>
          <a:bodyPr anchor="b"/>
          <a:lstStyle>
            <a:lvl1pPr marL="0" indent="0">
              <a:buNone/>
              <a:defRPr sz="2400" b="1"/>
            </a:lvl1pPr>
            <a:lvl2pPr marL="457197" indent="0">
              <a:buNone/>
              <a:defRPr sz="2000" b="1"/>
            </a:lvl2pPr>
            <a:lvl3pPr marL="914392" indent="0">
              <a:buNone/>
              <a:defRPr sz="1801" b="1"/>
            </a:lvl3pPr>
            <a:lvl4pPr marL="1371589" indent="0">
              <a:buNone/>
              <a:defRPr sz="1600" b="1"/>
            </a:lvl4pPr>
            <a:lvl5pPr marL="1828784" indent="0">
              <a:buNone/>
              <a:defRPr sz="1600" b="1"/>
            </a:lvl5pPr>
            <a:lvl6pPr marL="2285980" indent="0">
              <a:buNone/>
              <a:defRPr sz="1600" b="1"/>
            </a:lvl6pPr>
            <a:lvl7pPr marL="2743176" indent="0">
              <a:buNone/>
              <a:defRPr sz="1600" b="1"/>
            </a:lvl7pPr>
            <a:lvl8pPr marL="3200371" indent="0">
              <a:buNone/>
              <a:defRPr sz="1600" b="1"/>
            </a:lvl8pPr>
            <a:lvl9pPr marL="365756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A5E665-1039-3244-821E-CBC5E72F4C6C}"/>
              </a:ext>
            </a:extLst>
          </p:cNvPr>
          <p:cNvSpPr>
            <a:spLocks noGrp="1"/>
          </p:cNvSpPr>
          <p:nvPr>
            <p:ph sz="half" idx="2"/>
          </p:nvPr>
        </p:nvSpPr>
        <p:spPr>
          <a:xfrm>
            <a:off x="839792"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B7C11-38B0-D94A-999A-20C31679C864}"/>
              </a:ext>
            </a:extLst>
          </p:cNvPr>
          <p:cNvSpPr>
            <a:spLocks noGrp="1"/>
          </p:cNvSpPr>
          <p:nvPr>
            <p:ph type="body" sz="quarter" idx="3"/>
          </p:nvPr>
        </p:nvSpPr>
        <p:spPr>
          <a:xfrm>
            <a:off x="6172204" y="1681163"/>
            <a:ext cx="5183187" cy="823912"/>
          </a:xfrm>
        </p:spPr>
        <p:txBody>
          <a:bodyPr anchor="b"/>
          <a:lstStyle>
            <a:lvl1pPr marL="0" indent="0">
              <a:buNone/>
              <a:defRPr sz="2400" b="1"/>
            </a:lvl1pPr>
            <a:lvl2pPr marL="457197" indent="0">
              <a:buNone/>
              <a:defRPr sz="2000" b="1"/>
            </a:lvl2pPr>
            <a:lvl3pPr marL="914392" indent="0">
              <a:buNone/>
              <a:defRPr sz="1801" b="1"/>
            </a:lvl3pPr>
            <a:lvl4pPr marL="1371589" indent="0">
              <a:buNone/>
              <a:defRPr sz="1600" b="1"/>
            </a:lvl4pPr>
            <a:lvl5pPr marL="1828784" indent="0">
              <a:buNone/>
              <a:defRPr sz="1600" b="1"/>
            </a:lvl5pPr>
            <a:lvl6pPr marL="2285980" indent="0">
              <a:buNone/>
              <a:defRPr sz="1600" b="1"/>
            </a:lvl6pPr>
            <a:lvl7pPr marL="2743176" indent="0">
              <a:buNone/>
              <a:defRPr sz="1600" b="1"/>
            </a:lvl7pPr>
            <a:lvl8pPr marL="3200371" indent="0">
              <a:buNone/>
              <a:defRPr sz="1600" b="1"/>
            </a:lvl8pPr>
            <a:lvl9pPr marL="365756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B2FF3E-4FC1-5741-B563-7B80E4707DDB}"/>
              </a:ext>
            </a:extLst>
          </p:cNvPr>
          <p:cNvSpPr>
            <a:spLocks noGrp="1"/>
          </p:cNvSpPr>
          <p:nvPr>
            <p:ph sz="quarter" idx="4"/>
          </p:nvPr>
        </p:nvSpPr>
        <p:spPr>
          <a:xfrm>
            <a:off x="6172204" y="2505076"/>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0FB232-A7E8-9140-A97C-D09197E71558}"/>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8" name="Footer Placeholder 7">
            <a:extLst>
              <a:ext uri="{FF2B5EF4-FFF2-40B4-BE49-F238E27FC236}">
                <a16:creationId xmlns:a16="http://schemas.microsoft.com/office/drawing/2014/main" id="{2879CF8A-65E2-8246-96F5-E373041BB2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35F3D9-965C-2C4C-9C2F-45F74481A9CD}"/>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301670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D3EB-83CA-A14F-8310-6DE062762D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B7F3A-0E5F-4341-8062-D25A188B18FC}"/>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4" name="Footer Placeholder 3">
            <a:extLst>
              <a:ext uri="{FF2B5EF4-FFF2-40B4-BE49-F238E27FC236}">
                <a16:creationId xmlns:a16="http://schemas.microsoft.com/office/drawing/2014/main" id="{7584974F-0E08-0F43-8FDD-A5B6C60D2F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1E12FA-A1EB-9740-9CCD-E0CDE2939332}"/>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45452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80B8C-853D-E145-A194-C75445D6125D}"/>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3" name="Footer Placeholder 2">
            <a:extLst>
              <a:ext uri="{FF2B5EF4-FFF2-40B4-BE49-F238E27FC236}">
                <a16:creationId xmlns:a16="http://schemas.microsoft.com/office/drawing/2014/main" id="{CBD8B92B-5EAF-1245-A4E0-981C0AD3B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5EE890-235D-9444-BA46-7917C7A89FE0}"/>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41619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F9EA-DFCA-DD4E-80E3-E8B703076416}"/>
              </a:ext>
            </a:extLst>
          </p:cNvPr>
          <p:cNvSpPr>
            <a:spLocks noGrp="1"/>
          </p:cNvSpPr>
          <p:nvPr>
            <p:ph type="title"/>
          </p:nvPr>
        </p:nvSpPr>
        <p:spPr>
          <a:xfrm>
            <a:off x="839793" y="457200"/>
            <a:ext cx="393223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B466E5-69C7-6340-A917-38EBDE33B0ED}"/>
              </a:ext>
            </a:extLst>
          </p:cNvPr>
          <p:cNvSpPr>
            <a:spLocks noGrp="1"/>
          </p:cNvSpPr>
          <p:nvPr>
            <p:ph idx="1"/>
          </p:nvPr>
        </p:nvSpPr>
        <p:spPr>
          <a:xfrm>
            <a:off x="5183189"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68B56B-246B-4D48-A60A-2FAB94A5309B}"/>
              </a:ext>
            </a:extLst>
          </p:cNvPr>
          <p:cNvSpPr>
            <a:spLocks noGrp="1"/>
          </p:cNvSpPr>
          <p:nvPr>
            <p:ph type="body" sz="half" idx="2"/>
          </p:nvPr>
        </p:nvSpPr>
        <p:spPr>
          <a:xfrm>
            <a:off x="839793" y="2057400"/>
            <a:ext cx="3932235" cy="3811588"/>
          </a:xfrm>
        </p:spPr>
        <p:txBody>
          <a:bodyPr/>
          <a:lstStyle>
            <a:lvl1pPr marL="0" indent="0">
              <a:buNone/>
              <a:defRPr sz="1600"/>
            </a:lvl1pPr>
            <a:lvl2pPr marL="457197" indent="0">
              <a:buNone/>
              <a:defRPr sz="1401"/>
            </a:lvl2pPr>
            <a:lvl3pPr marL="914392" indent="0">
              <a:buNone/>
              <a:defRPr sz="1200"/>
            </a:lvl3pPr>
            <a:lvl4pPr marL="1371589" indent="0">
              <a:buNone/>
              <a:defRPr sz="1001"/>
            </a:lvl4pPr>
            <a:lvl5pPr marL="1828784" indent="0">
              <a:buNone/>
              <a:defRPr sz="1001"/>
            </a:lvl5pPr>
            <a:lvl6pPr marL="2285980" indent="0">
              <a:buNone/>
              <a:defRPr sz="1001"/>
            </a:lvl6pPr>
            <a:lvl7pPr marL="2743176" indent="0">
              <a:buNone/>
              <a:defRPr sz="1001"/>
            </a:lvl7pPr>
            <a:lvl8pPr marL="3200371" indent="0">
              <a:buNone/>
              <a:defRPr sz="1001"/>
            </a:lvl8pPr>
            <a:lvl9pPr marL="3657567"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B376A336-0F81-2B4C-BAB8-DE1E692275BD}"/>
              </a:ext>
            </a:extLst>
          </p:cNvPr>
          <p:cNvSpPr>
            <a:spLocks noGrp="1"/>
          </p:cNvSpPr>
          <p:nvPr>
            <p:ph type="dt" sz="half" idx="10"/>
          </p:nvPr>
        </p:nvSpPr>
        <p:spPr/>
        <p:txBody>
          <a:bodyPr/>
          <a:lstStyle/>
          <a:p>
            <a:fld id="{EE5502E8-5E2C-D140-8388-FEA80B4B2A14}" type="datetimeFigureOut">
              <a:rPr lang="en-US" smtClean="0"/>
              <a:t>9/20/2024</a:t>
            </a:fld>
            <a:endParaRPr lang="en-US"/>
          </a:p>
        </p:txBody>
      </p:sp>
      <p:sp>
        <p:nvSpPr>
          <p:cNvPr id="6" name="Footer Placeholder 5">
            <a:extLst>
              <a:ext uri="{FF2B5EF4-FFF2-40B4-BE49-F238E27FC236}">
                <a16:creationId xmlns:a16="http://schemas.microsoft.com/office/drawing/2014/main" id="{AFE97D5D-43DD-5B47-B9D7-DBA60D47E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015F5-A030-FD4D-BFA1-C8A16AB401EA}"/>
              </a:ext>
            </a:extLst>
          </p:cNvPr>
          <p:cNvSpPr>
            <a:spLocks noGrp="1"/>
          </p:cNvSpPr>
          <p:nvPr>
            <p:ph type="sldNum" sz="quarter" idx="12"/>
          </p:nvPr>
        </p:nvSpPr>
        <p:spPr/>
        <p:txBody>
          <a:bodyPr/>
          <a:lstStyle/>
          <a:p>
            <a:fld id="{9A7C7410-E8E5-A44F-B13A-8455BBD8D94E}" type="slidenum">
              <a:rPr lang="en-US" smtClean="0"/>
              <a:t>‹#›</a:t>
            </a:fld>
            <a:endParaRPr lang="en-US"/>
          </a:p>
        </p:txBody>
      </p:sp>
    </p:spTree>
    <p:extLst>
      <p:ext uri="{BB962C8B-B14F-4D97-AF65-F5344CB8AC3E}">
        <p14:creationId xmlns:p14="http://schemas.microsoft.com/office/powerpoint/2010/main" val="153400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BC3A3-279E-8B45-8FDE-20DFD67BF1BA}"/>
              </a:ext>
            </a:extLst>
          </p:cNvPr>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F7E68D-4B05-B646-810F-CEA2DB292D89}"/>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CFA75-4F5E-8740-8987-84779103DD89}"/>
              </a:ext>
            </a:extLst>
          </p:cNvPr>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502E8-5E2C-D140-8388-FEA80B4B2A14}" type="datetimeFigureOut">
              <a:rPr lang="en-US" smtClean="0"/>
              <a:t>9/20/2024</a:t>
            </a:fld>
            <a:endParaRPr lang="en-US"/>
          </a:p>
        </p:txBody>
      </p:sp>
      <p:sp>
        <p:nvSpPr>
          <p:cNvPr id="5" name="Footer Placeholder 4">
            <a:extLst>
              <a:ext uri="{FF2B5EF4-FFF2-40B4-BE49-F238E27FC236}">
                <a16:creationId xmlns:a16="http://schemas.microsoft.com/office/drawing/2014/main" id="{9D3B0437-3248-B242-A561-10ACE24B04EF}"/>
              </a:ext>
            </a:extLst>
          </p:cNvPr>
          <p:cNvSpPr>
            <a:spLocks noGrp="1"/>
          </p:cNvSpPr>
          <p:nvPr>
            <p:ph type="ftr" sz="quarter" idx="3"/>
          </p:nvPr>
        </p:nvSpPr>
        <p:spPr>
          <a:xfrm>
            <a:off x="4038603"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FB5B54-5F9D-174D-A1AC-E3A54D88B716}"/>
              </a:ext>
            </a:extLst>
          </p:cNvPr>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C7410-E8E5-A44F-B13A-8455BBD8D94E}" type="slidenum">
              <a:rPr lang="en-US" smtClean="0"/>
              <a:t>‹#›</a:t>
            </a:fld>
            <a:endParaRPr lang="en-US"/>
          </a:p>
        </p:txBody>
      </p:sp>
    </p:spTree>
    <p:extLst>
      <p:ext uri="{BB962C8B-B14F-4D97-AF65-F5344CB8AC3E}">
        <p14:creationId xmlns:p14="http://schemas.microsoft.com/office/powerpoint/2010/main" val="1872462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 id="2147483687" r:id="rId14"/>
  </p:sldLayoutIdLst>
  <p:txStyles>
    <p:titleStyle>
      <a:lvl1pPr algn="l" defTabSz="9143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0" indent="-228598" algn="l" defTabSz="9143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7"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84"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79"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74"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71"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66" indent="-228598" algn="l" defTabSz="91439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2" rtl="0" eaLnBrk="1" latinLnBrk="0" hangingPunct="1">
        <a:defRPr sz="1801" kern="1200">
          <a:solidFill>
            <a:schemeClr val="tx1"/>
          </a:solidFill>
          <a:latin typeface="+mn-lt"/>
          <a:ea typeface="+mn-ea"/>
          <a:cs typeface="+mn-cs"/>
        </a:defRPr>
      </a:lvl1pPr>
      <a:lvl2pPr marL="457197" algn="l" defTabSz="914392" rtl="0" eaLnBrk="1" latinLnBrk="0" hangingPunct="1">
        <a:defRPr sz="1801" kern="1200">
          <a:solidFill>
            <a:schemeClr val="tx1"/>
          </a:solidFill>
          <a:latin typeface="+mn-lt"/>
          <a:ea typeface="+mn-ea"/>
          <a:cs typeface="+mn-cs"/>
        </a:defRPr>
      </a:lvl2pPr>
      <a:lvl3pPr marL="914392" algn="l" defTabSz="914392" rtl="0" eaLnBrk="1" latinLnBrk="0" hangingPunct="1">
        <a:defRPr sz="1801" kern="1200">
          <a:solidFill>
            <a:schemeClr val="tx1"/>
          </a:solidFill>
          <a:latin typeface="+mn-lt"/>
          <a:ea typeface="+mn-ea"/>
          <a:cs typeface="+mn-cs"/>
        </a:defRPr>
      </a:lvl3pPr>
      <a:lvl4pPr marL="1371589" algn="l" defTabSz="914392" rtl="0" eaLnBrk="1" latinLnBrk="0" hangingPunct="1">
        <a:defRPr sz="1801" kern="1200">
          <a:solidFill>
            <a:schemeClr val="tx1"/>
          </a:solidFill>
          <a:latin typeface="+mn-lt"/>
          <a:ea typeface="+mn-ea"/>
          <a:cs typeface="+mn-cs"/>
        </a:defRPr>
      </a:lvl4pPr>
      <a:lvl5pPr marL="1828784" algn="l" defTabSz="914392" rtl="0" eaLnBrk="1" latinLnBrk="0" hangingPunct="1">
        <a:defRPr sz="1801" kern="1200">
          <a:solidFill>
            <a:schemeClr val="tx1"/>
          </a:solidFill>
          <a:latin typeface="+mn-lt"/>
          <a:ea typeface="+mn-ea"/>
          <a:cs typeface="+mn-cs"/>
        </a:defRPr>
      </a:lvl5pPr>
      <a:lvl6pPr marL="2285980" algn="l" defTabSz="914392" rtl="0" eaLnBrk="1" latinLnBrk="0" hangingPunct="1">
        <a:defRPr sz="1801" kern="1200">
          <a:solidFill>
            <a:schemeClr val="tx1"/>
          </a:solidFill>
          <a:latin typeface="+mn-lt"/>
          <a:ea typeface="+mn-ea"/>
          <a:cs typeface="+mn-cs"/>
        </a:defRPr>
      </a:lvl6pPr>
      <a:lvl7pPr marL="2743176" algn="l" defTabSz="914392" rtl="0" eaLnBrk="1" latinLnBrk="0" hangingPunct="1">
        <a:defRPr sz="1801" kern="1200">
          <a:solidFill>
            <a:schemeClr val="tx1"/>
          </a:solidFill>
          <a:latin typeface="+mn-lt"/>
          <a:ea typeface="+mn-ea"/>
          <a:cs typeface="+mn-cs"/>
        </a:defRPr>
      </a:lvl7pPr>
      <a:lvl8pPr marL="3200371" algn="l" defTabSz="914392" rtl="0" eaLnBrk="1" latinLnBrk="0" hangingPunct="1">
        <a:defRPr sz="1801" kern="1200">
          <a:solidFill>
            <a:schemeClr val="tx1"/>
          </a:solidFill>
          <a:latin typeface="+mn-lt"/>
          <a:ea typeface="+mn-ea"/>
          <a:cs typeface="+mn-cs"/>
        </a:defRPr>
      </a:lvl8pPr>
      <a:lvl9pPr marL="3657567" algn="l" defTabSz="91439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25.sv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34.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5.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6.xml"/><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9.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1.png"/><Relationship Id="rId4" Type="http://schemas.openxmlformats.org/officeDocument/2006/relationships/diagramData" Target="../diagrams/data3.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8.xml"/><Relationship Id="rId7" Type="http://schemas.openxmlformats.org/officeDocument/2006/relationships/diagramColors" Target="../diagrams/colors4.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diagramQuickStyle" Target="../diagrams/quickStyle5.xml"/><Relationship Id="rId3" Type="http://schemas.openxmlformats.org/officeDocument/2006/relationships/notesSlide" Target="../notesSlides/notesSlide19.xml"/><Relationship Id="rId7" Type="http://schemas.openxmlformats.org/officeDocument/2006/relationships/image" Target="../media/image45.svg"/><Relationship Id="rId12" Type="http://schemas.openxmlformats.org/officeDocument/2006/relationships/diagramLayout" Target="../diagrams/layout5.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4.png"/><Relationship Id="rId11" Type="http://schemas.openxmlformats.org/officeDocument/2006/relationships/diagramData" Target="../diagrams/data5.xml"/><Relationship Id="rId5" Type="http://schemas.openxmlformats.org/officeDocument/2006/relationships/image" Target="../media/image43.svg"/><Relationship Id="rId15" Type="http://schemas.microsoft.com/office/2007/relationships/diagramDrawing" Target="../diagrams/drawing5.xml"/><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diagramQuickStyle" Target="../diagrams/quickStyle6.xml"/><Relationship Id="rId3" Type="http://schemas.openxmlformats.org/officeDocument/2006/relationships/notesSlide" Target="../notesSlides/notesSlide20.xml"/><Relationship Id="rId7" Type="http://schemas.openxmlformats.org/officeDocument/2006/relationships/image" Target="../media/image10.svg"/><Relationship Id="rId12" Type="http://schemas.openxmlformats.org/officeDocument/2006/relationships/diagramLayout" Target="../diagrams/layout6.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11" Type="http://schemas.openxmlformats.org/officeDocument/2006/relationships/diagramData" Target="../diagrams/data6.xml"/><Relationship Id="rId5" Type="http://schemas.openxmlformats.org/officeDocument/2006/relationships/image" Target="../media/image8.svg"/><Relationship Id="rId15" Type="http://schemas.microsoft.com/office/2007/relationships/diagramDrawing" Target="../diagrams/drawing6.xml"/><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diagramColors" Target="../diagrams/colors6.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21.xml"/><Relationship Id="rId7" Type="http://schemas.openxmlformats.org/officeDocument/2006/relationships/diagramQuickStyle" Target="../diagrams/quickStyle7.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9.jpeg"/><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22.xml"/><Relationship Id="rId7" Type="http://schemas.openxmlformats.org/officeDocument/2006/relationships/diagramQuickStyle" Target="../diagrams/quickStyle8.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0.png"/><Relationship Id="rId9" Type="http://schemas.microsoft.com/office/2007/relationships/diagramDrawing" Target="../diagrams/drawing8.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notesSlide" Target="../notesSlides/notesSlide23.xml"/><Relationship Id="rId7" Type="http://schemas.openxmlformats.org/officeDocument/2006/relationships/diagramLayout" Target="../diagrams/layout9.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diagramData" Target="../diagrams/data9.xml"/><Relationship Id="rId5" Type="http://schemas.openxmlformats.org/officeDocument/2006/relationships/image" Target="../media/image52.png"/><Relationship Id="rId10" Type="http://schemas.microsoft.com/office/2007/relationships/diagramDrawing" Target="../diagrams/drawing9.xml"/><Relationship Id="rId4" Type="http://schemas.openxmlformats.org/officeDocument/2006/relationships/image" Target="../media/image51.jpeg"/><Relationship Id="rId9" Type="http://schemas.openxmlformats.org/officeDocument/2006/relationships/diagramColors" Target="../diagrams/colors9.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notesSlide" Target="../notesSlides/notesSlide24.xml"/><Relationship Id="rId7" Type="http://schemas.openxmlformats.org/officeDocument/2006/relationships/diagramData" Target="../diagrams/data10.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hyperlink" Target="../RPR/2022%20RPR%20used%20for%20NOL.pdf" TargetMode="External"/><Relationship Id="rId11" Type="http://schemas.microsoft.com/office/2007/relationships/diagramDrawing" Target="../diagrams/drawing10.xml"/><Relationship Id="rId5" Type="http://schemas.openxmlformats.org/officeDocument/2006/relationships/image" Target="../media/image54.png"/><Relationship Id="rId10" Type="http://schemas.openxmlformats.org/officeDocument/2006/relationships/diagramColors" Target="../diagrams/colors10.xml"/><Relationship Id="rId4" Type="http://schemas.openxmlformats.org/officeDocument/2006/relationships/image" Target="../media/image53.png"/><Relationship Id="rId9"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notesSlide" Target="../notesSlides/notesSlide25.xml"/><Relationship Id="rId7" Type="http://schemas.openxmlformats.org/officeDocument/2006/relationships/diagramQuickStyle" Target="../diagrams/quickStyle11.xml"/><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5.png"/><Relationship Id="rId9" Type="http://schemas.microsoft.com/office/2007/relationships/diagramDrawing" Target="../diagrams/drawing11.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26.xml"/><Relationship Id="rId7" Type="http://schemas.openxmlformats.org/officeDocument/2006/relationships/diagramQuickStyle" Target="../diagrams/quickStyle12.xml"/><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56.pn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notesSlide" Target="../notesSlides/notesSlide27.xml"/><Relationship Id="rId7" Type="http://schemas.openxmlformats.org/officeDocument/2006/relationships/diagramQuickStyle" Target="../diagrams/quickStyle13.xml"/><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57.png"/><Relationship Id="rId9" Type="http://schemas.microsoft.com/office/2007/relationships/diagramDrawing" Target="../diagrams/drawing1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notesSlide" Target="../notesSlides/notesSlide28.xml"/><Relationship Id="rId7" Type="http://schemas.openxmlformats.org/officeDocument/2006/relationships/diagramQuickStyle" Target="../diagrams/quickStyle14.xml"/><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58.png"/><Relationship Id="rId9" Type="http://schemas.microsoft.com/office/2007/relationships/diagramDrawing" Target="../diagrams/drawing1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29.xml"/><Relationship Id="rId7" Type="http://schemas.openxmlformats.org/officeDocument/2006/relationships/diagramQuickStyle" Target="../diagrams/quickStyle15.xml"/><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59.png"/><Relationship Id="rId9" Type="http://schemas.microsoft.com/office/2007/relationships/diagramDrawing" Target="../diagrams/drawing15.xml"/></Relationships>
</file>

<file path=ppt/slides/_rels/slide3.xml.rels><?xml version="1.0" encoding="UTF-8" standalone="yes"?>
<Relationships xmlns="http://schemas.openxmlformats.org/package/2006/relationships"><Relationship Id="rId3" Type="http://schemas.openxmlformats.org/officeDocument/2006/relationships/hyperlink" Target="https://www.calstrs.com/trust-calstr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30.xml"/><Relationship Id="rId7" Type="http://schemas.openxmlformats.org/officeDocument/2006/relationships/diagramQuickStyle" Target="../diagrams/quickStyle16.xml"/><Relationship Id="rId2" Type="http://schemas.openxmlformats.org/officeDocument/2006/relationships/slideLayout" Target="../slideLayouts/slideLayout8.xml"/><Relationship Id="rId1" Type="http://schemas.openxmlformats.org/officeDocument/2006/relationships/tags" Target="../tags/tag30.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60.png"/><Relationship Id="rId9" Type="http://schemas.microsoft.com/office/2007/relationships/diagramDrawing" Target="../diagrams/drawing16.xml"/></Relationships>
</file>

<file path=ppt/slides/_rels/slide3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31.xml"/><Relationship Id="rId7" Type="http://schemas.openxmlformats.org/officeDocument/2006/relationships/diagramColors" Target="../diagrams/colors17.xml"/><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diagramQuickStyle" Target="../diagrams/quickStyle17.xml"/><Relationship Id="rId11" Type="http://schemas.openxmlformats.org/officeDocument/2006/relationships/image" Target="../media/image63.svg"/><Relationship Id="rId5" Type="http://schemas.openxmlformats.org/officeDocument/2006/relationships/diagramLayout" Target="../diagrams/layout17.xml"/><Relationship Id="rId10" Type="http://schemas.openxmlformats.org/officeDocument/2006/relationships/image" Target="../media/image62.png"/><Relationship Id="rId4" Type="http://schemas.openxmlformats.org/officeDocument/2006/relationships/diagramData" Target="../diagrams/data17.xml"/><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32.xml"/><Relationship Id="rId7" Type="http://schemas.openxmlformats.org/officeDocument/2006/relationships/diagramColors" Target="../diagrams/colors18.xml"/><Relationship Id="rId2" Type="http://schemas.openxmlformats.org/officeDocument/2006/relationships/slideLayout" Target="../slideLayouts/slideLayout14.xml"/><Relationship Id="rId1" Type="http://schemas.openxmlformats.org/officeDocument/2006/relationships/tags" Target="../tags/tag3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notesSlide" Target="../notesSlides/notesSlide33.xml"/><Relationship Id="rId7" Type="http://schemas.openxmlformats.org/officeDocument/2006/relationships/diagramQuickStyle" Target="../diagrams/quickStyle19.xml"/><Relationship Id="rId2" Type="http://schemas.openxmlformats.org/officeDocument/2006/relationships/slideLayout" Target="../slideLayouts/slideLayout8.xml"/><Relationship Id="rId1" Type="http://schemas.openxmlformats.org/officeDocument/2006/relationships/tags" Target="../tags/tag33.xml"/><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65.png"/><Relationship Id="rId4" Type="http://schemas.openxmlformats.org/officeDocument/2006/relationships/image" Target="../media/image64.png"/><Relationship Id="rId9" Type="http://schemas.microsoft.com/office/2007/relationships/diagramDrawing" Target="../diagrams/drawing19.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notesSlide" Target="../notesSlides/notesSlide34.xml"/><Relationship Id="rId7" Type="http://schemas.openxmlformats.org/officeDocument/2006/relationships/diagramQuickStyle" Target="../diagrams/quickStyle20.xml"/><Relationship Id="rId2" Type="http://schemas.openxmlformats.org/officeDocument/2006/relationships/slideLayout" Target="../slideLayouts/slideLayout8.xml"/><Relationship Id="rId1" Type="http://schemas.openxmlformats.org/officeDocument/2006/relationships/tags" Target="../tags/tag34.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66.png"/><Relationship Id="rId9" Type="http://schemas.microsoft.com/office/2007/relationships/diagramDrawing" Target="../diagrams/drawing2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notesSlide" Target="../notesSlides/notesSlide35.xml"/><Relationship Id="rId7" Type="http://schemas.openxmlformats.org/officeDocument/2006/relationships/diagramQuickStyle" Target="../diagrams/quickStyle21.xml"/><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67.png"/><Relationship Id="rId9" Type="http://schemas.microsoft.com/office/2007/relationships/diagramDrawing" Target="../diagrams/drawing21.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notesSlide" Target="../notesSlides/notesSlide36.xml"/><Relationship Id="rId7" Type="http://schemas.openxmlformats.org/officeDocument/2006/relationships/diagramQuickStyle" Target="../diagrams/quickStyle22.xml"/><Relationship Id="rId12" Type="http://schemas.openxmlformats.org/officeDocument/2006/relationships/image" Target="../media/image68.svg"/><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diagramLayout" Target="../diagrams/layout22.xml"/><Relationship Id="rId11" Type="http://schemas.openxmlformats.org/officeDocument/2006/relationships/image" Target="../media/image62.png"/><Relationship Id="rId5" Type="http://schemas.openxmlformats.org/officeDocument/2006/relationships/diagramData" Target="../diagrams/data22.xml"/><Relationship Id="rId10" Type="http://schemas.openxmlformats.org/officeDocument/2006/relationships/image" Target="../media/image65.png"/><Relationship Id="rId4" Type="http://schemas.openxmlformats.org/officeDocument/2006/relationships/image" Target="../media/image64.png"/><Relationship Id="rId9" Type="http://schemas.microsoft.com/office/2007/relationships/diagramDrawing" Target="../diagrams/drawing22.xml"/></Relationships>
</file>

<file path=ppt/slides/_rels/slide37.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notesSlide" Target="../notesSlides/notesSlide37.xml"/><Relationship Id="rId7" Type="http://schemas.openxmlformats.org/officeDocument/2006/relationships/diagramColors" Target="../diagrams/colors23.xml"/><Relationship Id="rId2" Type="http://schemas.openxmlformats.org/officeDocument/2006/relationships/slideLayout" Target="../slideLayouts/slideLayout14.xml"/><Relationship Id="rId1" Type="http://schemas.openxmlformats.org/officeDocument/2006/relationships/tags" Target="../tags/tag3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8.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38.xml"/><Relationship Id="rId7" Type="http://schemas.openxmlformats.org/officeDocument/2006/relationships/diagramColors" Target="../diagrams/colors24.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diagramQuickStyle" Target="../diagrams/quickStyle24.xml"/><Relationship Id="rId11" Type="http://schemas.openxmlformats.org/officeDocument/2006/relationships/image" Target="../media/image71.png"/><Relationship Id="rId5" Type="http://schemas.openxmlformats.org/officeDocument/2006/relationships/diagramLayout" Target="../diagrams/layout24.xml"/><Relationship Id="rId10" Type="http://schemas.openxmlformats.org/officeDocument/2006/relationships/image" Target="../media/image70.png"/><Relationship Id="rId4" Type="http://schemas.openxmlformats.org/officeDocument/2006/relationships/diagramData" Target="../diagrams/data24.xml"/><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notesSlide" Target="../notesSlides/notesSlide39.xml"/><Relationship Id="rId7" Type="http://schemas.openxmlformats.org/officeDocument/2006/relationships/diagramColors" Target="../diagrams/colors25.xml"/><Relationship Id="rId2" Type="http://schemas.openxmlformats.org/officeDocument/2006/relationships/slideLayout" Target="../slideLayouts/slideLayout14.xml"/><Relationship Id="rId1" Type="http://schemas.openxmlformats.org/officeDocument/2006/relationships/tags" Target="../tags/tag39.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sv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diagramQuickStyle" Target="../diagrams/quickStyle26.xml"/><Relationship Id="rId3" Type="http://schemas.openxmlformats.org/officeDocument/2006/relationships/notesSlide" Target="../notesSlides/notesSlide40.xml"/><Relationship Id="rId7" Type="http://schemas.openxmlformats.org/officeDocument/2006/relationships/image" Target="../media/image33.png"/><Relationship Id="rId12" Type="http://schemas.openxmlformats.org/officeDocument/2006/relationships/diagramLayout" Target="../diagrams/layout26.xml"/><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74.png"/><Relationship Id="rId11" Type="http://schemas.openxmlformats.org/officeDocument/2006/relationships/diagramData" Target="../diagrams/data26.xml"/><Relationship Id="rId5" Type="http://schemas.openxmlformats.org/officeDocument/2006/relationships/image" Target="../media/image73.svg"/><Relationship Id="rId15" Type="http://schemas.microsoft.com/office/2007/relationships/diagramDrawing" Target="../diagrams/drawing26.xml"/><Relationship Id="rId10" Type="http://schemas.openxmlformats.org/officeDocument/2006/relationships/image" Target="../media/image77.sv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diagramColors" Target="../diagrams/colors26.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notesSlide" Target="../notesSlides/notesSlide41.xml"/><Relationship Id="rId7" Type="http://schemas.openxmlformats.org/officeDocument/2006/relationships/diagramQuickStyle" Target="../diagrams/quickStyle27.xml"/><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78.png"/><Relationship Id="rId9" Type="http://schemas.microsoft.com/office/2007/relationships/diagramDrawing" Target="../diagrams/drawing27.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notesSlide" Target="../notesSlides/notesSlide42.xml"/><Relationship Id="rId7" Type="http://schemas.openxmlformats.org/officeDocument/2006/relationships/diagramData" Target="../diagrams/data28.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hyperlink" Target="https://www.calstrs.com/calculators" TargetMode="External"/><Relationship Id="rId11" Type="http://schemas.microsoft.com/office/2007/relationships/diagramDrawing" Target="../diagrams/drawing28.xml"/><Relationship Id="rId5" Type="http://schemas.openxmlformats.org/officeDocument/2006/relationships/image" Target="../media/image79.png"/><Relationship Id="rId10" Type="http://schemas.openxmlformats.org/officeDocument/2006/relationships/diagramColors" Target="../diagrams/colors28.xml"/><Relationship Id="rId4" Type="http://schemas.openxmlformats.org/officeDocument/2006/relationships/image" Target="../media/image51.jpeg"/><Relationship Id="rId9"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notesSlide" Target="../notesSlides/notesSlide43.xml"/><Relationship Id="rId7" Type="http://schemas.openxmlformats.org/officeDocument/2006/relationships/diagramQuickStyle" Target="../diagrams/quickStyle29.xml"/><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78.png"/><Relationship Id="rId9" Type="http://schemas.microsoft.com/office/2007/relationships/diagramDrawing" Target="../diagrams/drawing29.xml"/></Relationships>
</file>

<file path=ppt/slides/_rels/slide4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notesSlide" Target="../notesSlides/notesSlide44.xml"/><Relationship Id="rId7" Type="http://schemas.openxmlformats.org/officeDocument/2006/relationships/diagramColors" Target="../diagrams/colors30.xml"/><Relationship Id="rId2" Type="http://schemas.openxmlformats.org/officeDocument/2006/relationships/slideLayout" Target="../slideLayouts/slideLayout14.xml"/><Relationship Id="rId1" Type="http://schemas.openxmlformats.org/officeDocument/2006/relationships/tags" Target="../tags/tag4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notesSlide" Target="../notesSlides/notesSlide45.xml"/><Relationship Id="rId7" Type="http://schemas.openxmlformats.org/officeDocument/2006/relationships/diagramLayout" Target="../diagrams/layout31.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diagramData" Target="../diagrams/data31.xml"/><Relationship Id="rId11" Type="http://schemas.openxmlformats.org/officeDocument/2006/relationships/image" Target="../media/image82.png"/><Relationship Id="rId5" Type="http://schemas.openxmlformats.org/officeDocument/2006/relationships/image" Target="../media/image81.png"/><Relationship Id="rId10" Type="http://schemas.microsoft.com/office/2007/relationships/diagramDrawing" Target="../diagrams/drawing31.xml"/><Relationship Id="rId4" Type="http://schemas.openxmlformats.org/officeDocument/2006/relationships/image" Target="../media/image80.jpeg"/><Relationship Id="rId9" Type="http://schemas.openxmlformats.org/officeDocument/2006/relationships/diagramColors" Target="../diagrams/colors31.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notesSlide" Target="../notesSlides/notesSlide46.xml"/><Relationship Id="rId7" Type="http://schemas.openxmlformats.org/officeDocument/2006/relationships/diagramQuickStyle" Target="../diagrams/quickStyle32.xml"/><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diagramLayout" Target="../diagrams/layout32.xml"/><Relationship Id="rId5" Type="http://schemas.openxmlformats.org/officeDocument/2006/relationships/diagramData" Target="../diagrams/data32.xml"/><Relationship Id="rId10" Type="http://schemas.openxmlformats.org/officeDocument/2006/relationships/image" Target="../media/image83.png"/><Relationship Id="rId4" Type="http://schemas.openxmlformats.org/officeDocument/2006/relationships/image" Target="../media/image81.png"/><Relationship Id="rId9" Type="http://schemas.microsoft.com/office/2007/relationships/diagramDrawing" Target="../diagrams/drawing32.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33.xml"/><Relationship Id="rId3" Type="http://schemas.openxmlformats.org/officeDocument/2006/relationships/notesSlide" Target="../notesSlides/notesSlide47.xml"/><Relationship Id="rId7" Type="http://schemas.openxmlformats.org/officeDocument/2006/relationships/diagramLayout" Target="../diagrams/layout33.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Data" Target="../diagrams/data33.xml"/><Relationship Id="rId11" Type="http://schemas.openxmlformats.org/officeDocument/2006/relationships/image" Target="../media/image84.png"/><Relationship Id="rId5" Type="http://schemas.openxmlformats.org/officeDocument/2006/relationships/image" Target="../media/image81.png"/><Relationship Id="rId10" Type="http://schemas.microsoft.com/office/2007/relationships/diagramDrawing" Target="../diagrams/drawing33.xml"/><Relationship Id="rId4" Type="http://schemas.openxmlformats.org/officeDocument/2006/relationships/image" Target="../media/image80.jpeg"/><Relationship Id="rId9" Type="http://schemas.openxmlformats.org/officeDocument/2006/relationships/diagramColors" Target="../diagrams/colors33.xml"/></Relationships>
</file>

<file path=ppt/slides/_rels/slide48.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48.xml"/><Relationship Id="rId7" Type="http://schemas.openxmlformats.org/officeDocument/2006/relationships/diagramColors" Target="../diagrams/colors34.xml"/><Relationship Id="rId2" Type="http://schemas.openxmlformats.org/officeDocument/2006/relationships/slideLayout" Target="../slideLayouts/slideLayout14.xml"/><Relationship Id="rId1" Type="http://schemas.openxmlformats.org/officeDocument/2006/relationships/tags" Target="../tags/tag48.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notesSlide" Target="../notesSlides/notesSlide49.xml"/><Relationship Id="rId7" Type="http://schemas.openxmlformats.org/officeDocument/2006/relationships/diagramQuickStyle" Target="../diagrams/quickStyle35.xml"/><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diagramLayout" Target="../diagrams/layout35.xml"/><Relationship Id="rId5" Type="http://schemas.openxmlformats.org/officeDocument/2006/relationships/diagramData" Target="../diagrams/data35.xml"/><Relationship Id="rId10" Type="http://schemas.openxmlformats.org/officeDocument/2006/relationships/image" Target="../media/image86.png"/><Relationship Id="rId4" Type="http://schemas.openxmlformats.org/officeDocument/2006/relationships/image" Target="../media/image85.png"/><Relationship Id="rId9" Type="http://schemas.microsoft.com/office/2007/relationships/diagramDrawing" Target="../diagrams/drawing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notesSlide" Target="../notesSlides/notesSlide50.xml"/><Relationship Id="rId7" Type="http://schemas.openxmlformats.org/officeDocument/2006/relationships/diagramData" Target="../diagrams/data36.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hyperlink" Target="https://www.calstrs.com/calculators" TargetMode="External"/><Relationship Id="rId11" Type="http://schemas.microsoft.com/office/2007/relationships/diagramDrawing" Target="../diagrams/drawing36.xml"/><Relationship Id="rId5" Type="http://schemas.openxmlformats.org/officeDocument/2006/relationships/image" Target="../media/image79.png"/><Relationship Id="rId10" Type="http://schemas.openxmlformats.org/officeDocument/2006/relationships/diagramColors" Target="../diagrams/colors36.xml"/><Relationship Id="rId4" Type="http://schemas.openxmlformats.org/officeDocument/2006/relationships/image" Target="../media/image51.jpeg"/><Relationship Id="rId9" Type="http://schemas.openxmlformats.org/officeDocument/2006/relationships/diagramQuickStyle" Target="../diagrams/quickStyle36.xml"/></Relationships>
</file>

<file path=ppt/slides/_rels/slide51.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notesSlide" Target="../notesSlides/notesSlide51.xml"/><Relationship Id="rId7" Type="http://schemas.openxmlformats.org/officeDocument/2006/relationships/diagramColors" Target="../diagrams/colors37.xml"/><Relationship Id="rId2" Type="http://schemas.openxmlformats.org/officeDocument/2006/relationships/slideLayout" Target="../slideLayouts/slideLayout13.xml"/><Relationship Id="rId1" Type="http://schemas.openxmlformats.org/officeDocument/2006/relationships/tags" Target="../tags/tag51.xml"/><Relationship Id="rId6" Type="http://schemas.openxmlformats.org/officeDocument/2006/relationships/diagramQuickStyle" Target="../diagrams/quickStyle37.xml"/><Relationship Id="rId5" Type="http://schemas.openxmlformats.org/officeDocument/2006/relationships/diagramLayout" Target="../diagrams/layout37.xml"/><Relationship Id="rId10" Type="http://schemas.openxmlformats.org/officeDocument/2006/relationships/image" Target="../media/image88.png"/><Relationship Id="rId4" Type="http://schemas.openxmlformats.org/officeDocument/2006/relationships/diagramData" Target="../diagrams/data37.xml"/><Relationship Id="rId9"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notesSlide" Target="../notesSlides/notesSlide52.xml"/><Relationship Id="rId7" Type="http://schemas.openxmlformats.org/officeDocument/2006/relationships/diagramColors" Target="../diagrams/colors38.xml"/><Relationship Id="rId2" Type="http://schemas.openxmlformats.org/officeDocument/2006/relationships/slideLayout" Target="../slideLayouts/slideLayout14.xml"/><Relationship Id="rId1" Type="http://schemas.openxmlformats.org/officeDocument/2006/relationships/tags" Target="../tags/tag5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notesSlide" Target="../notesSlides/notesSlide53.xml"/><Relationship Id="rId7" Type="http://schemas.openxmlformats.org/officeDocument/2006/relationships/diagramQuickStyle" Target="../diagrams/quickStyle39.xml"/><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diagramLayout" Target="../diagrams/layout39.xml"/><Relationship Id="rId5" Type="http://schemas.openxmlformats.org/officeDocument/2006/relationships/diagramData" Target="../diagrams/data39.xml"/><Relationship Id="rId4" Type="http://schemas.openxmlformats.org/officeDocument/2006/relationships/image" Target="../media/image89.png"/><Relationship Id="rId9" Type="http://schemas.microsoft.com/office/2007/relationships/diagramDrawing" Target="../diagrams/drawing3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notesSlide" Target="../notesSlides/notesSlide55.xml"/><Relationship Id="rId7" Type="http://schemas.openxmlformats.org/officeDocument/2006/relationships/diagramColors" Target="../diagrams/colors40.xml"/><Relationship Id="rId2" Type="http://schemas.openxmlformats.org/officeDocument/2006/relationships/slideLayout" Target="../slideLayouts/slideLayout1.xml"/><Relationship Id="rId1" Type="http://schemas.openxmlformats.org/officeDocument/2006/relationships/tags" Target="../tags/tag55.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56.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notesSlide" Target="../notesSlides/notesSlide56.xml"/><Relationship Id="rId7" Type="http://schemas.openxmlformats.org/officeDocument/2006/relationships/diagramColors" Target="../diagrams/colors41.xml"/><Relationship Id="rId2" Type="http://schemas.openxmlformats.org/officeDocument/2006/relationships/slideLayout" Target="../slideLayouts/slideLayout14.xml"/><Relationship Id="rId1" Type="http://schemas.openxmlformats.org/officeDocument/2006/relationships/tags" Target="../tags/tag56.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57.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notesSlide" Target="../notesSlides/notesSlide57.xml"/><Relationship Id="rId7" Type="http://schemas.openxmlformats.org/officeDocument/2006/relationships/diagramColors" Target="../diagrams/colors42.xml"/><Relationship Id="rId2" Type="http://schemas.openxmlformats.org/officeDocument/2006/relationships/slideLayout" Target="../slideLayouts/slideLayout1.xml"/><Relationship Id="rId1" Type="http://schemas.openxmlformats.org/officeDocument/2006/relationships/tags" Target="../tags/tag57.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 Id="rId9" Type="http://schemas.openxmlformats.org/officeDocument/2006/relationships/image" Target="../media/image90.png"/></Relationships>
</file>

<file path=ppt/slides/_rels/slide58.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notesSlide" Target="../notesSlides/notesSlide58.xml"/><Relationship Id="rId7" Type="http://schemas.openxmlformats.org/officeDocument/2006/relationships/diagramColors" Target="../diagrams/colors43.xml"/><Relationship Id="rId2" Type="http://schemas.openxmlformats.org/officeDocument/2006/relationships/slideLayout" Target="../slideLayouts/slideLayout13.xml"/><Relationship Id="rId1" Type="http://schemas.openxmlformats.org/officeDocument/2006/relationships/tags" Target="../tags/tag58.xml"/><Relationship Id="rId6" Type="http://schemas.openxmlformats.org/officeDocument/2006/relationships/diagramQuickStyle" Target="../diagrams/quickStyle43.xml"/><Relationship Id="rId5" Type="http://schemas.openxmlformats.org/officeDocument/2006/relationships/diagramLayout" Target="../diagrams/layout43.xml"/><Relationship Id="rId10" Type="http://schemas.openxmlformats.org/officeDocument/2006/relationships/image" Target="../media/image92.png"/><Relationship Id="rId4" Type="http://schemas.openxmlformats.org/officeDocument/2006/relationships/diagramData" Target="../diagrams/data43.xml"/><Relationship Id="rId9" Type="http://schemas.openxmlformats.org/officeDocument/2006/relationships/image" Target="../media/image91.png"/></Relationships>
</file>

<file path=ppt/slides/_rels/slide59.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notesSlide" Target="../notesSlides/notesSlide59.xml"/><Relationship Id="rId7" Type="http://schemas.openxmlformats.org/officeDocument/2006/relationships/diagramColors" Target="../diagrams/colors44.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notesSlide" Target="../notesSlides/notesSlide60.xml"/><Relationship Id="rId7" Type="http://schemas.openxmlformats.org/officeDocument/2006/relationships/diagramColors" Target="../diagrams/colors45.xml"/><Relationship Id="rId2" Type="http://schemas.openxmlformats.org/officeDocument/2006/relationships/slideLayout" Target="../slideLayouts/slideLayout13.xml"/><Relationship Id="rId1" Type="http://schemas.openxmlformats.org/officeDocument/2006/relationships/tags" Target="../tags/tag60.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61.xml"/><Relationship Id="rId5" Type="http://schemas.openxmlformats.org/officeDocument/2006/relationships/image" Target="../media/image94.sv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2.xml"/><Relationship Id="rId5" Type="http://schemas.openxmlformats.org/officeDocument/2006/relationships/hyperlink" Target="http://www.calstrs.com/webinars" TargetMode="External"/><Relationship Id="rId4" Type="http://schemas.openxmlformats.org/officeDocument/2006/relationships/hyperlink" Target="http://www.calstrs.com/workshops"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3.xml"/><Relationship Id="rId7" Type="http://schemas.openxmlformats.org/officeDocument/2006/relationships/image" Target="../media/image97.sv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6.png"/><Relationship Id="rId5" Type="http://schemas.openxmlformats.org/officeDocument/2006/relationships/image" Target="../media/image28.png"/><Relationship Id="rId4" Type="http://schemas.openxmlformats.org/officeDocument/2006/relationships/image" Target="../media/image95.jpg"/><Relationship Id="rId9" Type="http://schemas.openxmlformats.org/officeDocument/2006/relationships/image" Target="../media/image99.sv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in front of a mountain&#10;&#10;">
            <a:extLst>
              <a:ext uri="{FF2B5EF4-FFF2-40B4-BE49-F238E27FC236}">
                <a16:creationId xmlns:a16="http://schemas.microsoft.com/office/drawing/2014/main" id="{2D182130-4F24-384F-84E5-6A34D7CE1C1B}"/>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259" t="5163" b="10899"/>
          <a:stretch/>
        </p:blipFill>
        <p:spPr>
          <a:xfrm>
            <a:off x="0" y="3"/>
            <a:ext cx="12192000" cy="6857998"/>
          </a:xfrm>
          <a:prstGeom prst="rect">
            <a:avLst/>
          </a:prstGeom>
          <a:effectLst/>
        </p:spPr>
      </p:pic>
      <p:sp>
        <p:nvSpPr>
          <p:cNvPr id="9" name="Rectangle 8">
            <a:extLst>
              <a:ext uri="{FF2B5EF4-FFF2-40B4-BE49-F238E27FC236}">
                <a16:creationId xmlns:a16="http://schemas.microsoft.com/office/drawing/2014/main" id="{42AE92A4-1682-2C46-BE5F-399130CD4D8A}"/>
              </a:ext>
              <a:ext uri="{C183D7F6-B498-43B3-948B-1728B52AA6E4}">
                <adec:decorative xmlns:adec="http://schemas.microsoft.com/office/drawing/2017/decorative" val="1"/>
              </a:ext>
            </a:extLst>
          </p:cNvPr>
          <p:cNvSpPr/>
          <p:nvPr/>
        </p:nvSpPr>
        <p:spPr>
          <a:xfrm>
            <a:off x="7041470" y="3"/>
            <a:ext cx="4936445" cy="6857998"/>
          </a:xfrm>
          <a:prstGeom prst="rect">
            <a:avLst/>
          </a:prstGeom>
          <a:solidFill>
            <a:srgbClr val="2563C2">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dirty="0">
              <a:solidFill>
                <a:prstClr val="white"/>
              </a:solidFill>
              <a:highlight>
                <a:srgbClr val="2664C2"/>
              </a:highlight>
              <a:latin typeface="Calibri" panose="020F0502020204030204"/>
            </a:endParaRPr>
          </a:p>
        </p:txBody>
      </p:sp>
      <p:pic>
        <p:nvPicPr>
          <p:cNvPr id="8" name="Picture 7" descr="CalSTRS logo">
            <a:extLst>
              <a:ext uri="{FF2B5EF4-FFF2-40B4-BE49-F238E27FC236}">
                <a16:creationId xmlns:a16="http://schemas.microsoft.com/office/drawing/2014/main" id="{39D08A54-6FCA-2844-B070-62FE00D5BE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3253" y="5344623"/>
            <a:ext cx="1999784" cy="699925"/>
          </a:xfrm>
          <a:prstGeom prst="rect">
            <a:avLst/>
          </a:prstGeom>
        </p:spPr>
      </p:pic>
      <p:sp>
        <p:nvSpPr>
          <p:cNvPr id="5" name="Rectangle 4">
            <a:extLst>
              <a:ext uri="{FF2B5EF4-FFF2-40B4-BE49-F238E27FC236}">
                <a16:creationId xmlns:a16="http://schemas.microsoft.com/office/drawing/2014/main" id="{D660E078-5284-9247-B6B1-53F88035390C}"/>
              </a:ext>
              <a:ext uri="{C183D7F6-B498-43B3-948B-1728B52AA6E4}">
                <adec:decorative xmlns:adec="http://schemas.microsoft.com/office/drawing/2017/decorative" val="1"/>
              </a:ext>
            </a:extLst>
          </p:cNvPr>
          <p:cNvSpPr/>
          <p:nvPr/>
        </p:nvSpPr>
        <p:spPr>
          <a:xfrm>
            <a:off x="7041467" y="1273412"/>
            <a:ext cx="4896532" cy="1958245"/>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2" name="Title 1">
            <a:extLst>
              <a:ext uri="{FF2B5EF4-FFF2-40B4-BE49-F238E27FC236}">
                <a16:creationId xmlns:a16="http://schemas.microsoft.com/office/drawing/2014/main" id="{D4ADA332-D3D9-CA4E-8F61-6EFFCCCC0DA1}"/>
              </a:ext>
            </a:extLst>
          </p:cNvPr>
          <p:cNvSpPr>
            <a:spLocks noGrp="1"/>
          </p:cNvSpPr>
          <p:nvPr>
            <p:ph type="title"/>
          </p:nvPr>
        </p:nvSpPr>
        <p:spPr>
          <a:xfrm>
            <a:off x="7428190" y="1892859"/>
            <a:ext cx="4549725" cy="1325562"/>
          </a:xfrm>
        </p:spPr>
        <p:txBody>
          <a:bodyPr>
            <a:normAutofit fontScale="90000"/>
          </a:bodyPr>
          <a:lstStyle/>
          <a:p>
            <a:r>
              <a:rPr lang="en-US" sz="6000" b="1" dirty="0">
                <a:solidFill>
                  <a:schemeClr val="bg1"/>
                </a:solidFill>
                <a:latin typeface="Arial" panose="020B0604020202020204" pitchFamily="34" charset="0"/>
                <a:cs typeface="Arial" panose="020B0604020202020204" pitchFamily="34" charset="0"/>
              </a:rPr>
              <a:t>Retire Now</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or Later</a:t>
            </a:r>
            <a:br>
              <a:rPr lang="en-US" b="1" dirty="0">
                <a:solidFill>
                  <a:schemeClr val="bg1"/>
                </a:solidFill>
                <a:latin typeface="Arial" panose="020B0604020202020204" pitchFamily="34" charset="0"/>
                <a:cs typeface="Arial" panose="020B0604020202020204" pitchFamily="34" charset="0"/>
              </a:rPr>
            </a:br>
            <a:endParaRPr lang="en-US" dirty="0"/>
          </a:p>
        </p:txBody>
      </p:sp>
    </p:spTree>
    <p:custDataLst>
      <p:tags r:id="rId1"/>
    </p:custDataLst>
    <p:extLst>
      <p:ext uri="{BB962C8B-B14F-4D97-AF65-F5344CB8AC3E}">
        <p14:creationId xmlns:p14="http://schemas.microsoft.com/office/powerpoint/2010/main" val="178837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0054B4-4FE5-5EAF-8F97-7BD682AD9106}"/>
              </a:ext>
            </a:extLst>
          </p:cNvPr>
          <p:cNvPicPr>
            <a:picLocks noChangeAspect="1"/>
          </p:cNvPicPr>
          <p:nvPr/>
        </p:nvPicPr>
        <p:blipFill>
          <a:blip r:embed="rId4"/>
          <a:stretch>
            <a:fillRect/>
          </a:stretch>
        </p:blipFill>
        <p:spPr>
          <a:xfrm>
            <a:off x="495301" y="456076"/>
            <a:ext cx="4811495" cy="6250648"/>
          </a:xfrm>
          <a:prstGeom prst="rect">
            <a:avLst/>
          </a:prstGeom>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9F39A2FA-1484-0E18-90C4-D56C6E1B7B36}"/>
              </a:ext>
            </a:extLst>
          </p:cNvPr>
          <p:cNvSpPr/>
          <p:nvPr/>
        </p:nvSpPr>
        <p:spPr>
          <a:xfrm>
            <a:off x="495208" y="2461278"/>
            <a:ext cx="2861081" cy="107819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0" name="Picture 9">
            <a:extLst>
              <a:ext uri="{FF2B5EF4-FFF2-40B4-BE49-F238E27FC236}">
                <a16:creationId xmlns:a16="http://schemas.microsoft.com/office/drawing/2014/main" id="{4305303E-759C-D717-5554-5C660BEBBE78}"/>
              </a:ext>
            </a:extLst>
          </p:cNvPr>
          <p:cNvPicPr>
            <a:picLocks noChangeAspect="1"/>
          </p:cNvPicPr>
          <p:nvPr/>
        </p:nvPicPr>
        <p:blipFill>
          <a:blip r:embed="rId5"/>
          <a:stretch>
            <a:fillRect/>
          </a:stretch>
        </p:blipFill>
        <p:spPr>
          <a:xfrm>
            <a:off x="769907" y="1451936"/>
            <a:ext cx="7531879" cy="2973601"/>
          </a:xfrm>
          <a:prstGeom prst="rect">
            <a:avLst/>
          </a:prstGeom>
          <a:ln>
            <a:solidFill>
              <a:schemeClr val="bg1">
                <a:lumMod val="50000"/>
              </a:schemeClr>
            </a:solidFill>
          </a:ln>
          <a:effectLst>
            <a:outerShdw blurRad="50800" dist="38100" dir="8100000" algn="tr" rotWithShape="0">
              <a:prstClr val="black">
                <a:alpha val="40000"/>
              </a:prstClr>
            </a:outerShdw>
          </a:effectLst>
        </p:spPr>
      </p:pic>
      <p:grpSp>
        <p:nvGrpSpPr>
          <p:cNvPr id="39" name="Group 38">
            <a:extLst>
              <a:ext uri="{FF2B5EF4-FFF2-40B4-BE49-F238E27FC236}">
                <a16:creationId xmlns:a16="http://schemas.microsoft.com/office/drawing/2014/main" id="{91DA8EDB-CCF1-080B-0A7B-3D9CE792F784}"/>
              </a:ext>
            </a:extLst>
          </p:cNvPr>
          <p:cNvGrpSpPr/>
          <p:nvPr/>
        </p:nvGrpSpPr>
        <p:grpSpPr>
          <a:xfrm>
            <a:off x="8803766" y="951300"/>
            <a:ext cx="1876615" cy="1884063"/>
            <a:chOff x="5745699" y="4569929"/>
            <a:chExt cx="1876615" cy="1884062"/>
          </a:xfrm>
        </p:grpSpPr>
        <p:sp>
          <p:nvSpPr>
            <p:cNvPr id="8" name="Rectangle 7">
              <a:extLst>
                <a:ext uri="{FF2B5EF4-FFF2-40B4-BE49-F238E27FC236}">
                  <a16:creationId xmlns:a16="http://schemas.microsoft.com/office/drawing/2014/main" id="{BBF4C01E-4FCC-76D5-5CD9-1263F0475115}"/>
                </a:ext>
              </a:extLst>
            </p:cNvPr>
            <p:cNvSpPr/>
            <p:nvPr/>
          </p:nvSpPr>
          <p:spPr>
            <a:xfrm>
              <a:off x="5745699" y="4569929"/>
              <a:ext cx="1876615" cy="1884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TextBox 8">
              <a:extLst>
                <a:ext uri="{FF2B5EF4-FFF2-40B4-BE49-F238E27FC236}">
                  <a16:creationId xmlns:a16="http://schemas.microsoft.com/office/drawing/2014/main" id="{82DFAC1A-9432-2999-7889-547BD4A32911}"/>
                </a:ext>
              </a:extLst>
            </p:cNvPr>
            <p:cNvSpPr txBox="1"/>
            <p:nvPr/>
          </p:nvSpPr>
          <p:spPr>
            <a:xfrm>
              <a:off x="5745699" y="4569929"/>
              <a:ext cx="1876615" cy="400110"/>
            </a:xfrm>
            <a:prstGeom prst="rect">
              <a:avLst/>
            </a:prstGeom>
            <a:noFill/>
          </p:spPr>
          <p:txBody>
            <a:bodyPr wrap="square" rtlCol="0">
              <a:spAutoFit/>
            </a:bodyPr>
            <a:lstStyle/>
            <a:p>
              <a:pPr algn="ctr"/>
              <a:r>
                <a:rPr lang="en-US" sz="2000" b="1" dirty="0">
                  <a:solidFill>
                    <a:srgbClr val="002060"/>
                  </a:solidFill>
                </a:rPr>
                <a:t>2% at 60</a:t>
              </a:r>
            </a:p>
          </p:txBody>
        </p:sp>
        <p:sp>
          <p:nvSpPr>
            <p:cNvPr id="14" name="TextBox 13">
              <a:extLst>
                <a:ext uri="{FF2B5EF4-FFF2-40B4-BE49-F238E27FC236}">
                  <a16:creationId xmlns:a16="http://schemas.microsoft.com/office/drawing/2014/main" id="{78B4D362-298B-65B4-8A28-476156193507}"/>
                </a:ext>
              </a:extLst>
            </p:cNvPr>
            <p:cNvSpPr txBox="1"/>
            <p:nvPr/>
          </p:nvSpPr>
          <p:spPr>
            <a:xfrm>
              <a:off x="6010471" y="5098261"/>
              <a:ext cx="1410457" cy="1015662"/>
            </a:xfrm>
            <a:prstGeom prst="rect">
              <a:avLst/>
            </a:prstGeom>
            <a:noFill/>
          </p:spPr>
          <p:txBody>
            <a:bodyPr wrap="square" rtlCol="0">
              <a:spAutoFit/>
            </a:bodyPr>
            <a:lstStyle/>
            <a:p>
              <a:pPr algn="ctr"/>
              <a:r>
                <a:rPr lang="en-US" sz="6000" b="1" i="1" dirty="0">
                  <a:solidFill>
                    <a:schemeClr val="accent1"/>
                  </a:solidFill>
                </a:rPr>
                <a:t>8%</a:t>
              </a:r>
            </a:p>
          </p:txBody>
        </p:sp>
      </p:grpSp>
      <p:grpSp>
        <p:nvGrpSpPr>
          <p:cNvPr id="40" name="Group 39">
            <a:extLst>
              <a:ext uri="{FF2B5EF4-FFF2-40B4-BE49-F238E27FC236}">
                <a16:creationId xmlns:a16="http://schemas.microsoft.com/office/drawing/2014/main" id="{4D2B82BD-C5AC-0EF2-E54B-70DA9E1FEE1F}"/>
              </a:ext>
            </a:extLst>
          </p:cNvPr>
          <p:cNvGrpSpPr/>
          <p:nvPr/>
        </p:nvGrpSpPr>
        <p:grpSpPr>
          <a:xfrm>
            <a:off x="8803765" y="3254227"/>
            <a:ext cx="1876615" cy="1884063"/>
            <a:chOff x="7640898" y="4569928"/>
            <a:chExt cx="1876615" cy="1884063"/>
          </a:xfrm>
        </p:grpSpPr>
        <p:sp>
          <p:nvSpPr>
            <p:cNvPr id="11" name="Rectangle 10">
              <a:extLst>
                <a:ext uri="{FF2B5EF4-FFF2-40B4-BE49-F238E27FC236}">
                  <a16:creationId xmlns:a16="http://schemas.microsoft.com/office/drawing/2014/main" id="{690E505B-5D9C-155A-C9D6-CEBB8F86C9FA}"/>
                </a:ext>
              </a:extLst>
            </p:cNvPr>
            <p:cNvSpPr/>
            <p:nvPr/>
          </p:nvSpPr>
          <p:spPr>
            <a:xfrm>
              <a:off x="7640898" y="4569929"/>
              <a:ext cx="1876615" cy="1884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2" name="TextBox 11">
              <a:extLst>
                <a:ext uri="{FF2B5EF4-FFF2-40B4-BE49-F238E27FC236}">
                  <a16:creationId xmlns:a16="http://schemas.microsoft.com/office/drawing/2014/main" id="{8EB392F9-A944-DDFB-AC9A-CF5788075280}"/>
                </a:ext>
              </a:extLst>
            </p:cNvPr>
            <p:cNvSpPr txBox="1"/>
            <p:nvPr/>
          </p:nvSpPr>
          <p:spPr>
            <a:xfrm>
              <a:off x="7640898" y="4569928"/>
              <a:ext cx="1876615" cy="400110"/>
            </a:xfrm>
            <a:prstGeom prst="rect">
              <a:avLst/>
            </a:prstGeom>
            <a:noFill/>
          </p:spPr>
          <p:txBody>
            <a:bodyPr wrap="square" rtlCol="0">
              <a:spAutoFit/>
            </a:bodyPr>
            <a:lstStyle/>
            <a:p>
              <a:pPr algn="ctr"/>
              <a:r>
                <a:rPr lang="en-US" sz="2000" b="1" dirty="0">
                  <a:solidFill>
                    <a:srgbClr val="002060"/>
                  </a:solidFill>
                </a:rPr>
                <a:t>2% at 62</a:t>
              </a:r>
            </a:p>
          </p:txBody>
        </p:sp>
        <p:sp>
          <p:nvSpPr>
            <p:cNvPr id="15" name="TextBox 14">
              <a:extLst>
                <a:ext uri="{FF2B5EF4-FFF2-40B4-BE49-F238E27FC236}">
                  <a16:creationId xmlns:a16="http://schemas.microsoft.com/office/drawing/2014/main" id="{62D79747-2FE5-5686-7828-9B34621E91FF}"/>
                </a:ext>
              </a:extLst>
            </p:cNvPr>
            <p:cNvSpPr txBox="1"/>
            <p:nvPr/>
          </p:nvSpPr>
          <p:spPr>
            <a:xfrm>
              <a:off x="7887086" y="5083845"/>
              <a:ext cx="1410457" cy="1015663"/>
            </a:xfrm>
            <a:prstGeom prst="rect">
              <a:avLst/>
            </a:prstGeom>
            <a:noFill/>
          </p:spPr>
          <p:txBody>
            <a:bodyPr wrap="square" rtlCol="0">
              <a:spAutoFit/>
            </a:bodyPr>
            <a:lstStyle/>
            <a:p>
              <a:pPr algn="ctr"/>
              <a:r>
                <a:rPr lang="en-US" sz="6000" b="1" i="1" dirty="0">
                  <a:solidFill>
                    <a:schemeClr val="accent1"/>
                  </a:solidFill>
                </a:rPr>
                <a:t>9%</a:t>
              </a:r>
            </a:p>
          </p:txBody>
        </p:sp>
      </p:grpSp>
      <p:cxnSp>
        <p:nvCxnSpPr>
          <p:cNvPr id="26" name="Straight Arrow Connector 25">
            <a:extLst>
              <a:ext uri="{FF2B5EF4-FFF2-40B4-BE49-F238E27FC236}">
                <a16:creationId xmlns:a16="http://schemas.microsoft.com/office/drawing/2014/main" id="{39E3D00D-FA1F-E42C-4647-F926DA832FB1}"/>
              </a:ext>
            </a:extLst>
          </p:cNvPr>
          <p:cNvCxnSpPr>
            <a:cxnSpLocks/>
          </p:cNvCxnSpPr>
          <p:nvPr/>
        </p:nvCxnSpPr>
        <p:spPr>
          <a:xfrm flipH="1">
            <a:off x="4871257" y="2835363"/>
            <a:ext cx="3650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D7D9FB5-5A75-1AF4-115B-81565FA5B400}"/>
              </a:ext>
            </a:extLst>
          </p:cNvPr>
          <p:cNvGrpSpPr/>
          <p:nvPr/>
        </p:nvGrpSpPr>
        <p:grpSpPr>
          <a:xfrm rot="16200000">
            <a:off x="7681059" y="2727667"/>
            <a:ext cx="1980640" cy="299246"/>
            <a:chOff x="6604681" y="4142462"/>
            <a:chExt cx="1980640" cy="299246"/>
          </a:xfrm>
        </p:grpSpPr>
        <p:cxnSp>
          <p:nvCxnSpPr>
            <p:cNvPr id="29" name="Straight Connector 28">
              <a:extLst>
                <a:ext uri="{FF2B5EF4-FFF2-40B4-BE49-F238E27FC236}">
                  <a16:creationId xmlns:a16="http://schemas.microsoft.com/office/drawing/2014/main" id="{CB65415A-A5B0-D1FC-8DDA-C59C94926DFA}"/>
                </a:ext>
              </a:extLst>
            </p:cNvPr>
            <p:cNvCxnSpPr/>
            <p:nvPr/>
          </p:nvCxnSpPr>
          <p:spPr>
            <a:xfrm flipV="1">
              <a:off x="6604681" y="4142463"/>
              <a:ext cx="0" cy="299245"/>
            </a:xfrm>
            <a:prstGeom prst="line">
              <a:avLst/>
            </a:prstGeom>
            <a:ln>
              <a:head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3D6587-C1C6-CD2B-86C5-CB1B9A3B0791}"/>
                </a:ext>
              </a:extLst>
            </p:cNvPr>
            <p:cNvCxnSpPr/>
            <p:nvPr/>
          </p:nvCxnSpPr>
          <p:spPr>
            <a:xfrm flipV="1">
              <a:off x="8585321" y="4142463"/>
              <a:ext cx="0" cy="299245"/>
            </a:xfrm>
            <a:prstGeom prst="line">
              <a:avLst/>
            </a:prstGeom>
            <a:ln>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824FB9-01C8-B16B-BD94-1065597D5C3D}"/>
                </a:ext>
              </a:extLst>
            </p:cNvPr>
            <p:cNvCxnSpPr>
              <a:cxnSpLocks/>
            </p:cNvCxnSpPr>
            <p:nvPr/>
          </p:nvCxnSpPr>
          <p:spPr>
            <a:xfrm>
              <a:off x="6604681" y="4142462"/>
              <a:ext cx="198064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F7DDE05-315F-1996-92C6-0E37DD70061D}"/>
              </a:ext>
            </a:extLst>
          </p:cNvPr>
          <p:cNvSpPr txBox="1"/>
          <p:nvPr/>
        </p:nvSpPr>
        <p:spPr>
          <a:xfrm>
            <a:off x="2828917" y="3058180"/>
            <a:ext cx="1410456" cy="523220"/>
          </a:xfrm>
          <a:prstGeom prst="rect">
            <a:avLst/>
          </a:prstGeom>
          <a:noFill/>
        </p:spPr>
        <p:txBody>
          <a:bodyPr wrap="square" rtlCol="0">
            <a:spAutoFit/>
          </a:bodyPr>
          <a:lstStyle/>
          <a:p>
            <a:pPr algn="ctr"/>
            <a:r>
              <a:rPr lang="en-US" sz="2800" b="1" dirty="0">
                <a:solidFill>
                  <a:schemeClr val="accent1"/>
                </a:solidFill>
              </a:rPr>
              <a:t>8</a:t>
            </a:r>
          </a:p>
        </p:txBody>
      </p:sp>
      <p:sp>
        <p:nvSpPr>
          <p:cNvPr id="17" name="TextBox 16">
            <a:extLst>
              <a:ext uri="{FF2B5EF4-FFF2-40B4-BE49-F238E27FC236}">
                <a16:creationId xmlns:a16="http://schemas.microsoft.com/office/drawing/2014/main" id="{18898D9A-8D83-1BCF-9034-0F813A0B86DA}"/>
              </a:ext>
            </a:extLst>
          </p:cNvPr>
          <p:cNvSpPr txBox="1"/>
          <p:nvPr/>
        </p:nvSpPr>
        <p:spPr>
          <a:xfrm>
            <a:off x="5185226" y="3778059"/>
            <a:ext cx="1410456" cy="523220"/>
          </a:xfrm>
          <a:prstGeom prst="rect">
            <a:avLst/>
          </a:prstGeom>
          <a:noFill/>
        </p:spPr>
        <p:txBody>
          <a:bodyPr wrap="square" rtlCol="0">
            <a:spAutoFit/>
          </a:bodyPr>
          <a:lstStyle/>
          <a:p>
            <a:pPr algn="ctr"/>
            <a:r>
              <a:rPr lang="en-US" sz="2800" b="1" dirty="0">
                <a:solidFill>
                  <a:schemeClr val="accent1"/>
                </a:solidFill>
              </a:rPr>
              <a:t>4.61</a:t>
            </a:r>
          </a:p>
        </p:txBody>
      </p:sp>
    </p:spTree>
    <p:custDataLst>
      <p:tags r:id="rId1"/>
    </p:custDataLst>
    <p:extLst>
      <p:ext uri="{BB962C8B-B14F-4D97-AF65-F5344CB8AC3E}">
        <p14:creationId xmlns:p14="http://schemas.microsoft.com/office/powerpoint/2010/main" val="82674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8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14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600203" y="114430"/>
            <a:ext cx="9067801" cy="1143001"/>
          </a:xfrm>
        </p:spPr>
        <p:txBody>
          <a:bodyPr/>
          <a:lstStyle/>
          <a:p>
            <a:pPr marL="2057384" indent="-2057384"/>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Defined</a:t>
            </a:r>
            <a:r>
              <a:rPr lang="en-US" sz="3200" dirty="0">
                <a:solidFill>
                  <a:schemeClr val="tx1">
                    <a:lumMod val="65000"/>
                    <a:lumOff val="35000"/>
                  </a:schemeClr>
                </a:solidFill>
                <a:latin typeface="Arial" panose="020B0604020202020204" pitchFamily="34" charset="0"/>
                <a:cs typeface="Arial" panose="020B0604020202020204" pitchFamily="34" charset="0"/>
              </a:rPr>
              <a:t> </a:t>
            </a:r>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Benefit Supplement History</a:t>
            </a:r>
          </a:p>
        </p:txBody>
      </p:sp>
      <p:graphicFrame>
        <p:nvGraphicFramePr>
          <p:cNvPr id="6" name="Table 13">
            <a:extLst>
              <a:ext uri="{FF2B5EF4-FFF2-40B4-BE49-F238E27FC236}">
                <a16:creationId xmlns:a16="http://schemas.microsoft.com/office/drawing/2014/main" id="{755A1D9A-9C11-AA2B-04E0-6AB57CF673C1}"/>
              </a:ext>
            </a:extLst>
          </p:cNvPr>
          <p:cNvGraphicFramePr>
            <a:graphicFrameLocks noGrp="1"/>
          </p:cNvGraphicFramePr>
          <p:nvPr>
            <p:extLst>
              <p:ext uri="{D42A27DB-BD31-4B8C-83A1-F6EECF244321}">
                <p14:modId xmlns:p14="http://schemas.microsoft.com/office/powerpoint/2010/main" val="3591201438"/>
              </p:ext>
            </p:extLst>
          </p:nvPr>
        </p:nvGraphicFramePr>
        <p:xfrm>
          <a:off x="1745642" y="1054200"/>
          <a:ext cx="8127999" cy="532523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936801063"/>
                    </a:ext>
                  </a:extLst>
                </a:gridCol>
                <a:gridCol w="2709333">
                  <a:extLst>
                    <a:ext uri="{9D8B030D-6E8A-4147-A177-3AD203B41FA5}">
                      <a16:colId xmlns:a16="http://schemas.microsoft.com/office/drawing/2014/main" val="236934842"/>
                    </a:ext>
                  </a:extLst>
                </a:gridCol>
                <a:gridCol w="2709333">
                  <a:extLst>
                    <a:ext uri="{9D8B030D-6E8A-4147-A177-3AD203B41FA5}">
                      <a16:colId xmlns:a16="http://schemas.microsoft.com/office/drawing/2014/main" val="1828310351"/>
                    </a:ext>
                  </a:extLst>
                </a:gridCol>
              </a:tblGrid>
              <a:tr h="2257712">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1929588605"/>
                  </a:ext>
                </a:extLst>
              </a:tr>
              <a:tr h="1449659">
                <a:tc>
                  <a:txBody>
                    <a:bodyPr/>
                    <a:lstStyle/>
                    <a:p>
                      <a:pPr algn="ctr"/>
                      <a:endParaRPr lang="en-US" sz="2000" dirty="0">
                        <a:latin typeface="+mn-lt"/>
                      </a:endParaRPr>
                    </a:p>
                  </a:txBody>
                  <a:tcPr anchor="ctr">
                    <a:solidFill>
                      <a:schemeClr val="accent1">
                        <a:lumMod val="20000"/>
                        <a:lumOff val="80000"/>
                      </a:schemeClr>
                    </a:solidFill>
                  </a:tcPr>
                </a:tc>
                <a:tc>
                  <a:txBody>
                    <a:bodyPr/>
                    <a:lstStyle/>
                    <a:p>
                      <a:pPr algn="ctr"/>
                      <a:endParaRPr lang="en-US" sz="2000" dirty="0">
                        <a:latin typeface="+mn-lt"/>
                      </a:endParaRPr>
                    </a:p>
                  </a:txBody>
                  <a:tcPr anchor="ctr">
                    <a:solidFill>
                      <a:schemeClr val="accent1">
                        <a:lumMod val="20000"/>
                        <a:lumOff val="80000"/>
                      </a:schemeClr>
                    </a:solidFill>
                  </a:tcPr>
                </a:tc>
                <a:tc>
                  <a:txBody>
                    <a:bodyPr/>
                    <a:lstStyle/>
                    <a:p>
                      <a:pPr marL="0" marR="0" lvl="0" indent="0" algn="ctr" defTabSz="914392" rtl="0" eaLnBrk="1" fontAlgn="auto" latinLnBrk="0" hangingPunct="1">
                        <a:lnSpc>
                          <a:spcPct val="100000"/>
                        </a:lnSpc>
                        <a:spcBef>
                          <a:spcPts val="0"/>
                        </a:spcBef>
                        <a:spcAft>
                          <a:spcPts val="0"/>
                        </a:spcAft>
                        <a:buClrTx/>
                        <a:buSzTx/>
                        <a:buFontTx/>
                        <a:buNone/>
                        <a:tabLst/>
                        <a:defRPr/>
                      </a:pPr>
                      <a:endParaRPr lang="en-US" sz="2000" b="0" dirty="0">
                        <a:solidFill>
                          <a:schemeClr val="tx1"/>
                        </a:solidFill>
                        <a:latin typeface="+mn-lt"/>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391419330"/>
                  </a:ext>
                </a:extLst>
              </a:tr>
              <a:tr h="1617862">
                <a:tc gridSpan="3">
                  <a:txBody>
                    <a:bodyPr/>
                    <a:lstStyle/>
                    <a:p>
                      <a:pPr algn="ctr"/>
                      <a:r>
                        <a:rPr lang="en-US" sz="6600" dirty="0">
                          <a:solidFill>
                            <a:schemeClr val="bg1"/>
                          </a:solidFill>
                        </a:rPr>
                        <a:t>DBS Account</a:t>
                      </a:r>
                    </a:p>
                  </a:txBody>
                  <a:tcPr anchor="ctr">
                    <a:solidFill>
                      <a:srgbClr val="447CC0"/>
                    </a:solidFill>
                  </a:tcPr>
                </a:tc>
                <a:tc hMerge="1">
                  <a:txBody>
                    <a:bodyPr/>
                    <a:lstStyle/>
                    <a:p>
                      <a:pPr algn="ctr"/>
                      <a:r>
                        <a:rPr lang="en-US" sz="3600" dirty="0">
                          <a:solidFill>
                            <a:srgbClr val="002060"/>
                          </a:solidFill>
                        </a:rPr>
                        <a:t>DBS Account</a:t>
                      </a:r>
                    </a:p>
                  </a:txBody>
                  <a:tcPr anchor="ctr">
                    <a:solidFill>
                      <a:schemeClr val="accent1">
                        <a:lumMod val="20000"/>
                        <a:lumOff val="80000"/>
                      </a:schemeClr>
                    </a:solidFill>
                  </a:tcPr>
                </a:tc>
                <a:tc hMerge="1">
                  <a:txBody>
                    <a:bodyPr/>
                    <a:lstStyle/>
                    <a:p>
                      <a:pPr algn="ctr"/>
                      <a:endParaRPr lang="en-US" sz="3600"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585969663"/>
                  </a:ext>
                </a:extLst>
              </a:tr>
            </a:tbl>
          </a:graphicData>
        </a:graphic>
      </p:graphicFrame>
      <p:sp>
        <p:nvSpPr>
          <p:cNvPr id="34" name="Oval 33">
            <a:extLst>
              <a:ext uri="{FF2B5EF4-FFF2-40B4-BE49-F238E27FC236}">
                <a16:creationId xmlns:a16="http://schemas.microsoft.com/office/drawing/2014/main" id="{95E8C906-6F29-3056-176A-09891FF265C8}"/>
              </a:ext>
            </a:extLst>
          </p:cNvPr>
          <p:cNvSpPr/>
          <p:nvPr/>
        </p:nvSpPr>
        <p:spPr>
          <a:xfrm>
            <a:off x="7819625" y="1559783"/>
            <a:ext cx="1487996" cy="148799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301219-AFF8-4FA8-A87B-39ED00C40307}"/>
              </a:ext>
            </a:extLst>
          </p:cNvPr>
          <p:cNvSpPr/>
          <p:nvPr/>
        </p:nvSpPr>
        <p:spPr>
          <a:xfrm>
            <a:off x="5086729" y="1559783"/>
            <a:ext cx="1487996" cy="148799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hand">
            <a:extLst>
              <a:ext uri="{FF2B5EF4-FFF2-40B4-BE49-F238E27FC236}">
                <a16:creationId xmlns:a16="http://schemas.microsoft.com/office/drawing/2014/main" id="{8EF61646-C1E4-8168-4110-598C18900E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9142" y="2056406"/>
            <a:ext cx="1059235" cy="1059235"/>
          </a:xfrm>
          <a:prstGeom prst="rect">
            <a:avLst/>
          </a:prstGeom>
          <a:effectLst>
            <a:outerShdw blurRad="50800" dist="38100" dir="8100000" algn="tr" rotWithShape="0">
              <a:prstClr val="black">
                <a:alpha val="40000"/>
              </a:prstClr>
            </a:outerShdw>
          </a:effectLst>
        </p:spPr>
      </p:pic>
      <p:pic>
        <p:nvPicPr>
          <p:cNvPr id="19" name="Graphic 18" descr="Money">
            <a:extLst>
              <a:ext uri="{FF2B5EF4-FFF2-40B4-BE49-F238E27FC236}">
                <a16:creationId xmlns:a16="http://schemas.microsoft.com/office/drawing/2014/main" id="{128D832A-519D-F79C-0EDA-F0A8B1869C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2757" y="1662331"/>
            <a:ext cx="856415" cy="856415"/>
          </a:xfrm>
          <a:prstGeom prst="rect">
            <a:avLst/>
          </a:prstGeom>
        </p:spPr>
      </p:pic>
      <p:pic>
        <p:nvPicPr>
          <p:cNvPr id="20" name="Graphic 19" descr="Thumbs up sign">
            <a:extLst>
              <a:ext uri="{FF2B5EF4-FFF2-40B4-BE49-F238E27FC236}">
                <a16:creationId xmlns:a16="http://schemas.microsoft.com/office/drawing/2014/main" id="{341ACF3D-3A80-76EA-8849-B31AD4951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3036" y="2249300"/>
            <a:ext cx="831454" cy="831454"/>
          </a:xfrm>
          <a:prstGeom prst="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C2EBF839-9F27-A34C-9C85-AC40488E985A}"/>
              </a:ext>
            </a:extLst>
          </p:cNvPr>
          <p:cNvSpPr txBox="1"/>
          <p:nvPr/>
        </p:nvSpPr>
        <p:spPr>
          <a:xfrm>
            <a:off x="8114224" y="1524942"/>
            <a:ext cx="1029408" cy="1323439"/>
          </a:xfrm>
          <a:prstGeom prst="rect">
            <a:avLst/>
          </a:prstGeom>
          <a:noFill/>
        </p:spPr>
        <p:txBody>
          <a:bodyPr wrap="square" rtlCol="0">
            <a:spAutoFit/>
          </a:bodyPr>
          <a:lstStyle/>
          <a:p>
            <a:r>
              <a:rPr lang="en-US" sz="8000" b="1" dirty="0">
                <a:solidFill>
                  <a:srgbClr val="457CBE"/>
                </a:solidFill>
              </a:rPr>
              <a:t>%</a:t>
            </a:r>
          </a:p>
        </p:txBody>
      </p:sp>
      <p:sp>
        <p:nvSpPr>
          <p:cNvPr id="27" name="Oval 26">
            <a:extLst>
              <a:ext uri="{FF2B5EF4-FFF2-40B4-BE49-F238E27FC236}">
                <a16:creationId xmlns:a16="http://schemas.microsoft.com/office/drawing/2014/main" id="{725ED30B-F772-7ECB-78F5-C26F8567B760}"/>
              </a:ext>
            </a:extLst>
          </p:cNvPr>
          <p:cNvSpPr/>
          <p:nvPr/>
        </p:nvSpPr>
        <p:spPr>
          <a:xfrm>
            <a:off x="2353833" y="1559783"/>
            <a:ext cx="1487996" cy="148799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e 11">
            <a:extLst>
              <a:ext uri="{FF2B5EF4-FFF2-40B4-BE49-F238E27FC236}">
                <a16:creationId xmlns:a16="http://schemas.microsoft.com/office/drawing/2014/main" id="{3EC7912F-8AC9-A019-B3C5-227495014829}"/>
              </a:ext>
            </a:extLst>
          </p:cNvPr>
          <p:cNvSpPr/>
          <p:nvPr/>
        </p:nvSpPr>
        <p:spPr>
          <a:xfrm>
            <a:off x="2528631" y="1748906"/>
            <a:ext cx="1109750" cy="1109750"/>
          </a:xfrm>
          <a:prstGeom prst="pie">
            <a:avLst/>
          </a:prstGeom>
          <a:solidFill>
            <a:schemeClr val="accent5">
              <a:lumMod val="5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tx1"/>
              </a:solidFill>
            </a:endParaRPr>
          </a:p>
        </p:txBody>
      </p:sp>
      <p:sp>
        <p:nvSpPr>
          <p:cNvPr id="31" name="Freeform: Shape 30">
            <a:extLst>
              <a:ext uri="{FF2B5EF4-FFF2-40B4-BE49-F238E27FC236}">
                <a16:creationId xmlns:a16="http://schemas.microsoft.com/office/drawing/2014/main" id="{5CC711B1-946D-D254-9D9B-4D95A22D085A}"/>
              </a:ext>
            </a:extLst>
          </p:cNvPr>
          <p:cNvSpPr/>
          <p:nvPr/>
        </p:nvSpPr>
        <p:spPr>
          <a:xfrm>
            <a:off x="3149639" y="1706693"/>
            <a:ext cx="557921" cy="549814"/>
          </a:xfrm>
          <a:custGeom>
            <a:avLst/>
            <a:gdLst>
              <a:gd name="connsiteX0" fmla="*/ 0 w 333375"/>
              <a:gd name="connsiteY0" fmla="*/ 0 h 342900"/>
              <a:gd name="connsiteX1" fmla="*/ 0 w 333375"/>
              <a:gd name="connsiteY1" fmla="*/ 342900 h 342900"/>
              <a:gd name="connsiteX2" fmla="*/ 341948 w 333375"/>
              <a:gd name="connsiteY2" fmla="*/ 342900 h 342900"/>
              <a:gd name="connsiteX3" fmla="*/ 0 w 333375"/>
              <a:gd name="connsiteY3" fmla="*/ 0 h 342900"/>
            </a:gdLst>
            <a:ahLst/>
            <a:cxnLst>
              <a:cxn ang="0">
                <a:pos x="connsiteX0" y="connsiteY0"/>
              </a:cxn>
              <a:cxn ang="0">
                <a:pos x="connsiteX1" y="connsiteY1"/>
              </a:cxn>
              <a:cxn ang="0">
                <a:pos x="connsiteX2" y="connsiteY2"/>
              </a:cxn>
              <a:cxn ang="0">
                <a:pos x="connsiteX3" y="connsiteY3"/>
              </a:cxn>
            </a:cxnLst>
            <a:rect l="l" t="t" r="r" b="b"/>
            <a:pathLst>
              <a:path w="333375" h="342900">
                <a:moveTo>
                  <a:pt x="0" y="0"/>
                </a:moveTo>
                <a:lnTo>
                  <a:pt x="0" y="342900"/>
                </a:lnTo>
                <a:lnTo>
                  <a:pt x="341948" y="342900"/>
                </a:lnTo>
                <a:cubicBezTo>
                  <a:pt x="332423" y="157163"/>
                  <a:pt x="184785" y="9525"/>
                  <a:pt x="0" y="0"/>
                </a:cubicBezTo>
                <a:close/>
              </a:path>
            </a:pathLst>
          </a:custGeom>
          <a:solidFill>
            <a:srgbClr val="457CBE"/>
          </a:solidFill>
          <a:ln w="9525" cap="flat">
            <a:noFill/>
            <a:prstDash val="solid"/>
            <a:miter/>
          </a:ln>
        </p:spPr>
        <p:txBody>
          <a:bodyPr rtlCol="0" anchor="ctr"/>
          <a:lstStyle/>
          <a:p>
            <a:endParaRPr lang="en-US" sz="1801" dirty="0"/>
          </a:p>
        </p:txBody>
      </p:sp>
      <p:sp>
        <p:nvSpPr>
          <p:cNvPr id="35" name="TextBox 34">
            <a:extLst>
              <a:ext uri="{FF2B5EF4-FFF2-40B4-BE49-F238E27FC236}">
                <a16:creationId xmlns:a16="http://schemas.microsoft.com/office/drawing/2014/main" id="{67558D92-4CDA-7531-400B-E8B25C4FC3C8}"/>
              </a:ext>
            </a:extLst>
          </p:cNvPr>
          <p:cNvSpPr txBox="1"/>
          <p:nvPr/>
        </p:nvSpPr>
        <p:spPr>
          <a:xfrm>
            <a:off x="1889240" y="3350131"/>
            <a:ext cx="2388531" cy="1631216"/>
          </a:xfrm>
          <a:prstGeom prst="rect">
            <a:avLst/>
          </a:prstGeom>
          <a:noFill/>
        </p:spPr>
        <p:txBody>
          <a:bodyPr wrap="square" rtlCol="0">
            <a:spAutoFit/>
          </a:bodyPr>
          <a:lstStyle/>
          <a:p>
            <a:pPr algn="ctr"/>
            <a:r>
              <a:rPr lang="en-US" sz="2000" dirty="0">
                <a:latin typeface="+mn-lt"/>
              </a:rPr>
              <a:t>2001-2010 </a:t>
            </a:r>
          </a:p>
          <a:p>
            <a:pPr algn="ctr"/>
            <a:r>
              <a:rPr lang="en-US" sz="2000" dirty="0">
                <a:latin typeface="+mn-lt"/>
              </a:rPr>
              <a:t>a quarter of Defined Benefit contributions redirected</a:t>
            </a:r>
          </a:p>
          <a:p>
            <a:pPr algn="ctr"/>
            <a:endParaRPr lang="en-US" sz="2000" dirty="0"/>
          </a:p>
        </p:txBody>
      </p:sp>
      <p:sp>
        <p:nvSpPr>
          <p:cNvPr id="36" name="TextBox 35">
            <a:extLst>
              <a:ext uri="{FF2B5EF4-FFF2-40B4-BE49-F238E27FC236}">
                <a16:creationId xmlns:a16="http://schemas.microsoft.com/office/drawing/2014/main" id="{2EFE1C64-85F2-51B2-15DF-A3726D7FA6C6}"/>
              </a:ext>
            </a:extLst>
          </p:cNvPr>
          <p:cNvSpPr txBox="1"/>
          <p:nvPr/>
        </p:nvSpPr>
        <p:spPr>
          <a:xfrm>
            <a:off x="4654493" y="3765629"/>
            <a:ext cx="2388531" cy="400110"/>
          </a:xfrm>
          <a:prstGeom prst="rect">
            <a:avLst/>
          </a:prstGeom>
          <a:noFill/>
        </p:spPr>
        <p:txBody>
          <a:bodyPr wrap="square" rtlCol="0">
            <a:spAutoFit/>
          </a:bodyPr>
          <a:lstStyle/>
          <a:p>
            <a:pPr algn="ctr"/>
            <a:r>
              <a:rPr lang="en-US" sz="2000" dirty="0">
                <a:latin typeface="+mn-lt"/>
              </a:rPr>
              <a:t>Excess earnings</a:t>
            </a:r>
          </a:p>
        </p:txBody>
      </p:sp>
      <p:sp>
        <p:nvSpPr>
          <p:cNvPr id="37" name="TextBox 36">
            <a:extLst>
              <a:ext uri="{FF2B5EF4-FFF2-40B4-BE49-F238E27FC236}">
                <a16:creationId xmlns:a16="http://schemas.microsoft.com/office/drawing/2014/main" id="{34959FA0-4260-ADC0-790A-00D59A795F75}"/>
              </a:ext>
            </a:extLst>
          </p:cNvPr>
          <p:cNvSpPr txBox="1"/>
          <p:nvPr/>
        </p:nvSpPr>
        <p:spPr>
          <a:xfrm>
            <a:off x="7393488" y="3747007"/>
            <a:ext cx="2388531" cy="400110"/>
          </a:xfrm>
          <a:prstGeom prst="rect">
            <a:avLst/>
          </a:prstGeom>
          <a:noFill/>
        </p:spPr>
        <p:txBody>
          <a:bodyPr wrap="square" rtlCol="0">
            <a:spAutoFit/>
          </a:bodyPr>
          <a:lstStyle/>
          <a:p>
            <a:pPr marL="0" marR="0" lvl="0" indent="0" algn="ctr" defTabSz="914392"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mn-lt"/>
                <a:cs typeface="Arial" panose="020B0604020202020204" pitchFamily="34" charset="0"/>
              </a:rPr>
              <a:t>Guaranteed interest</a:t>
            </a:r>
          </a:p>
        </p:txBody>
      </p:sp>
    </p:spTree>
    <p:custDataLst>
      <p:tags r:id="rId1"/>
    </p:custDataLst>
    <p:extLst>
      <p:ext uri="{BB962C8B-B14F-4D97-AF65-F5344CB8AC3E}">
        <p14:creationId xmlns:p14="http://schemas.microsoft.com/office/powerpoint/2010/main" val="319034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2.5E-6 1.11111E-6 L -0.00156 0.46227 " pathEditMode="relative" rAng="0" ptsTypes="AA">
                                      <p:cBhvr>
                                        <p:cTn id="48" dur="2000" fill="hold"/>
                                        <p:tgtEl>
                                          <p:spTgt spid="31"/>
                                        </p:tgtEl>
                                        <p:attrNameLst>
                                          <p:attrName>ppt_x</p:attrName>
                                          <p:attrName>ppt_y</p:attrName>
                                        </p:attrNameLst>
                                      </p:cBhvr>
                                      <p:rCtr x="-78" y="23102"/>
                                    </p:animMotion>
                                  </p:childTnLst>
                                </p:cTn>
                              </p:par>
                              <p:par>
                                <p:cTn id="49" presetID="42" presetClass="path" presetSubtype="0" accel="50000" decel="50000" fill="hold" nodeType="withEffect">
                                  <p:stCondLst>
                                    <p:cond delay="0"/>
                                  </p:stCondLst>
                                  <p:childTnLst>
                                    <p:animMotion origin="layout" path="M -4.16667E-7 -1.11111E-6 L 0.01276 0.43658 " pathEditMode="relative" rAng="0" ptsTypes="AA">
                                      <p:cBhvr>
                                        <p:cTn id="50" dur="2000" fill="hold"/>
                                        <p:tgtEl>
                                          <p:spTgt spid="19"/>
                                        </p:tgtEl>
                                        <p:attrNameLst>
                                          <p:attrName>ppt_x</p:attrName>
                                          <p:attrName>ppt_y</p:attrName>
                                        </p:attrNameLst>
                                      </p:cBhvr>
                                      <p:rCtr x="638" y="21829"/>
                                    </p:animMotion>
                                  </p:childTnLst>
                                </p:cTn>
                              </p:par>
                              <p:par>
                                <p:cTn id="51" presetID="42" presetClass="path" presetSubtype="0" accel="50000" decel="50000" fill="hold" grpId="1" nodeType="withEffect">
                                  <p:stCondLst>
                                    <p:cond delay="0"/>
                                  </p:stCondLst>
                                  <p:childTnLst>
                                    <p:animMotion origin="layout" path="M 5E-6 0 L 5E-6 0.44699 " pathEditMode="relative" rAng="0" ptsTypes="AA">
                                      <p:cBhvr>
                                        <p:cTn id="52" dur="2000" fill="hold"/>
                                        <p:tgtEl>
                                          <p:spTgt spid="21"/>
                                        </p:tgtEl>
                                        <p:attrNameLst>
                                          <p:attrName>ppt_x</p:attrName>
                                          <p:attrName>ppt_y</p:attrName>
                                        </p:attrNameLst>
                                      </p:cBhvr>
                                      <p:rCtr x="0"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P spid="21" grpId="0"/>
      <p:bldP spid="21" grpId="1"/>
      <p:bldP spid="27" grpId="0" animBg="1"/>
      <p:bldP spid="28" grpId="0" animBg="1"/>
      <p:bldP spid="31" grpId="0" animBg="1"/>
      <p:bldP spid="31" grpId="1" animBg="1"/>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90C094-51B4-3E48-8FA6-1C42A35FAAB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79" y="-16380"/>
            <a:ext cx="12190288" cy="6858000"/>
          </a:xfrm>
          <a:prstGeom prst="rect">
            <a:avLst/>
          </a:prstGeom>
          <a:ln>
            <a:noFill/>
          </a:ln>
        </p:spPr>
      </p:pic>
      <p:sp>
        <p:nvSpPr>
          <p:cNvPr id="7" name="Curved Left Arrow 8">
            <a:extLst>
              <a:ext uri="{FF2B5EF4-FFF2-40B4-BE49-F238E27FC236}">
                <a16:creationId xmlns:a16="http://schemas.microsoft.com/office/drawing/2014/main" id="{E5C214AC-6796-4F47-9EBE-F7E2F26B7B9C}"/>
              </a:ext>
              <a:ext uri="{C183D7F6-B498-43B3-948B-1728B52AA6E4}">
                <adec:decorative xmlns:adec="http://schemas.microsoft.com/office/drawing/2017/decorative" val="1"/>
              </a:ext>
            </a:extLst>
          </p:cNvPr>
          <p:cNvSpPr/>
          <p:nvPr/>
        </p:nvSpPr>
        <p:spPr>
          <a:xfrm rot="16200000" flipH="1">
            <a:off x="7490364" y="3517703"/>
            <a:ext cx="1842965" cy="3557718"/>
          </a:xfrm>
          <a:prstGeom prst="curved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black"/>
              </a:solidFill>
              <a:latin typeface="Calibri" panose="020F0502020204030204"/>
            </a:endParaRPr>
          </a:p>
        </p:txBody>
      </p:sp>
      <p:sp>
        <p:nvSpPr>
          <p:cNvPr id="8" name="Title 7">
            <a:extLst>
              <a:ext uri="{FF2B5EF4-FFF2-40B4-BE49-F238E27FC236}">
                <a16:creationId xmlns:a16="http://schemas.microsoft.com/office/drawing/2014/main" id="{A7246216-D723-4849-945A-BD94A7C6AB47}"/>
              </a:ext>
            </a:extLst>
          </p:cNvPr>
          <p:cNvSpPr>
            <a:spLocks noGrp="1"/>
          </p:cNvSpPr>
          <p:nvPr>
            <p:ph type="title" idx="4294967295"/>
          </p:nvPr>
        </p:nvSpPr>
        <p:spPr>
          <a:xfrm>
            <a:off x="1516566" y="441325"/>
            <a:ext cx="8999034" cy="617538"/>
          </a:xfrm>
          <a:prstGeom prst="rect">
            <a:avLst/>
          </a:prstGeom>
        </p:spPr>
        <p:txBody>
          <a:bodyPr wrap="square">
            <a:spAutoFit/>
          </a:bodyPr>
          <a:lstStyle/>
          <a:p>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hybrid retirement system</a:t>
            </a:r>
          </a:p>
        </p:txBody>
      </p:sp>
      <p:pic>
        <p:nvPicPr>
          <p:cNvPr id="9" name="Picture 8" descr="A screenshot of a cell phone&#10;&#10;Description automatically generated">
            <a:extLst>
              <a:ext uri="{FF2B5EF4-FFF2-40B4-BE49-F238E27FC236}">
                <a16:creationId xmlns:a16="http://schemas.microsoft.com/office/drawing/2014/main" id="{1832CB80-8DA4-41A5-9D8C-07DDEEA51D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1970" y="2610772"/>
            <a:ext cx="3207391" cy="1603696"/>
          </a:xfrm>
          <a:prstGeom prst="rect">
            <a:avLst/>
          </a:prstGeom>
        </p:spPr>
      </p:pic>
    </p:spTree>
    <p:custDataLst>
      <p:tags r:id="rId1"/>
    </p:custDataLst>
    <p:extLst>
      <p:ext uri="{BB962C8B-B14F-4D97-AF65-F5344CB8AC3E}">
        <p14:creationId xmlns:p14="http://schemas.microsoft.com/office/powerpoint/2010/main" val="186167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4C1D35-6EAA-3F0A-D530-F01E6E07D2A4}"/>
              </a:ext>
            </a:extLst>
          </p:cNvPr>
          <p:cNvPicPr>
            <a:picLocks noChangeAspect="1"/>
          </p:cNvPicPr>
          <p:nvPr/>
        </p:nvPicPr>
        <p:blipFill>
          <a:blip r:embed="rId4"/>
          <a:stretch>
            <a:fillRect/>
          </a:stretch>
        </p:blipFill>
        <p:spPr>
          <a:xfrm>
            <a:off x="561109" y="512619"/>
            <a:ext cx="4965373" cy="6276109"/>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B9D11972-2B98-5EC9-CE37-7D5A17CA6365}"/>
              </a:ext>
            </a:extLst>
          </p:cNvPr>
          <p:cNvSpPr/>
          <p:nvPr/>
        </p:nvSpPr>
        <p:spPr>
          <a:xfrm>
            <a:off x="679998" y="3532909"/>
            <a:ext cx="2839060" cy="27432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4" name="Picture 13">
            <a:extLst>
              <a:ext uri="{FF2B5EF4-FFF2-40B4-BE49-F238E27FC236}">
                <a16:creationId xmlns:a16="http://schemas.microsoft.com/office/drawing/2014/main" id="{04F847C4-52E7-5FAC-BDE5-55EEE34E4F2C}"/>
              </a:ext>
            </a:extLst>
          </p:cNvPr>
          <p:cNvPicPr>
            <a:picLocks noChangeAspect="1"/>
          </p:cNvPicPr>
          <p:nvPr/>
        </p:nvPicPr>
        <p:blipFill>
          <a:blip r:embed="rId5"/>
          <a:stretch>
            <a:fillRect/>
          </a:stretch>
        </p:blipFill>
        <p:spPr>
          <a:xfrm>
            <a:off x="391794" y="1576475"/>
            <a:ext cx="9116291" cy="4957101"/>
          </a:xfrm>
          <a:prstGeom prst="rect">
            <a:avLst/>
          </a:prstGeom>
          <a:ln>
            <a:solidFill>
              <a:schemeClr val="tx1">
                <a:lumMod val="50000"/>
                <a:lumOff val="50000"/>
              </a:schemeClr>
            </a:solidFill>
          </a:ln>
          <a:effectLst>
            <a:outerShdw blurRad="50800" dist="38100" dir="8100000" algn="tr" rotWithShape="0">
              <a:prstClr val="black">
                <a:alpha val="40000"/>
              </a:prstClr>
            </a:outerShdw>
          </a:effectLst>
        </p:spPr>
      </p:pic>
      <p:sp>
        <p:nvSpPr>
          <p:cNvPr id="11" name="Arrow: Right 10">
            <a:extLst>
              <a:ext uri="{FF2B5EF4-FFF2-40B4-BE49-F238E27FC236}">
                <a16:creationId xmlns:a16="http://schemas.microsoft.com/office/drawing/2014/main" id="{413914F5-13FA-00E1-62FE-03994BE7CC5A}"/>
              </a:ext>
            </a:extLst>
          </p:cNvPr>
          <p:cNvSpPr/>
          <p:nvPr/>
        </p:nvSpPr>
        <p:spPr>
          <a:xfrm>
            <a:off x="5964548" y="2621280"/>
            <a:ext cx="581892" cy="443346"/>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Arrow: Right 3">
            <a:extLst>
              <a:ext uri="{FF2B5EF4-FFF2-40B4-BE49-F238E27FC236}">
                <a16:creationId xmlns:a16="http://schemas.microsoft.com/office/drawing/2014/main" id="{740F5C6B-8738-7DD6-3C2D-5A8C809840BD}"/>
              </a:ext>
            </a:extLst>
          </p:cNvPr>
          <p:cNvSpPr/>
          <p:nvPr/>
        </p:nvSpPr>
        <p:spPr>
          <a:xfrm>
            <a:off x="285139" y="1576475"/>
            <a:ext cx="581892" cy="443346"/>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custDataLst>
      <p:tags r:id="rId1"/>
    </p:custDataLst>
    <p:extLst>
      <p:ext uri="{BB962C8B-B14F-4D97-AF65-F5344CB8AC3E}">
        <p14:creationId xmlns:p14="http://schemas.microsoft.com/office/powerpoint/2010/main" val="79968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p:tgtEl>
                                          <p:spTgt spid="8"/>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1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FB10-014B-3344-AF62-81BF85160DC4}"/>
              </a:ext>
            </a:extLst>
          </p:cNvPr>
          <p:cNvSpPr>
            <a:spLocks noGrp="1"/>
          </p:cNvSpPr>
          <p:nvPr>
            <p:ph type="title"/>
          </p:nvPr>
        </p:nvSpPr>
        <p:spPr>
          <a:xfrm>
            <a:off x="639003" y="654807"/>
            <a:ext cx="10515600" cy="1325562"/>
          </a:xfrm>
        </p:spPr>
        <p:txBody>
          <a:bodyPr>
            <a:normAutofit/>
          </a:bodyPr>
          <a:lstStyle/>
          <a:p>
            <a:r>
              <a:rPr lang="en-US"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considerations </a:t>
            </a:r>
            <a:br>
              <a:rPr lang="en-US"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br>
            <a:endParaRPr lang="en-US" dirty="0"/>
          </a:p>
        </p:txBody>
      </p:sp>
      <p:pic>
        <p:nvPicPr>
          <p:cNvPr id="10" name="Graphic 9">
            <a:extLst>
              <a:ext uri="{FF2B5EF4-FFF2-40B4-BE49-F238E27FC236}">
                <a16:creationId xmlns:a16="http://schemas.microsoft.com/office/drawing/2014/main" id="{205FA88E-1D2D-444E-8D7C-4B855BF8680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9618" y="2190217"/>
            <a:ext cx="1770530" cy="1770530"/>
          </a:xfrm>
          <a:prstGeom prst="rect">
            <a:avLst/>
          </a:prstGeom>
          <a:effectLst>
            <a:outerShdw blurRad="50800" dist="38100" dir="2700000" algn="tl" rotWithShape="0">
              <a:prstClr val="black">
                <a:alpha val="40000"/>
              </a:prstClr>
            </a:outerShdw>
          </a:effectLst>
        </p:spPr>
      </p:pic>
      <p:pic>
        <p:nvPicPr>
          <p:cNvPr id="36" name="Graphic 35" descr="Money">
            <a:extLst>
              <a:ext uri="{FF2B5EF4-FFF2-40B4-BE49-F238E27FC236}">
                <a16:creationId xmlns:a16="http://schemas.microsoft.com/office/drawing/2014/main" id="{544CAD5E-D5AD-447C-9550-E80BC58AD8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5842" y="2156953"/>
            <a:ext cx="1837060" cy="1837060"/>
          </a:xfrm>
          <a:prstGeom prst="rect">
            <a:avLst/>
          </a:prstGeom>
          <a:effectLst>
            <a:outerShdw blurRad="50800" dist="38100" dir="2700000" algn="tl" rotWithShape="0">
              <a:prstClr val="black">
                <a:alpha val="40000"/>
              </a:prstClr>
            </a:outerShdw>
          </a:effectLst>
        </p:spPr>
      </p:pic>
      <p:pic>
        <p:nvPicPr>
          <p:cNvPr id="38" name="Graphic 37" descr="Arrow circle">
            <a:extLst>
              <a:ext uri="{FF2B5EF4-FFF2-40B4-BE49-F238E27FC236}">
                <a16:creationId xmlns:a16="http://schemas.microsoft.com/office/drawing/2014/main" id="{0073088D-62C1-4713-AD63-3D3EA1FD12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9750" y="2028751"/>
            <a:ext cx="2142405" cy="2142405"/>
          </a:xfrm>
          <a:prstGeom prst="rect">
            <a:avLst/>
          </a:prstGeom>
          <a:effectLst>
            <a:outerShdw blurRad="50800" dist="38100" dir="2700000" algn="tl" rotWithShape="0">
              <a:prstClr val="black">
                <a:alpha val="40000"/>
              </a:prstClr>
            </a:outerShdw>
          </a:effectLst>
        </p:spPr>
      </p:pic>
      <p:sp>
        <p:nvSpPr>
          <p:cNvPr id="60" name="TextBox 59">
            <a:extLst>
              <a:ext uri="{FF2B5EF4-FFF2-40B4-BE49-F238E27FC236}">
                <a16:creationId xmlns:a16="http://schemas.microsoft.com/office/drawing/2014/main" id="{E04A44FB-66A8-4194-91F4-2626C5623644}"/>
              </a:ext>
            </a:extLst>
          </p:cNvPr>
          <p:cNvSpPr txBox="1"/>
          <p:nvPr/>
        </p:nvSpPr>
        <p:spPr>
          <a:xfrm>
            <a:off x="448919" y="3941130"/>
            <a:ext cx="2391925"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Benefit</a:t>
            </a:r>
          </a:p>
          <a:p>
            <a:pPr algn="ctr"/>
            <a:r>
              <a:rPr lang="en-US" sz="3200" b="1" dirty="0">
                <a:solidFill>
                  <a:schemeClr val="bg1"/>
                </a:solidFill>
                <a:latin typeface="Arial" panose="020B0604020202020204" pitchFamily="34" charset="0"/>
                <a:cs typeface="Arial" panose="020B0604020202020204" pitchFamily="34" charset="0"/>
              </a:rPr>
              <a:t>amount</a:t>
            </a:r>
          </a:p>
        </p:txBody>
      </p:sp>
      <p:sp>
        <p:nvSpPr>
          <p:cNvPr id="61" name="TextBox 60">
            <a:extLst>
              <a:ext uri="{FF2B5EF4-FFF2-40B4-BE49-F238E27FC236}">
                <a16:creationId xmlns:a16="http://schemas.microsoft.com/office/drawing/2014/main" id="{F9ED5BF7-0C41-4796-A643-AFB75B009202}"/>
              </a:ext>
            </a:extLst>
          </p:cNvPr>
          <p:cNvSpPr txBox="1"/>
          <p:nvPr/>
        </p:nvSpPr>
        <p:spPr>
          <a:xfrm>
            <a:off x="3421829" y="3941128"/>
            <a:ext cx="2391925"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Health</a:t>
            </a:r>
          </a:p>
          <a:p>
            <a:pPr algn="ctr"/>
            <a:r>
              <a:rPr lang="en-US" sz="3200" b="1" dirty="0">
                <a:solidFill>
                  <a:schemeClr val="bg1"/>
                </a:solidFill>
                <a:latin typeface="Arial" panose="020B0604020202020204" pitchFamily="34" charset="0"/>
                <a:cs typeface="Arial" panose="020B0604020202020204" pitchFamily="34" charset="0"/>
              </a:rPr>
              <a:t>care</a:t>
            </a:r>
          </a:p>
        </p:txBody>
      </p:sp>
      <p:sp>
        <p:nvSpPr>
          <p:cNvPr id="62" name="TextBox 61">
            <a:extLst>
              <a:ext uri="{FF2B5EF4-FFF2-40B4-BE49-F238E27FC236}">
                <a16:creationId xmlns:a16="http://schemas.microsoft.com/office/drawing/2014/main" id="{C3D89323-484C-43B8-8BE0-667DB9757375}"/>
              </a:ext>
            </a:extLst>
          </p:cNvPr>
          <p:cNvSpPr txBox="1"/>
          <p:nvPr/>
        </p:nvSpPr>
        <p:spPr>
          <a:xfrm>
            <a:off x="6398411" y="3941130"/>
            <a:ext cx="2391925"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Retirement incentive</a:t>
            </a:r>
          </a:p>
        </p:txBody>
      </p:sp>
      <p:sp>
        <p:nvSpPr>
          <p:cNvPr id="63" name="TextBox 62">
            <a:extLst>
              <a:ext uri="{FF2B5EF4-FFF2-40B4-BE49-F238E27FC236}">
                <a16:creationId xmlns:a16="http://schemas.microsoft.com/office/drawing/2014/main" id="{05F68AAB-C93B-497A-93E5-952FEF3D411B}"/>
              </a:ext>
            </a:extLst>
          </p:cNvPr>
          <p:cNvSpPr txBox="1"/>
          <p:nvPr/>
        </p:nvSpPr>
        <p:spPr>
          <a:xfrm>
            <a:off x="9374991" y="3941130"/>
            <a:ext cx="2391925"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Closing</a:t>
            </a:r>
          </a:p>
          <a:p>
            <a:pPr algn="ctr"/>
            <a:r>
              <a:rPr lang="en-US" sz="3200" b="1" dirty="0">
                <a:solidFill>
                  <a:schemeClr val="bg1"/>
                </a:solidFill>
                <a:latin typeface="Arial" panose="020B0604020202020204" pitchFamily="34" charset="0"/>
                <a:cs typeface="Arial" panose="020B0604020202020204" pitchFamily="34" charset="0"/>
              </a:rPr>
              <a:t>the gap</a:t>
            </a:r>
          </a:p>
        </p:txBody>
      </p:sp>
      <p:pic>
        <p:nvPicPr>
          <p:cNvPr id="29" name="Graphic 28" descr="Medical">
            <a:extLst>
              <a:ext uri="{FF2B5EF4-FFF2-40B4-BE49-F238E27FC236}">
                <a16:creationId xmlns:a16="http://schemas.microsoft.com/office/drawing/2014/main" id="{E7C2CB2F-DCCF-7B4B-938C-169ACAC311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69484" y="2207648"/>
            <a:ext cx="1696615" cy="169661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4424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1</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280374"/>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bg2">
                    <a:lumMod val="25000"/>
                  </a:schemeClr>
                </a:solidFill>
                <a:latin typeface="Arial" panose="020B0604020202020204" pitchFamily="34" charset="0"/>
                <a:cs typeface="Arial" panose="020B0604020202020204" pitchFamily="34" charset="0"/>
              </a:rPr>
              <a:t>How much will you need?</a:t>
            </a:r>
          </a:p>
        </p:txBody>
      </p:sp>
      <p:graphicFrame>
        <p:nvGraphicFramePr>
          <p:cNvPr id="2" name="Diagram 1">
            <a:extLst>
              <a:ext uri="{FF2B5EF4-FFF2-40B4-BE49-F238E27FC236}">
                <a16:creationId xmlns:a16="http://schemas.microsoft.com/office/drawing/2014/main" id="{4C529238-1F43-49D9-0AE8-E2E75A1FE1E7}"/>
              </a:ext>
            </a:extLst>
          </p:cNvPr>
          <p:cNvGraphicFramePr/>
          <p:nvPr>
            <p:extLst>
              <p:ext uri="{D42A27DB-BD31-4B8C-83A1-F6EECF244321}">
                <p14:modId xmlns:p14="http://schemas.microsoft.com/office/powerpoint/2010/main" val="3962855152"/>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1594511" y="623130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6" name="Straight Connector 5">
            <a:extLst>
              <a:ext uri="{FF2B5EF4-FFF2-40B4-BE49-F238E27FC236}">
                <a16:creationId xmlns:a16="http://schemas.microsoft.com/office/drawing/2014/main" id="{261603D0-DD2C-F549-CE9C-7DEEBC7AFF9E}"/>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9738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calucator and forms.">
            <a:extLst>
              <a:ext uri="{FF2B5EF4-FFF2-40B4-BE49-F238E27FC236}">
                <a16:creationId xmlns:a16="http://schemas.microsoft.com/office/drawing/2014/main" id="{A5C1B0E5-3DF4-6240-85D9-A708C0FDAD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912" b="9780"/>
          <a:stretch/>
        </p:blipFill>
        <p:spPr>
          <a:xfrm>
            <a:off x="0" y="-1"/>
            <a:ext cx="12192000" cy="6092894"/>
          </a:xfrm>
          <a:prstGeom prst="rect">
            <a:avLst/>
          </a:prstGeom>
        </p:spPr>
      </p:pic>
      <p:sp>
        <p:nvSpPr>
          <p:cNvPr id="13" name="Rectangle 12">
            <a:extLst>
              <a:ext uri="{FF2B5EF4-FFF2-40B4-BE49-F238E27FC236}">
                <a16:creationId xmlns:a16="http://schemas.microsoft.com/office/drawing/2014/main" id="{CEDBC399-439D-324D-9C66-A3DEFDD0AFAC}"/>
              </a:ext>
              <a:ext uri="{C183D7F6-B498-43B3-948B-1728B52AA6E4}">
                <adec:decorative xmlns:adec="http://schemas.microsoft.com/office/drawing/2017/decorative" val="1"/>
              </a:ext>
            </a:extLst>
          </p:cNvPr>
          <p:cNvSpPr/>
          <p:nvPr/>
        </p:nvSpPr>
        <p:spPr>
          <a:xfrm>
            <a:off x="7041467" y="-1"/>
            <a:ext cx="4896532" cy="6092894"/>
          </a:xfrm>
          <a:prstGeom prst="rect">
            <a:avLst/>
          </a:prstGeom>
          <a:solidFill>
            <a:srgbClr val="2563C2">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2664C2"/>
              </a:highlight>
            </a:endParaRPr>
          </a:p>
        </p:txBody>
      </p:sp>
      <p:sp>
        <p:nvSpPr>
          <p:cNvPr id="14" name="Rectangle 13">
            <a:extLst>
              <a:ext uri="{FF2B5EF4-FFF2-40B4-BE49-F238E27FC236}">
                <a16:creationId xmlns:a16="http://schemas.microsoft.com/office/drawing/2014/main" id="{30E9A3FD-FC9A-994A-AAC2-6857C82BC7C0}"/>
              </a:ext>
              <a:ext uri="{C183D7F6-B498-43B3-948B-1728B52AA6E4}">
                <adec:decorative xmlns:adec="http://schemas.microsoft.com/office/drawing/2017/decorative" val="1"/>
              </a:ext>
            </a:extLst>
          </p:cNvPr>
          <p:cNvSpPr/>
          <p:nvPr/>
        </p:nvSpPr>
        <p:spPr>
          <a:xfrm>
            <a:off x="7041467" y="642238"/>
            <a:ext cx="4896532" cy="1542616"/>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extBox 1">
            <a:extLst>
              <a:ext uri="{FF2B5EF4-FFF2-40B4-BE49-F238E27FC236}">
                <a16:creationId xmlns:a16="http://schemas.microsoft.com/office/drawing/2014/main" id="{1A0DF4E4-9945-4CF2-ACC4-806A6D8316A9}"/>
              </a:ext>
            </a:extLst>
          </p:cNvPr>
          <p:cNvSpPr txBox="1"/>
          <p:nvPr/>
        </p:nvSpPr>
        <p:spPr>
          <a:xfrm>
            <a:off x="7656468" y="2470652"/>
            <a:ext cx="3900196" cy="2793842"/>
          </a:xfrm>
          <a:prstGeom prst="rect">
            <a:avLst/>
          </a:prstGeom>
          <a:noFill/>
        </p:spPr>
        <p:txBody>
          <a:bodyPr wrap="square" rtlCol="0">
            <a:spAutoFit/>
          </a:bodyPr>
          <a:lstStyle/>
          <a:p>
            <a:pPr marL="285747" indent="-285747">
              <a:lnSpc>
                <a:spcPct val="150000"/>
              </a:lnSpc>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Mortgage</a:t>
            </a:r>
          </a:p>
          <a:p>
            <a:pPr marL="285747" indent="-285747">
              <a:lnSpc>
                <a:spcPct val="150000"/>
              </a:lnSpc>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Bills</a:t>
            </a:r>
          </a:p>
          <a:p>
            <a:pPr marL="285747" indent="-285747">
              <a:lnSpc>
                <a:spcPct val="150000"/>
              </a:lnSpc>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Car payment</a:t>
            </a:r>
          </a:p>
          <a:p>
            <a:pPr marL="285747" indent="-285747">
              <a:lnSpc>
                <a:spcPct val="150000"/>
              </a:lnSpc>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Health care</a:t>
            </a:r>
          </a:p>
          <a:p>
            <a:pPr marL="285747" indent="-285747">
              <a:lnSpc>
                <a:spcPct val="150000"/>
              </a:lnSpc>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Other</a:t>
            </a:r>
          </a:p>
        </p:txBody>
      </p:sp>
      <p:sp>
        <p:nvSpPr>
          <p:cNvPr id="12" name="Title 4">
            <a:extLst>
              <a:ext uri="{FF2B5EF4-FFF2-40B4-BE49-F238E27FC236}">
                <a16:creationId xmlns:a16="http://schemas.microsoft.com/office/drawing/2014/main" id="{EBB6652F-E453-AD45-9A85-874443E3E31B}"/>
              </a:ext>
            </a:extLst>
          </p:cNvPr>
          <p:cNvSpPr>
            <a:spLocks noGrp="1"/>
          </p:cNvSpPr>
          <p:nvPr>
            <p:ph type="title"/>
          </p:nvPr>
        </p:nvSpPr>
        <p:spPr>
          <a:xfrm>
            <a:off x="7667757" y="814137"/>
            <a:ext cx="4270242" cy="1325562"/>
          </a:xfrm>
        </p:spPr>
        <p:txBody>
          <a:bodyPr>
            <a:norm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How much </a:t>
            </a:r>
            <a:b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br>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will you need?</a:t>
            </a:r>
          </a:p>
        </p:txBody>
      </p:sp>
      <p:graphicFrame>
        <p:nvGraphicFramePr>
          <p:cNvPr id="3" name="Diagram 2">
            <a:extLst>
              <a:ext uri="{FF2B5EF4-FFF2-40B4-BE49-F238E27FC236}">
                <a16:creationId xmlns:a16="http://schemas.microsoft.com/office/drawing/2014/main" id="{98A3B393-844A-EB16-148A-1539769F720F}"/>
              </a:ext>
            </a:extLst>
          </p:cNvPr>
          <p:cNvGraphicFramePr/>
          <p:nvPr>
            <p:extLst>
              <p:ext uri="{D42A27DB-BD31-4B8C-83A1-F6EECF244321}">
                <p14:modId xmlns:p14="http://schemas.microsoft.com/office/powerpoint/2010/main" val="3599391153"/>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Oval 3">
            <a:extLst>
              <a:ext uri="{FF2B5EF4-FFF2-40B4-BE49-F238E27FC236}">
                <a16:creationId xmlns:a16="http://schemas.microsoft.com/office/drawing/2014/main" id="{427646ED-ABF1-2500-423B-03D6E447EEE8}"/>
              </a:ext>
            </a:extLst>
          </p:cNvPr>
          <p:cNvSpPr/>
          <p:nvPr/>
        </p:nvSpPr>
        <p:spPr>
          <a:xfrm>
            <a:off x="1594511" y="623130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custDataLst>
      <p:tags r:id="rId1"/>
    </p:custDataLst>
    <p:extLst>
      <p:ext uri="{BB962C8B-B14F-4D97-AF65-F5344CB8AC3E}">
        <p14:creationId xmlns:p14="http://schemas.microsoft.com/office/powerpoint/2010/main" val="19593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BAADF08-89E8-D44B-376B-AB4BC1FBB2E6}"/>
              </a:ext>
            </a:extLst>
          </p:cNvPr>
          <p:cNvGraphicFramePr/>
          <p:nvPr>
            <p:extLst>
              <p:ext uri="{D42A27DB-BD31-4B8C-83A1-F6EECF244321}">
                <p14:modId xmlns:p14="http://schemas.microsoft.com/office/powerpoint/2010/main" val="3599391153"/>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Oval 3">
            <a:extLst>
              <a:ext uri="{FF2B5EF4-FFF2-40B4-BE49-F238E27FC236}">
                <a16:creationId xmlns:a16="http://schemas.microsoft.com/office/drawing/2014/main" id="{8A9748CD-99DD-8CB0-92E7-855E7F4F84D6}"/>
              </a:ext>
            </a:extLst>
          </p:cNvPr>
          <p:cNvSpPr/>
          <p:nvPr/>
        </p:nvSpPr>
        <p:spPr>
          <a:xfrm>
            <a:off x="1594511" y="623130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6" name="Straight Connector 5">
            <a:extLst>
              <a:ext uri="{FF2B5EF4-FFF2-40B4-BE49-F238E27FC236}">
                <a16:creationId xmlns:a16="http://schemas.microsoft.com/office/drawing/2014/main" id="{41B5BBFD-DF98-3AB6-7C60-FEFCB170BF9C}"/>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0BE859-08E2-ADD9-4433-128F7A2FE26C}"/>
              </a:ext>
            </a:extLst>
          </p:cNvPr>
          <p:cNvPicPr>
            <a:picLocks noChangeAspect="1"/>
          </p:cNvPicPr>
          <p:nvPr/>
        </p:nvPicPr>
        <p:blipFill>
          <a:blip r:embed="rId9"/>
          <a:stretch>
            <a:fillRect/>
          </a:stretch>
        </p:blipFill>
        <p:spPr>
          <a:xfrm>
            <a:off x="219662" y="113965"/>
            <a:ext cx="4429611" cy="3171113"/>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18353734-4DBF-557F-749E-A4B7C337FF14}"/>
              </a:ext>
            </a:extLst>
          </p:cNvPr>
          <p:cNvPicPr>
            <a:picLocks noChangeAspect="1"/>
          </p:cNvPicPr>
          <p:nvPr/>
        </p:nvPicPr>
        <p:blipFill>
          <a:blip r:embed="rId10"/>
          <a:stretch>
            <a:fillRect/>
          </a:stretch>
        </p:blipFill>
        <p:spPr>
          <a:xfrm>
            <a:off x="219661" y="3284532"/>
            <a:ext cx="4429612" cy="2557891"/>
          </a:xfrm>
          <a:prstGeom prst="rect">
            <a:avLst/>
          </a:prstGeom>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64D7B3FF-2B8A-C141-EE1F-5E4BA59C1E38}"/>
              </a:ext>
            </a:extLst>
          </p:cNvPr>
          <p:cNvSpPr/>
          <p:nvPr/>
        </p:nvSpPr>
        <p:spPr>
          <a:xfrm>
            <a:off x="219660" y="113963"/>
            <a:ext cx="4429611" cy="317056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442994A-B0D5-44EE-89F4-5A1E13AF281B}"/>
              </a:ext>
            </a:extLst>
          </p:cNvPr>
          <p:cNvPicPr>
            <a:picLocks noChangeAspect="1"/>
          </p:cNvPicPr>
          <p:nvPr/>
        </p:nvPicPr>
        <p:blipFill rotWithShape="1">
          <a:blip r:embed="rId9"/>
          <a:srcRect t="2335"/>
          <a:stretch/>
        </p:blipFill>
        <p:spPr>
          <a:xfrm>
            <a:off x="4793512" y="113963"/>
            <a:ext cx="6818218" cy="4767130"/>
          </a:xfrm>
          <a:prstGeom prst="rect">
            <a:avLst/>
          </a:prstGeom>
          <a:ln>
            <a:solidFill>
              <a:schemeClr val="tx1">
                <a:lumMod val="50000"/>
                <a:lumOff val="50000"/>
              </a:schemeClr>
            </a:solidFill>
          </a:ln>
          <a:effectLst>
            <a:outerShdw blurRad="63500" dist="76200" dir="8100000" algn="tr" rotWithShape="0">
              <a:prstClr val="black">
                <a:alpha val="40000"/>
              </a:prstClr>
            </a:outerShdw>
          </a:effectLst>
        </p:spPr>
      </p:pic>
      <p:sp>
        <p:nvSpPr>
          <p:cNvPr id="16" name="TextBox 15">
            <a:extLst>
              <a:ext uri="{FF2B5EF4-FFF2-40B4-BE49-F238E27FC236}">
                <a16:creationId xmlns:a16="http://schemas.microsoft.com/office/drawing/2014/main" id="{3DAF9E5E-15A0-D985-EA9C-81704BFE2DAA}"/>
              </a:ext>
            </a:extLst>
          </p:cNvPr>
          <p:cNvSpPr txBox="1"/>
          <p:nvPr/>
        </p:nvSpPr>
        <p:spPr>
          <a:xfrm>
            <a:off x="6734175" y="1614467"/>
            <a:ext cx="1447800" cy="1754326"/>
          </a:xfrm>
          <a:prstGeom prst="rect">
            <a:avLst/>
          </a:prstGeom>
          <a:noFill/>
        </p:spPr>
        <p:txBody>
          <a:bodyPr wrap="square" rtlCol="0">
            <a:spAutoFit/>
          </a:bodyPr>
          <a:lstStyle/>
          <a:p>
            <a:r>
              <a:rPr lang="en-US" dirty="0">
                <a:solidFill>
                  <a:srgbClr val="0000FF"/>
                </a:solidFill>
              </a:rPr>
              <a:t>2,500</a:t>
            </a:r>
          </a:p>
          <a:p>
            <a:r>
              <a:rPr lang="en-US" dirty="0">
                <a:solidFill>
                  <a:srgbClr val="0000FF"/>
                </a:solidFill>
              </a:rPr>
              <a:t>1,700</a:t>
            </a:r>
          </a:p>
          <a:p>
            <a:endParaRPr lang="en-US" dirty="0">
              <a:solidFill>
                <a:srgbClr val="0000FF"/>
              </a:solidFill>
            </a:endParaRPr>
          </a:p>
          <a:p>
            <a:r>
              <a:rPr lang="en-US" dirty="0">
                <a:solidFill>
                  <a:srgbClr val="0000FF"/>
                </a:solidFill>
              </a:rPr>
              <a:t>700</a:t>
            </a:r>
          </a:p>
          <a:p>
            <a:r>
              <a:rPr lang="en-US" dirty="0">
                <a:solidFill>
                  <a:srgbClr val="0000FF"/>
                </a:solidFill>
              </a:rPr>
              <a:t>1,250</a:t>
            </a:r>
          </a:p>
          <a:p>
            <a:r>
              <a:rPr lang="en-US" dirty="0">
                <a:solidFill>
                  <a:srgbClr val="0000FF"/>
                </a:solidFill>
              </a:rPr>
              <a:t>6,150</a:t>
            </a:r>
          </a:p>
        </p:txBody>
      </p:sp>
      <p:sp>
        <p:nvSpPr>
          <p:cNvPr id="17" name="Rectangle 16">
            <a:extLst>
              <a:ext uri="{FF2B5EF4-FFF2-40B4-BE49-F238E27FC236}">
                <a16:creationId xmlns:a16="http://schemas.microsoft.com/office/drawing/2014/main" id="{9015EC13-684E-CF88-6CFC-EA2149197375}"/>
              </a:ext>
            </a:extLst>
          </p:cNvPr>
          <p:cNvSpPr/>
          <p:nvPr/>
        </p:nvSpPr>
        <p:spPr>
          <a:xfrm>
            <a:off x="219660" y="5305425"/>
            <a:ext cx="4429611" cy="5369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F30BFED-2907-15EB-7451-23DCFDD636DA}"/>
              </a:ext>
            </a:extLst>
          </p:cNvPr>
          <p:cNvPicPr>
            <a:picLocks noChangeAspect="1"/>
          </p:cNvPicPr>
          <p:nvPr/>
        </p:nvPicPr>
        <p:blipFill rotWithShape="1">
          <a:blip r:embed="rId10"/>
          <a:srcRect t="79006"/>
          <a:stretch/>
        </p:blipFill>
        <p:spPr>
          <a:xfrm>
            <a:off x="4793512" y="5027626"/>
            <a:ext cx="6818218" cy="826567"/>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5366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2" presetClass="entr" presetSubtype="1" fill="hold" grpId="0" nodeType="withEffect">
                                  <p:stCondLst>
                                    <p:cond delay="110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8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8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2</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738018"/>
            <a:ext cx="9878672"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Retirement Progress Report</a:t>
            </a:r>
          </a:p>
          <a:p>
            <a:pPr defTabSz="914392"/>
            <a:r>
              <a:rPr lang="en-US" sz="5400" dirty="0">
                <a:solidFill>
                  <a:srgbClr val="E7E6E6">
                    <a:lumMod val="25000"/>
                  </a:srgbClr>
                </a:solidFill>
                <a:latin typeface="Arial" panose="020B0604020202020204" pitchFamily="34" charset="0"/>
                <a:cs typeface="Arial" panose="020B0604020202020204" pitchFamily="34" charset="0"/>
              </a:rPr>
              <a:t>Defined Benefit Program</a:t>
            </a:r>
          </a:p>
        </p:txBody>
      </p:sp>
      <p:graphicFrame>
        <p:nvGraphicFramePr>
          <p:cNvPr id="2" name="Diagram 1">
            <a:extLst>
              <a:ext uri="{FF2B5EF4-FFF2-40B4-BE49-F238E27FC236}">
                <a16:creationId xmlns:a16="http://schemas.microsoft.com/office/drawing/2014/main" id="{4C529238-1F43-49D9-0AE8-E2E75A1FE1E7}"/>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26858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E559E50E-E5E9-4400-7DC9-15601966CAB9}"/>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5041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C454A5F-6C04-4A55-8F16-E8E149A13CF7}"/>
              </a:ext>
              <a:ext uri="{C183D7F6-B498-43B3-948B-1728B52AA6E4}">
                <adec:decorative xmlns:adec="http://schemas.microsoft.com/office/drawing/2017/decorative" val="1"/>
              </a:ext>
            </a:extLst>
          </p:cNvPr>
          <p:cNvGrpSpPr/>
          <p:nvPr/>
        </p:nvGrpSpPr>
        <p:grpSpPr>
          <a:xfrm>
            <a:off x="1212873" y="4559332"/>
            <a:ext cx="9766257" cy="1028700"/>
            <a:chOff x="1212871" y="5080033"/>
            <a:chExt cx="9766258" cy="1028700"/>
          </a:xfrm>
        </p:grpSpPr>
        <p:grpSp>
          <p:nvGrpSpPr>
            <p:cNvPr id="34" name="Group 33">
              <a:extLst>
                <a:ext uri="{FF2B5EF4-FFF2-40B4-BE49-F238E27FC236}">
                  <a16:creationId xmlns:a16="http://schemas.microsoft.com/office/drawing/2014/main" id="{0055FA13-CBC3-4BAF-B6A0-726112920BF6}"/>
                </a:ext>
              </a:extLst>
            </p:cNvPr>
            <p:cNvGrpSpPr/>
            <p:nvPr/>
          </p:nvGrpSpPr>
          <p:grpSpPr>
            <a:xfrm>
              <a:off x="1212871" y="5080033"/>
              <a:ext cx="9766258" cy="1028700"/>
              <a:chOff x="1027692" y="4707457"/>
              <a:chExt cx="9766258" cy="1028700"/>
            </a:xfrm>
            <a:effectLst>
              <a:outerShdw blurRad="50800" dist="38100" dir="8100000" algn="tr" rotWithShape="0">
                <a:prstClr val="black">
                  <a:alpha val="40000"/>
                </a:prstClr>
              </a:outerShdw>
            </a:effectLst>
          </p:grpSpPr>
          <p:sp>
            <p:nvSpPr>
              <p:cNvPr id="36" name="Rectangle 35">
                <a:extLst>
                  <a:ext uri="{FF2B5EF4-FFF2-40B4-BE49-F238E27FC236}">
                    <a16:creationId xmlns:a16="http://schemas.microsoft.com/office/drawing/2014/main" id="{4FABC744-758D-4E04-8978-64B8EBD40A15}"/>
                  </a:ext>
                </a:extLst>
              </p:cNvPr>
              <p:cNvSpPr/>
              <p:nvPr/>
            </p:nvSpPr>
            <p:spPr>
              <a:xfrm>
                <a:off x="1027692" y="4707457"/>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37" name="Rectangle 36">
                <a:extLst>
                  <a:ext uri="{FF2B5EF4-FFF2-40B4-BE49-F238E27FC236}">
                    <a16:creationId xmlns:a16="http://schemas.microsoft.com/office/drawing/2014/main" id="{49808FA0-6519-4D63-B0D0-64C010B8ADA9}"/>
                  </a:ext>
                </a:extLst>
              </p:cNvPr>
              <p:cNvSpPr/>
              <p:nvPr/>
            </p:nvSpPr>
            <p:spPr>
              <a:xfrm>
                <a:off x="2091741" y="4707457"/>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Access your </a:t>
                </a:r>
                <a:r>
                  <a:rPr lang="en-US" sz="2400" i="1" dirty="0">
                    <a:solidFill>
                      <a:srgbClr val="447CC0"/>
                    </a:solidFill>
                    <a:latin typeface="Arial" panose="020B0604020202020204" pitchFamily="34" charset="0"/>
                    <a:cs typeface="Arial" panose="020B0604020202020204" pitchFamily="34" charset="0"/>
                  </a:rPr>
                  <a:t>Retirement Progress Report.</a:t>
                </a:r>
              </a:p>
            </p:txBody>
          </p:sp>
        </p:grpSp>
        <p:pic>
          <p:nvPicPr>
            <p:cNvPr id="35" name="Graphic 34" descr="Newspaper">
              <a:extLst>
                <a:ext uri="{FF2B5EF4-FFF2-40B4-BE49-F238E27FC236}">
                  <a16:creationId xmlns:a16="http://schemas.microsoft.com/office/drawing/2014/main" id="{64C0AE68-BA52-4EFC-95C9-9B303F6F00E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5637" y="5137183"/>
              <a:ext cx="914400" cy="914400"/>
            </a:xfrm>
            <a:prstGeom prst="rect">
              <a:avLst/>
            </a:prstGeom>
            <a:effectLst>
              <a:outerShdw blurRad="50800" dist="50800" dir="5400000" algn="ctr" rotWithShape="0">
                <a:srgbClr val="000000">
                  <a:alpha val="20000"/>
                </a:srgbClr>
              </a:outerShdw>
            </a:effectLst>
          </p:spPr>
        </p:pic>
      </p:grpSp>
      <p:grpSp>
        <p:nvGrpSpPr>
          <p:cNvPr id="38" name="Group 37">
            <a:extLst>
              <a:ext uri="{FF2B5EF4-FFF2-40B4-BE49-F238E27FC236}">
                <a16:creationId xmlns:a16="http://schemas.microsoft.com/office/drawing/2014/main" id="{D7F61F23-3C8E-4646-855E-701FD9F4B8E6}"/>
              </a:ext>
              <a:ext uri="{C183D7F6-B498-43B3-948B-1728B52AA6E4}">
                <adec:decorative xmlns:adec="http://schemas.microsoft.com/office/drawing/2017/decorative" val="1"/>
              </a:ext>
            </a:extLst>
          </p:cNvPr>
          <p:cNvGrpSpPr/>
          <p:nvPr/>
        </p:nvGrpSpPr>
        <p:grpSpPr>
          <a:xfrm>
            <a:off x="1212873" y="3176568"/>
            <a:ext cx="9766257" cy="1028700"/>
            <a:chOff x="1212871" y="3697268"/>
            <a:chExt cx="9766258" cy="1028700"/>
          </a:xfrm>
        </p:grpSpPr>
        <p:grpSp>
          <p:nvGrpSpPr>
            <p:cNvPr id="39" name="Group 38">
              <a:extLst>
                <a:ext uri="{FF2B5EF4-FFF2-40B4-BE49-F238E27FC236}">
                  <a16:creationId xmlns:a16="http://schemas.microsoft.com/office/drawing/2014/main" id="{9FE699E0-C113-4602-B251-BC121E7AC079}"/>
                </a:ext>
              </a:extLst>
            </p:cNvPr>
            <p:cNvGrpSpPr/>
            <p:nvPr/>
          </p:nvGrpSpPr>
          <p:grpSpPr>
            <a:xfrm>
              <a:off x="1212871" y="3697268"/>
              <a:ext cx="9766258" cy="1028700"/>
              <a:chOff x="1027692" y="3324692"/>
              <a:chExt cx="9766258" cy="1028700"/>
            </a:xfrm>
            <a:effectLst>
              <a:outerShdw blurRad="50800" dist="38100" dir="8100000" algn="tr" rotWithShape="0">
                <a:prstClr val="black">
                  <a:alpha val="40000"/>
                </a:prstClr>
              </a:outerShdw>
            </a:effectLst>
          </p:grpSpPr>
          <p:sp>
            <p:nvSpPr>
              <p:cNvPr id="41" name="Rectangle 40">
                <a:extLst>
                  <a:ext uri="{FF2B5EF4-FFF2-40B4-BE49-F238E27FC236}">
                    <a16:creationId xmlns:a16="http://schemas.microsoft.com/office/drawing/2014/main" id="{C1491F96-0083-41D3-8FC5-C9F800DC8FC4}"/>
                  </a:ext>
                </a:extLst>
              </p:cNvPr>
              <p:cNvSpPr/>
              <p:nvPr/>
            </p:nvSpPr>
            <p:spPr>
              <a:xfrm>
                <a:off x="1027692" y="3324692"/>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42" name="Rectangle 41">
                <a:extLst>
                  <a:ext uri="{FF2B5EF4-FFF2-40B4-BE49-F238E27FC236}">
                    <a16:creationId xmlns:a16="http://schemas.microsoft.com/office/drawing/2014/main" id="{7539CDB9-1AB4-4A95-85C3-592726DD2E06}"/>
                  </a:ext>
                </a:extLst>
              </p:cNvPr>
              <p:cNvSpPr/>
              <p:nvPr/>
            </p:nvSpPr>
            <p:spPr>
              <a:xfrm>
                <a:off x="2091741" y="3324692"/>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Submit forms and send secure messages.</a:t>
                </a:r>
              </a:p>
            </p:txBody>
          </p:sp>
        </p:grpSp>
        <p:pic>
          <p:nvPicPr>
            <p:cNvPr id="40" name="Graphic 39">
              <a:extLst>
                <a:ext uri="{FF2B5EF4-FFF2-40B4-BE49-F238E27FC236}">
                  <a16:creationId xmlns:a16="http://schemas.microsoft.com/office/drawing/2014/main" id="{DB400793-1F45-4491-9042-96781C4CAA2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35974" y="3802161"/>
              <a:ext cx="818914" cy="818914"/>
            </a:xfrm>
            <a:prstGeom prst="rect">
              <a:avLst/>
            </a:prstGeom>
            <a:effectLst>
              <a:outerShdw blurRad="50800" dist="50800" dir="5400000" algn="ctr" rotWithShape="0">
                <a:srgbClr val="000000">
                  <a:alpha val="20000"/>
                </a:srgbClr>
              </a:outerShdw>
            </a:effectLst>
          </p:spPr>
        </p:pic>
      </p:grpSp>
      <p:grpSp>
        <p:nvGrpSpPr>
          <p:cNvPr id="43" name="Group 42">
            <a:extLst>
              <a:ext uri="{FF2B5EF4-FFF2-40B4-BE49-F238E27FC236}">
                <a16:creationId xmlns:a16="http://schemas.microsoft.com/office/drawing/2014/main" id="{842E1056-69AA-4E20-9FE5-B36C247A72F3}"/>
              </a:ext>
              <a:ext uri="{C183D7F6-B498-43B3-948B-1728B52AA6E4}">
                <adec:decorative xmlns:adec="http://schemas.microsoft.com/office/drawing/2017/decorative" val="1"/>
              </a:ext>
            </a:extLst>
          </p:cNvPr>
          <p:cNvGrpSpPr/>
          <p:nvPr/>
        </p:nvGrpSpPr>
        <p:grpSpPr>
          <a:xfrm>
            <a:off x="1212873" y="1793805"/>
            <a:ext cx="9766257" cy="1028700"/>
            <a:chOff x="1212871" y="2314503"/>
            <a:chExt cx="9766258" cy="1028700"/>
          </a:xfrm>
        </p:grpSpPr>
        <p:grpSp>
          <p:nvGrpSpPr>
            <p:cNvPr id="44" name="Group 43">
              <a:extLst>
                <a:ext uri="{FF2B5EF4-FFF2-40B4-BE49-F238E27FC236}">
                  <a16:creationId xmlns:a16="http://schemas.microsoft.com/office/drawing/2014/main" id="{CADA27F0-2BAB-4182-B2D8-6E9F77304FDF}"/>
                </a:ext>
              </a:extLst>
            </p:cNvPr>
            <p:cNvGrpSpPr/>
            <p:nvPr/>
          </p:nvGrpSpPr>
          <p:grpSpPr>
            <a:xfrm>
              <a:off x="1212871" y="2314503"/>
              <a:ext cx="9766258" cy="1028700"/>
              <a:chOff x="838242" y="2044700"/>
              <a:chExt cx="9766258" cy="1028700"/>
            </a:xfrm>
            <a:effectLst>
              <a:outerShdw blurRad="50800" dist="38100" dir="8100000" algn="tr" rotWithShape="0">
                <a:prstClr val="black">
                  <a:alpha val="40000"/>
                </a:prstClr>
              </a:outerShdw>
            </a:effectLst>
          </p:grpSpPr>
          <p:sp>
            <p:nvSpPr>
              <p:cNvPr id="46" name="Rectangle 45">
                <a:extLst>
                  <a:ext uri="{FF2B5EF4-FFF2-40B4-BE49-F238E27FC236}">
                    <a16:creationId xmlns:a16="http://schemas.microsoft.com/office/drawing/2014/main" id="{38C20E7C-8B75-4C01-8556-52F6B6D92F6F}"/>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47" name="Rectangle 46">
                <a:extLst>
                  <a:ext uri="{FF2B5EF4-FFF2-40B4-BE49-F238E27FC236}">
                    <a16:creationId xmlns:a16="http://schemas.microsoft.com/office/drawing/2014/main" id="{92A34255-32A4-457D-BBCB-94045408B49E}"/>
                  </a:ext>
                </a:extLst>
              </p:cNvPr>
              <p:cNvSpPr/>
              <p:nvPr/>
            </p:nvSpPr>
            <p:spPr>
              <a:xfrm>
                <a:off x="1902291" y="2044700"/>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View and update your account information.</a:t>
                </a:r>
              </a:p>
            </p:txBody>
          </p:sp>
        </p:grpSp>
        <p:pic>
          <p:nvPicPr>
            <p:cNvPr id="45" name="Graphic 44">
              <a:extLst>
                <a:ext uri="{FF2B5EF4-FFF2-40B4-BE49-F238E27FC236}">
                  <a16:creationId xmlns:a16="http://schemas.microsoft.com/office/drawing/2014/main" id="{4CB1592D-65EA-4D90-A1B9-15B715991DC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35974" y="2371652"/>
              <a:ext cx="813726" cy="914401"/>
            </a:xfrm>
            <a:prstGeom prst="rect">
              <a:avLst/>
            </a:prstGeom>
            <a:effectLst>
              <a:outerShdw blurRad="50800" dist="50800" dir="5400000" algn="ctr" rotWithShape="0">
                <a:srgbClr val="000000">
                  <a:alpha val="20000"/>
                </a:srgbClr>
              </a:outerShdw>
            </a:effectLst>
          </p:spPr>
        </p:pic>
      </p:grpSp>
      <p:pic>
        <p:nvPicPr>
          <p:cNvPr id="48" name="Picture 47" descr="myCalSTRS logo&#10;">
            <a:extLst>
              <a:ext uri="{FF2B5EF4-FFF2-40B4-BE49-F238E27FC236}">
                <a16:creationId xmlns:a16="http://schemas.microsoft.com/office/drawing/2014/main" id="{89B12A67-1953-406D-979A-EA5840BA07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76750" y="512640"/>
            <a:ext cx="3238500" cy="1054100"/>
          </a:xfrm>
          <a:prstGeom prst="rect">
            <a:avLst/>
          </a:prstGeom>
        </p:spPr>
      </p:pic>
      <p:graphicFrame>
        <p:nvGraphicFramePr>
          <p:cNvPr id="2" name="Diagram 1">
            <a:extLst>
              <a:ext uri="{FF2B5EF4-FFF2-40B4-BE49-F238E27FC236}">
                <a16:creationId xmlns:a16="http://schemas.microsoft.com/office/drawing/2014/main" id="{6D28FB68-8754-48CD-DD59-A5E5AF8D3B97}"/>
              </a:ext>
            </a:extLst>
          </p:cNvPr>
          <p:cNvGraphicFramePr/>
          <p:nvPr>
            <p:extLst>
              <p:ext uri="{D42A27DB-BD31-4B8C-83A1-F6EECF244321}">
                <p14:modId xmlns:p14="http://schemas.microsoft.com/office/powerpoint/2010/main" val="3044637718"/>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Oval 2">
            <a:extLst>
              <a:ext uri="{FF2B5EF4-FFF2-40B4-BE49-F238E27FC236}">
                <a16:creationId xmlns:a16="http://schemas.microsoft.com/office/drawing/2014/main" id="{71AA5BAB-42B3-59AD-F692-201AB46E5C1A}"/>
              </a:ext>
            </a:extLst>
          </p:cNvPr>
          <p:cNvSpPr/>
          <p:nvPr/>
        </p:nvSpPr>
        <p:spPr>
          <a:xfrm>
            <a:off x="269179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4" name="Straight Connector 3">
            <a:extLst>
              <a:ext uri="{FF2B5EF4-FFF2-40B4-BE49-F238E27FC236}">
                <a16:creationId xmlns:a16="http://schemas.microsoft.com/office/drawing/2014/main" id="{6DBA9C95-269E-119F-9130-80201E7CC134}"/>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256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F0166-F7C2-F24E-9619-489DF5DD5AAF}"/>
              </a:ext>
            </a:extLst>
          </p:cNvPr>
          <p:cNvSpPr>
            <a:spLocks noGrp="1"/>
          </p:cNvSpPr>
          <p:nvPr>
            <p:ph idx="1"/>
          </p:nvPr>
        </p:nvSpPr>
        <p:spPr>
          <a:xfrm>
            <a:off x="838200" y="1700364"/>
            <a:ext cx="7403926" cy="4449915"/>
          </a:xfrm>
        </p:spPr>
        <p:txBody>
          <a:bodyPr>
            <a:normAutofit/>
          </a:bodyPr>
          <a:lstStyle/>
          <a:p>
            <a:pPr marL="0" indent="0">
              <a:buNone/>
            </a:pPr>
            <a:r>
              <a:rPr lang="en-US" dirty="0">
                <a:solidFill>
                  <a:schemeClr val="bg1"/>
                </a:solidFill>
              </a:rPr>
              <a:t>CalSTRS authorized representatives:</a:t>
            </a:r>
          </a:p>
          <a:p>
            <a:r>
              <a:rPr lang="en-US" dirty="0">
                <a:solidFill>
                  <a:schemeClr val="bg1"/>
                </a:solidFill>
              </a:rPr>
              <a:t>Have an email address ending in @CalSTRS.com.</a:t>
            </a:r>
          </a:p>
          <a:p>
            <a:r>
              <a:rPr lang="en-US" dirty="0">
                <a:solidFill>
                  <a:schemeClr val="bg1"/>
                </a:solidFill>
              </a:rPr>
              <a:t>Can provide a CalSTRS ID badge or </a:t>
            </a:r>
            <a:br>
              <a:rPr lang="en-US" dirty="0">
                <a:solidFill>
                  <a:schemeClr val="bg1"/>
                </a:solidFill>
              </a:rPr>
            </a:br>
            <a:r>
              <a:rPr lang="en-US" dirty="0">
                <a:solidFill>
                  <a:schemeClr val="bg1"/>
                </a:solidFill>
              </a:rPr>
              <a:t>business card.</a:t>
            </a:r>
          </a:p>
          <a:p>
            <a:pPr lvl="0"/>
            <a:r>
              <a:rPr lang="en-US" dirty="0">
                <a:solidFill>
                  <a:prstClr val="white"/>
                </a:solidFill>
              </a:rPr>
              <a:t>Do not provide refreshments </a:t>
            </a:r>
            <a:br>
              <a:rPr lang="en-US" dirty="0">
                <a:solidFill>
                  <a:prstClr val="white"/>
                </a:solidFill>
              </a:rPr>
            </a:br>
            <a:r>
              <a:rPr lang="en-US" dirty="0">
                <a:solidFill>
                  <a:prstClr val="white"/>
                </a:solidFill>
              </a:rPr>
              <a:t>at offsite events.</a:t>
            </a:r>
          </a:p>
          <a:p>
            <a:pPr lvl="0"/>
            <a:r>
              <a:rPr lang="en-US" dirty="0">
                <a:solidFill>
                  <a:prstClr val="white"/>
                </a:solidFill>
              </a:rPr>
              <a:t>Will never meet at your home.</a:t>
            </a:r>
          </a:p>
          <a:p>
            <a:pPr lvl="0"/>
            <a:r>
              <a:rPr lang="en-US" dirty="0">
                <a:solidFill>
                  <a:prstClr val="white"/>
                </a:solidFill>
              </a:rPr>
              <a:t>Do not sell insurance products.</a:t>
            </a:r>
            <a:endParaRPr lang="en-US" dirty="0">
              <a:solidFill>
                <a:schemeClr val="bg1"/>
              </a:solidFill>
            </a:endParaRPr>
          </a:p>
        </p:txBody>
      </p:sp>
      <p:pic>
        <p:nvPicPr>
          <p:cNvPr id="5" name="Picture 4" descr="A picture containing toy, doll&#10;&#10;Description automatically generated">
            <a:extLst>
              <a:ext uri="{FF2B5EF4-FFF2-40B4-BE49-F238E27FC236}">
                <a16:creationId xmlns:a16="http://schemas.microsoft.com/office/drawing/2014/main" id="{8F5053FD-985B-E442-B165-46E42D199020}"/>
              </a:ext>
            </a:extLst>
          </p:cNvPr>
          <p:cNvPicPr>
            <a:picLocks noChangeAspect="1"/>
          </p:cNvPicPr>
          <p:nvPr/>
        </p:nvPicPr>
        <p:blipFill rotWithShape="1">
          <a:blip r:embed="rId3"/>
          <a:srcRect b="23906"/>
          <a:stretch/>
        </p:blipFill>
        <p:spPr>
          <a:xfrm>
            <a:off x="7402884" y="2528228"/>
            <a:ext cx="4634628" cy="4329772"/>
          </a:xfrm>
          <a:prstGeom prst="rect">
            <a:avLst/>
          </a:prstGeom>
        </p:spPr>
      </p:pic>
      <p:sp>
        <p:nvSpPr>
          <p:cNvPr id="8" name="Title 1">
            <a:extLst>
              <a:ext uri="{FF2B5EF4-FFF2-40B4-BE49-F238E27FC236}">
                <a16:creationId xmlns:a16="http://schemas.microsoft.com/office/drawing/2014/main" id="{CB3CA827-D646-D142-89AD-BA03FBA43BA5}"/>
              </a:ext>
            </a:extLst>
          </p:cNvPr>
          <p:cNvSpPr>
            <a:spLocks noGrp="1"/>
          </p:cNvSpPr>
          <p:nvPr>
            <p:ph type="title"/>
          </p:nvPr>
        </p:nvSpPr>
        <p:spPr>
          <a:xfrm>
            <a:off x="628650" y="603120"/>
            <a:ext cx="11083187" cy="1325563"/>
          </a:xfrm>
        </p:spPr>
        <p:txBody>
          <a:bodyPr>
            <a:normAutofit/>
          </a:bodyPr>
          <a:lstStyle/>
          <a:p>
            <a:r>
              <a:rPr lang="en-US" dirty="0">
                <a:solidFill>
                  <a:schemeClr val="bg1"/>
                </a:solidFill>
              </a:rPr>
              <a:t>Trust     		        not impersonators </a:t>
            </a:r>
            <a:br>
              <a:rPr lang="en-US" dirty="0">
                <a:solidFill>
                  <a:schemeClr val="bg1"/>
                </a:solidFill>
              </a:rPr>
            </a:br>
            <a:endParaRPr lang="en-US" dirty="0">
              <a:solidFill>
                <a:schemeClr val="bg1"/>
              </a:solidFill>
            </a:endParaRPr>
          </a:p>
        </p:txBody>
      </p:sp>
      <p:pic>
        <p:nvPicPr>
          <p:cNvPr id="9" name="Picture 8" descr="A close up of a logo&#10;&#10;Description automatically generated">
            <a:extLst>
              <a:ext uri="{FF2B5EF4-FFF2-40B4-BE49-F238E27FC236}">
                <a16:creationId xmlns:a16="http://schemas.microsoft.com/office/drawing/2014/main" id="{B09DADCD-218E-EE4E-8522-89BF782D37A9}"/>
              </a:ext>
            </a:extLst>
          </p:cNvPr>
          <p:cNvPicPr>
            <a:picLocks noChangeAspect="1"/>
          </p:cNvPicPr>
          <p:nvPr/>
        </p:nvPicPr>
        <p:blipFill>
          <a:blip r:embed="rId4"/>
          <a:stretch>
            <a:fillRect/>
          </a:stretch>
        </p:blipFill>
        <p:spPr>
          <a:xfrm>
            <a:off x="2020535" y="554277"/>
            <a:ext cx="2349500" cy="622300"/>
          </a:xfrm>
          <a:prstGeom prst="rect">
            <a:avLst/>
          </a:prstGeom>
        </p:spPr>
      </p:pic>
    </p:spTree>
    <p:extLst>
      <p:ext uri="{BB962C8B-B14F-4D97-AF65-F5344CB8AC3E}">
        <p14:creationId xmlns:p14="http://schemas.microsoft.com/office/powerpoint/2010/main" val="316661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911A299-B649-40C1-B706-ED95EA8B97E6}"/>
              </a:ext>
              <a:ext uri="{C183D7F6-B498-43B3-948B-1728B52AA6E4}">
                <adec:decorative xmlns:adec="http://schemas.microsoft.com/office/drawing/2017/decorative" val="1"/>
              </a:ext>
            </a:extLst>
          </p:cNvPr>
          <p:cNvGrpSpPr/>
          <p:nvPr/>
        </p:nvGrpSpPr>
        <p:grpSpPr>
          <a:xfrm>
            <a:off x="4271036" y="1734545"/>
            <a:ext cx="7169129" cy="1028700"/>
            <a:chOff x="838242" y="2044700"/>
            <a:chExt cx="7169128" cy="1028700"/>
          </a:xfrm>
          <a:effectLst>
            <a:outerShdw blurRad="50800" dist="38100" dir="8100000" algn="tr" rotWithShape="0">
              <a:prstClr val="black">
                <a:alpha val="40000"/>
              </a:prstClr>
            </a:outerShdw>
          </a:effectLst>
        </p:grpSpPr>
        <p:sp>
          <p:nvSpPr>
            <p:cNvPr id="18" name="Rectangle 17">
              <a:extLst>
                <a:ext uri="{FF2B5EF4-FFF2-40B4-BE49-F238E27FC236}">
                  <a16:creationId xmlns:a16="http://schemas.microsoft.com/office/drawing/2014/main" id="{98616B6D-F6F9-4580-BC08-C4E68042496D}"/>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19" name="Graphic 18">
              <a:extLst>
                <a:ext uri="{FF2B5EF4-FFF2-40B4-BE49-F238E27FC236}">
                  <a16:creationId xmlns:a16="http://schemas.microsoft.com/office/drawing/2014/main" id="{22B949E2-B569-462C-9DE9-FA997E1633B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3067" y="2095872"/>
              <a:ext cx="914400" cy="914400"/>
            </a:xfrm>
            <a:prstGeom prst="rect">
              <a:avLst/>
            </a:prstGeom>
            <a:effectLst>
              <a:outerShdw blurRad="50800" dist="38100" dir="5400000" algn="t" rotWithShape="0">
                <a:prstClr val="black">
                  <a:alpha val="20000"/>
                </a:prstClr>
              </a:outerShdw>
            </a:effectLst>
          </p:spPr>
        </p:pic>
        <p:sp>
          <p:nvSpPr>
            <p:cNvPr id="20" name="Rectangle 19">
              <a:extLst>
                <a:ext uri="{FF2B5EF4-FFF2-40B4-BE49-F238E27FC236}">
                  <a16:creationId xmlns:a16="http://schemas.microsoft.com/office/drawing/2014/main" id="{3E55FA72-F8A1-4F4C-87ED-5DB91A59CC11}"/>
                </a:ext>
              </a:extLst>
            </p:cNvPr>
            <p:cNvSpPr/>
            <p:nvPr/>
          </p:nvSpPr>
          <p:spPr>
            <a:xfrm>
              <a:off x="1902291" y="2044700"/>
              <a:ext cx="610507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Membership and benefit information</a:t>
              </a:r>
            </a:p>
          </p:txBody>
        </p:sp>
      </p:grpSp>
      <p:grpSp>
        <p:nvGrpSpPr>
          <p:cNvPr id="21" name="Group 20">
            <a:extLst>
              <a:ext uri="{FF2B5EF4-FFF2-40B4-BE49-F238E27FC236}">
                <a16:creationId xmlns:a16="http://schemas.microsoft.com/office/drawing/2014/main" id="{2C8B8510-F922-43D4-8F27-7D8E3E04DD28}"/>
              </a:ext>
              <a:ext uri="{C183D7F6-B498-43B3-948B-1728B52AA6E4}">
                <adec:decorative xmlns:adec="http://schemas.microsoft.com/office/drawing/2017/decorative" val="1"/>
              </a:ext>
            </a:extLst>
          </p:cNvPr>
          <p:cNvGrpSpPr/>
          <p:nvPr/>
        </p:nvGrpSpPr>
        <p:grpSpPr>
          <a:xfrm>
            <a:off x="4271036" y="3117312"/>
            <a:ext cx="7169131" cy="1028700"/>
            <a:chOff x="1027692" y="3324692"/>
            <a:chExt cx="7169130" cy="1028700"/>
          </a:xfrm>
          <a:effectLst>
            <a:outerShdw blurRad="50800" dist="38100" dir="8100000" algn="tr" rotWithShape="0">
              <a:prstClr val="black">
                <a:alpha val="40000"/>
              </a:prstClr>
            </a:outerShdw>
          </a:effectLst>
        </p:grpSpPr>
        <p:sp>
          <p:nvSpPr>
            <p:cNvPr id="22" name="Rectangle 21">
              <a:extLst>
                <a:ext uri="{FF2B5EF4-FFF2-40B4-BE49-F238E27FC236}">
                  <a16:creationId xmlns:a16="http://schemas.microsoft.com/office/drawing/2014/main" id="{FBCD7A70-5A79-408E-8845-D63853662ADA}"/>
                </a:ext>
              </a:extLst>
            </p:cNvPr>
            <p:cNvSpPr/>
            <p:nvPr/>
          </p:nvSpPr>
          <p:spPr>
            <a:xfrm>
              <a:off x="1027692" y="3324692"/>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23" name="Graphic 22">
              <a:extLst>
                <a:ext uri="{FF2B5EF4-FFF2-40B4-BE49-F238E27FC236}">
                  <a16:creationId xmlns:a16="http://schemas.microsoft.com/office/drawing/2014/main" id="{F9DC063F-F5F3-49FC-B775-5E3568A1A49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2517" y="3381842"/>
              <a:ext cx="914400" cy="914400"/>
            </a:xfrm>
            <a:prstGeom prst="rect">
              <a:avLst/>
            </a:prstGeom>
            <a:effectLst>
              <a:outerShdw blurRad="50800" dist="38100" dir="5400000" algn="t" rotWithShape="0">
                <a:prstClr val="black">
                  <a:alpha val="20000"/>
                </a:prstClr>
              </a:outerShdw>
            </a:effectLst>
          </p:spPr>
        </p:pic>
        <p:sp>
          <p:nvSpPr>
            <p:cNvPr id="24" name="Rectangle 23">
              <a:extLst>
                <a:ext uri="{FF2B5EF4-FFF2-40B4-BE49-F238E27FC236}">
                  <a16:creationId xmlns:a16="http://schemas.microsoft.com/office/drawing/2014/main" id="{E1C644E8-E65C-4ABE-B33D-A8179DBBBCD7}"/>
                </a:ext>
              </a:extLst>
            </p:cNvPr>
            <p:cNvSpPr/>
            <p:nvPr/>
          </p:nvSpPr>
          <p:spPr>
            <a:xfrm>
              <a:off x="2091742" y="3324692"/>
              <a:ext cx="6105080"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Service credit and account balances</a:t>
              </a:r>
            </a:p>
          </p:txBody>
        </p:sp>
      </p:grpSp>
      <p:grpSp>
        <p:nvGrpSpPr>
          <p:cNvPr id="25" name="Group 24">
            <a:extLst>
              <a:ext uri="{FF2B5EF4-FFF2-40B4-BE49-F238E27FC236}">
                <a16:creationId xmlns:a16="http://schemas.microsoft.com/office/drawing/2014/main" id="{2755BBE1-62F1-4477-99DF-3612EF84CC0B}"/>
              </a:ext>
              <a:ext uri="{C183D7F6-B498-43B3-948B-1728B52AA6E4}">
                <adec:decorative xmlns:adec="http://schemas.microsoft.com/office/drawing/2017/decorative" val="1"/>
              </a:ext>
            </a:extLst>
          </p:cNvPr>
          <p:cNvGrpSpPr/>
          <p:nvPr/>
        </p:nvGrpSpPr>
        <p:grpSpPr>
          <a:xfrm>
            <a:off x="4271036" y="4500076"/>
            <a:ext cx="7169129" cy="1028700"/>
            <a:chOff x="1027692" y="4707457"/>
            <a:chExt cx="7169128" cy="1028700"/>
          </a:xfrm>
          <a:effectLst>
            <a:outerShdw blurRad="50800" dist="38100" dir="8100000" algn="tr" rotWithShape="0">
              <a:prstClr val="black">
                <a:alpha val="40000"/>
              </a:prstClr>
            </a:outerShdw>
          </a:effectLst>
        </p:grpSpPr>
        <p:sp>
          <p:nvSpPr>
            <p:cNvPr id="26" name="Rectangle 25">
              <a:extLst>
                <a:ext uri="{FF2B5EF4-FFF2-40B4-BE49-F238E27FC236}">
                  <a16:creationId xmlns:a16="http://schemas.microsoft.com/office/drawing/2014/main" id="{1F81B5F8-1143-47E7-A415-B6FA4630212F}"/>
                </a:ext>
              </a:extLst>
            </p:cNvPr>
            <p:cNvSpPr/>
            <p:nvPr/>
          </p:nvSpPr>
          <p:spPr>
            <a:xfrm>
              <a:off x="1027692" y="4707457"/>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27" name="Graphic 26">
              <a:extLst>
                <a:ext uri="{FF2B5EF4-FFF2-40B4-BE49-F238E27FC236}">
                  <a16:creationId xmlns:a16="http://schemas.microsoft.com/office/drawing/2014/main" id="{0069A58C-3588-4E84-ACB0-AA2B93DEEF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45186" y="4778358"/>
              <a:ext cx="851105" cy="851105"/>
            </a:xfrm>
            <a:prstGeom prst="rect">
              <a:avLst/>
            </a:prstGeom>
            <a:effectLst>
              <a:outerShdw blurRad="50800" dist="38100" dir="5400000" algn="t" rotWithShape="0">
                <a:prstClr val="black">
                  <a:alpha val="20000"/>
                </a:prstClr>
              </a:outerShdw>
            </a:effectLst>
          </p:spPr>
        </p:pic>
        <p:sp>
          <p:nvSpPr>
            <p:cNvPr id="28" name="Rectangle 27">
              <a:extLst>
                <a:ext uri="{FF2B5EF4-FFF2-40B4-BE49-F238E27FC236}">
                  <a16:creationId xmlns:a16="http://schemas.microsoft.com/office/drawing/2014/main" id="{C56F619C-2288-4CBA-8C00-01C58F245F18}"/>
                </a:ext>
              </a:extLst>
            </p:cNvPr>
            <p:cNvSpPr/>
            <p:nvPr/>
          </p:nvSpPr>
          <p:spPr>
            <a:xfrm>
              <a:off x="2091741" y="4707457"/>
              <a:ext cx="610507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Employer reporting</a:t>
              </a:r>
            </a:p>
          </p:txBody>
        </p:sp>
      </p:grpSp>
      <p:pic>
        <p:nvPicPr>
          <p:cNvPr id="29" name="Picture 28">
            <a:extLst>
              <a:ext uri="{FF2B5EF4-FFF2-40B4-BE49-F238E27FC236}">
                <a16:creationId xmlns:a16="http://schemas.microsoft.com/office/drawing/2014/main" id="{5141A4BD-1770-4D50-8101-33218E469FA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38378" y="1677608"/>
            <a:ext cx="2932151" cy="3908108"/>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0" name="Title 17">
            <a:extLst>
              <a:ext uri="{FF2B5EF4-FFF2-40B4-BE49-F238E27FC236}">
                <a16:creationId xmlns:a16="http://schemas.microsoft.com/office/drawing/2014/main" id="{581E9750-ABF6-4AEE-BAD5-A9D42B685D98}"/>
              </a:ext>
            </a:extLst>
          </p:cNvPr>
          <p:cNvSpPr>
            <a:spLocks noGrp="1"/>
          </p:cNvSpPr>
          <p:nvPr>
            <p:ph type="title"/>
          </p:nvPr>
        </p:nvSpPr>
        <p:spPr>
          <a:xfrm>
            <a:off x="838203" y="718530"/>
            <a:ext cx="10515600" cy="618759"/>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Your Retirement Progress Report</a:t>
            </a:r>
          </a:p>
        </p:txBody>
      </p:sp>
      <p:graphicFrame>
        <p:nvGraphicFramePr>
          <p:cNvPr id="2" name="Diagram 1">
            <a:extLst>
              <a:ext uri="{FF2B5EF4-FFF2-40B4-BE49-F238E27FC236}">
                <a16:creationId xmlns:a16="http://schemas.microsoft.com/office/drawing/2014/main" id="{EBB4B987-4BC6-A8FE-646F-31CC9BE5F22B}"/>
              </a:ext>
            </a:extLst>
          </p:cNvPr>
          <p:cNvGraphicFramePr/>
          <p:nvPr>
            <p:extLst>
              <p:ext uri="{D42A27DB-BD31-4B8C-83A1-F6EECF244321}">
                <p14:modId xmlns:p14="http://schemas.microsoft.com/office/powerpoint/2010/main" val="3286274177"/>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Oval 2">
            <a:extLst>
              <a:ext uri="{FF2B5EF4-FFF2-40B4-BE49-F238E27FC236}">
                <a16:creationId xmlns:a16="http://schemas.microsoft.com/office/drawing/2014/main" id="{4FDDA8EE-D28F-F867-79A9-D36E2CCA6B5C}"/>
              </a:ext>
            </a:extLst>
          </p:cNvPr>
          <p:cNvSpPr/>
          <p:nvPr/>
        </p:nvSpPr>
        <p:spPr>
          <a:xfrm>
            <a:off x="269179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4" name="Straight Connector 3">
            <a:extLst>
              <a:ext uri="{FF2B5EF4-FFF2-40B4-BE49-F238E27FC236}">
                <a16:creationId xmlns:a16="http://schemas.microsoft.com/office/drawing/2014/main" id="{E876E538-5A77-3BF3-C638-5F095974449D}"/>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187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lose up of a computer&#10;&#10;Description automatically generated">
            <a:extLst>
              <a:ext uri="{FF2B5EF4-FFF2-40B4-BE49-F238E27FC236}">
                <a16:creationId xmlns:a16="http://schemas.microsoft.com/office/drawing/2014/main" id="{1A02BD3E-943C-B042-9C00-B8E3FA70A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2"/>
            <a:ext cx="12190508" cy="6029911"/>
          </a:xfrm>
          <a:prstGeom prst="rect">
            <a:avLst/>
          </a:prstGeom>
        </p:spPr>
      </p:pic>
      <p:sp>
        <p:nvSpPr>
          <p:cNvPr id="10" name="Rectangle 9">
            <a:extLst>
              <a:ext uri="{FF2B5EF4-FFF2-40B4-BE49-F238E27FC236}">
                <a16:creationId xmlns:a16="http://schemas.microsoft.com/office/drawing/2014/main" id="{03372B74-08CA-E549-8040-9BFFBE015253}"/>
              </a:ext>
              <a:ext uri="{C183D7F6-B498-43B3-948B-1728B52AA6E4}">
                <adec:decorative xmlns:adec="http://schemas.microsoft.com/office/drawing/2017/decorative" val="1"/>
              </a:ext>
            </a:extLst>
          </p:cNvPr>
          <p:cNvSpPr/>
          <p:nvPr/>
        </p:nvSpPr>
        <p:spPr>
          <a:xfrm>
            <a:off x="2" y="5"/>
            <a:ext cx="12192000" cy="6029911"/>
          </a:xfrm>
          <a:prstGeom prst="rect">
            <a:avLst/>
          </a:prstGeom>
          <a:solidFill>
            <a:srgbClr val="2563C2">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dirty="0">
              <a:solidFill>
                <a:prstClr val="white"/>
              </a:solidFill>
              <a:highlight>
                <a:srgbClr val="2664C2"/>
              </a:highlight>
              <a:latin typeface="Calibri" panose="020F0502020204030204"/>
            </a:endParaRPr>
          </a:p>
        </p:txBody>
      </p:sp>
      <p:sp>
        <p:nvSpPr>
          <p:cNvPr id="11" name="Rectangle 10">
            <a:extLst>
              <a:ext uri="{FF2B5EF4-FFF2-40B4-BE49-F238E27FC236}">
                <a16:creationId xmlns:a16="http://schemas.microsoft.com/office/drawing/2014/main" id="{75F55A27-53CA-1B41-A72D-84994ABF5E4B}"/>
              </a:ext>
            </a:extLst>
          </p:cNvPr>
          <p:cNvSpPr/>
          <p:nvPr/>
        </p:nvSpPr>
        <p:spPr>
          <a:xfrm>
            <a:off x="2618420" y="3090447"/>
            <a:ext cx="6800850" cy="677237"/>
          </a:xfrm>
          <a:prstGeom prst="rect">
            <a:avLst/>
          </a:prstGeom>
        </p:spPr>
        <p:txBody>
          <a:bodyPr wrap="square">
            <a:spAutoFit/>
          </a:bodyPr>
          <a:lstStyle/>
          <a:p>
            <a:pPr algn="ctr" defTabSz="914392">
              <a:defRPr/>
            </a:pPr>
            <a:r>
              <a:rPr lang="en-US" sz="3801"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Log in to </a:t>
            </a:r>
            <a:r>
              <a:rPr lang="en-US" sz="3801" b="1" i="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my</a:t>
            </a:r>
            <a:r>
              <a:rPr lang="en-US" sz="3801"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CalSTRS.com</a:t>
            </a:r>
          </a:p>
        </p:txBody>
      </p:sp>
      <p:sp>
        <p:nvSpPr>
          <p:cNvPr id="8" name="Rectangle 7">
            <a:extLst>
              <a:ext uri="{FF2B5EF4-FFF2-40B4-BE49-F238E27FC236}">
                <a16:creationId xmlns:a16="http://schemas.microsoft.com/office/drawing/2014/main" id="{AEB04EF5-1209-0D40-8422-F359C2A180E1}"/>
              </a:ext>
            </a:extLst>
          </p:cNvPr>
          <p:cNvSpPr/>
          <p:nvPr/>
        </p:nvSpPr>
        <p:spPr>
          <a:xfrm>
            <a:off x="2544125" y="2591915"/>
            <a:ext cx="6949440" cy="1674174"/>
          </a:xfrm>
          <a:prstGeom prst="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graphicFrame>
        <p:nvGraphicFramePr>
          <p:cNvPr id="3" name="Diagram 2">
            <a:extLst>
              <a:ext uri="{FF2B5EF4-FFF2-40B4-BE49-F238E27FC236}">
                <a16:creationId xmlns:a16="http://schemas.microsoft.com/office/drawing/2014/main" id="{453625C1-AB72-874C-32C3-632AEAFCD624}"/>
              </a:ext>
            </a:extLst>
          </p:cNvPr>
          <p:cNvGraphicFramePr/>
          <p:nvPr>
            <p:extLst>
              <p:ext uri="{D42A27DB-BD31-4B8C-83A1-F6EECF244321}">
                <p14:modId xmlns:p14="http://schemas.microsoft.com/office/powerpoint/2010/main" val="400174416"/>
              </p:ext>
            </p:extLst>
          </p:nvPr>
        </p:nvGraphicFramePr>
        <p:xfrm>
          <a:off x="-2689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Oval 3">
            <a:extLst>
              <a:ext uri="{FF2B5EF4-FFF2-40B4-BE49-F238E27FC236}">
                <a16:creationId xmlns:a16="http://schemas.microsoft.com/office/drawing/2014/main" id="{376DE1D8-35CE-718E-637F-78CDBA655DE1}"/>
              </a:ext>
            </a:extLst>
          </p:cNvPr>
          <p:cNvSpPr/>
          <p:nvPr/>
        </p:nvSpPr>
        <p:spPr>
          <a:xfrm>
            <a:off x="267147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2" name="Straight Connector 1">
            <a:extLst>
              <a:ext uri="{FF2B5EF4-FFF2-40B4-BE49-F238E27FC236}">
                <a16:creationId xmlns:a16="http://schemas.microsoft.com/office/drawing/2014/main" id="{05CE4827-E6B4-F296-25ED-3870ED01406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02572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C66B2-31CA-FBF7-619C-4807C45B7498}"/>
              </a:ext>
            </a:extLst>
          </p:cNvPr>
          <p:cNvPicPr>
            <a:picLocks noChangeAspect="1"/>
          </p:cNvPicPr>
          <p:nvPr/>
        </p:nvPicPr>
        <p:blipFill>
          <a:blip r:embed="rId4"/>
          <a:stretch>
            <a:fillRect/>
          </a:stretch>
        </p:blipFill>
        <p:spPr>
          <a:xfrm>
            <a:off x="3844497" y="127431"/>
            <a:ext cx="4503005" cy="5825050"/>
          </a:xfrm>
          <a:prstGeom prst="rect">
            <a:avLst/>
          </a:prstGeom>
          <a:effectLst>
            <a:outerShdw blurRad="50800" dist="38100" dir="8100000" algn="tr" rotWithShape="0">
              <a:prstClr val="black">
                <a:alpha val="40000"/>
              </a:prstClr>
            </a:outerShdw>
          </a:effectLst>
        </p:spPr>
      </p:pic>
      <p:graphicFrame>
        <p:nvGraphicFramePr>
          <p:cNvPr id="5" name="Diagram 4">
            <a:extLst>
              <a:ext uri="{FF2B5EF4-FFF2-40B4-BE49-F238E27FC236}">
                <a16:creationId xmlns:a16="http://schemas.microsoft.com/office/drawing/2014/main" id="{4B92DCF9-D0C6-B51F-B700-841AA97F9D80}"/>
              </a:ext>
            </a:extLst>
          </p:cNvPr>
          <p:cNvGraphicFramePr/>
          <p:nvPr>
            <p:extLst>
              <p:ext uri="{D42A27DB-BD31-4B8C-83A1-F6EECF244321}">
                <p14:modId xmlns:p14="http://schemas.microsoft.com/office/powerpoint/2010/main" val="2789531470"/>
              </p:ext>
            </p:extLst>
          </p:nvPr>
        </p:nvGraphicFramePr>
        <p:xfrm>
          <a:off x="-26891" y="6089641"/>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576934E6-7521-0F75-9EEF-BA9EF9617E2D}"/>
              </a:ext>
            </a:extLst>
          </p:cNvPr>
          <p:cNvSpPr/>
          <p:nvPr/>
        </p:nvSpPr>
        <p:spPr>
          <a:xfrm>
            <a:off x="267147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custDataLst>
      <p:tags r:id="rId1"/>
    </p:custDataLst>
    <p:extLst>
      <p:ext uri="{BB962C8B-B14F-4D97-AF65-F5344CB8AC3E}">
        <p14:creationId xmlns:p14="http://schemas.microsoft.com/office/powerpoint/2010/main" val="49086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204"/>
          <a:stretch/>
        </p:blipFill>
        <p:spPr>
          <a:xfrm>
            <a:off x="0" y="0"/>
            <a:ext cx="12192000" cy="6857998"/>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203" y="718531"/>
            <a:ext cx="10515600" cy="618759"/>
          </a:xfrm>
          <a:prstGeom prst="rect">
            <a:avLst/>
          </a:prstGeom>
        </p:spPr>
        <p:txBody>
          <a:bodyPr wrap="square">
            <a:spAutoFit/>
          </a:bodyPr>
          <a:lstStyle/>
          <a:p>
            <a:pPr algn="ctr"/>
            <a:r>
              <a:rPr lang="en-US" sz="3801"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Progress Report</a:t>
            </a:r>
          </a:p>
        </p:txBody>
      </p:sp>
      <p:sp>
        <p:nvSpPr>
          <p:cNvPr id="2" name="Rectangle 1">
            <a:extLst>
              <a:ext uri="{FF2B5EF4-FFF2-40B4-BE49-F238E27FC236}">
                <a16:creationId xmlns:a16="http://schemas.microsoft.com/office/drawing/2014/main" id="{C36C761E-8039-4F5C-813C-02669E7874D2}"/>
              </a:ext>
            </a:extLst>
          </p:cNvPr>
          <p:cNvSpPr/>
          <p:nvPr/>
        </p:nvSpPr>
        <p:spPr>
          <a:xfrm>
            <a:off x="3405054" y="1728791"/>
            <a:ext cx="5296038" cy="342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3" name="Picture 2">
            <a:extLst>
              <a:ext uri="{FF2B5EF4-FFF2-40B4-BE49-F238E27FC236}">
                <a16:creationId xmlns:a16="http://schemas.microsoft.com/office/drawing/2014/main" id="{DAC847AC-0882-4C9A-9195-391212E74DF6}"/>
              </a:ext>
            </a:extLst>
          </p:cNvPr>
          <p:cNvPicPr>
            <a:picLocks noChangeAspect="1"/>
          </p:cNvPicPr>
          <p:nvPr/>
        </p:nvPicPr>
        <p:blipFill>
          <a:blip r:embed="rId5"/>
          <a:stretch>
            <a:fillRect/>
          </a:stretch>
        </p:blipFill>
        <p:spPr>
          <a:xfrm>
            <a:off x="3416493" y="1725080"/>
            <a:ext cx="5284596" cy="3429001"/>
          </a:xfrm>
          <a:prstGeom prst="rect">
            <a:avLst/>
          </a:prstGeom>
        </p:spPr>
      </p:pic>
      <p:sp>
        <p:nvSpPr>
          <p:cNvPr id="4" name="Rectangle: Rounded Corners 3">
            <a:extLst>
              <a:ext uri="{FF2B5EF4-FFF2-40B4-BE49-F238E27FC236}">
                <a16:creationId xmlns:a16="http://schemas.microsoft.com/office/drawing/2014/main" id="{E367CC3E-9A0B-4B04-883D-AA70AE7D45A5}"/>
              </a:ext>
            </a:extLst>
          </p:cNvPr>
          <p:cNvSpPr/>
          <p:nvPr/>
        </p:nvSpPr>
        <p:spPr>
          <a:xfrm>
            <a:off x="3668623" y="3760064"/>
            <a:ext cx="1501035" cy="4315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7" name="Diagram 6">
            <a:extLst>
              <a:ext uri="{FF2B5EF4-FFF2-40B4-BE49-F238E27FC236}">
                <a16:creationId xmlns:a16="http://schemas.microsoft.com/office/drawing/2014/main" id="{D6A36973-4AD3-E5AC-069E-F9CD0A52DB43}"/>
              </a:ext>
            </a:extLst>
          </p:cNvPr>
          <p:cNvGraphicFramePr/>
          <p:nvPr>
            <p:extLst>
              <p:ext uri="{D42A27DB-BD31-4B8C-83A1-F6EECF244321}">
                <p14:modId xmlns:p14="http://schemas.microsoft.com/office/powerpoint/2010/main" val="3286274177"/>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Oval 7">
            <a:extLst>
              <a:ext uri="{FF2B5EF4-FFF2-40B4-BE49-F238E27FC236}">
                <a16:creationId xmlns:a16="http://schemas.microsoft.com/office/drawing/2014/main" id="{6BD590DF-0498-4930-71D2-2926B2A68B68}"/>
              </a:ext>
            </a:extLst>
          </p:cNvPr>
          <p:cNvSpPr/>
          <p:nvPr/>
        </p:nvSpPr>
        <p:spPr>
          <a:xfrm>
            <a:off x="269179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9" name="Straight Connector 8">
            <a:extLst>
              <a:ext uri="{FF2B5EF4-FFF2-40B4-BE49-F238E27FC236}">
                <a16:creationId xmlns:a16="http://schemas.microsoft.com/office/drawing/2014/main" id="{85783EBB-9F82-21E9-8A3B-C21ABBC8C9D2}"/>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04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204"/>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5435BEE-ACD0-D7EB-441D-EAE48AD2668B}"/>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136" b="136"/>
          <a:stretch/>
        </p:blipFill>
        <p:spPr>
          <a:xfrm>
            <a:off x="3390614" y="1703624"/>
            <a:ext cx="5343020" cy="3452842"/>
          </a:xfrm>
          <a:prstGeom prst="rect">
            <a:avLst/>
          </a:prstGeom>
        </p:spPr>
      </p:pic>
      <p:sp>
        <p:nvSpPr>
          <p:cNvPr id="6" name="TextBox 5">
            <a:hlinkClick r:id="rId6" action="ppaction://hlinkfile" tooltip="2022 RPR - SAMPLE"/>
            <a:extLst>
              <a:ext uri="{FF2B5EF4-FFF2-40B4-BE49-F238E27FC236}">
                <a16:creationId xmlns:a16="http://schemas.microsoft.com/office/drawing/2014/main" id="{8866A6DE-2AF8-8C24-8EFC-B0A94F0CB167}"/>
              </a:ext>
            </a:extLst>
          </p:cNvPr>
          <p:cNvSpPr txBox="1"/>
          <p:nvPr/>
        </p:nvSpPr>
        <p:spPr>
          <a:xfrm>
            <a:off x="3390616" y="3950639"/>
            <a:ext cx="394085" cy="184794"/>
          </a:xfrm>
          <a:prstGeom prst="rect">
            <a:avLst/>
          </a:prstGeom>
          <a:noFill/>
        </p:spPr>
        <p:txBody>
          <a:bodyPr wrap="square" rtlCol="0">
            <a:spAutoFit/>
          </a:bodyPr>
          <a:lstStyle/>
          <a:p>
            <a:r>
              <a:rPr lang="en-US" sz="601" u="sng" dirty="0">
                <a:solidFill>
                  <a:srgbClr val="0C4E71"/>
                </a:solidFill>
                <a:latin typeface="ITC Franklin Gothic Std MedCd" panose="020B0706030503020204" pitchFamily="34" charset="0"/>
              </a:rPr>
              <a:t>     </a:t>
            </a:r>
          </a:p>
        </p:txBody>
      </p:sp>
      <p:graphicFrame>
        <p:nvGraphicFramePr>
          <p:cNvPr id="7" name="Diagram 6">
            <a:extLst>
              <a:ext uri="{FF2B5EF4-FFF2-40B4-BE49-F238E27FC236}">
                <a16:creationId xmlns:a16="http://schemas.microsoft.com/office/drawing/2014/main" id="{A487FF52-852C-CB59-256D-6E46DFB9F7AE}"/>
              </a:ext>
            </a:extLst>
          </p:cNvPr>
          <p:cNvGraphicFramePr/>
          <p:nvPr>
            <p:extLst>
              <p:ext uri="{D42A27DB-BD31-4B8C-83A1-F6EECF244321}">
                <p14:modId xmlns:p14="http://schemas.microsoft.com/office/powerpoint/2010/main" val="2246925291"/>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Oval 7">
            <a:extLst>
              <a:ext uri="{FF2B5EF4-FFF2-40B4-BE49-F238E27FC236}">
                <a16:creationId xmlns:a16="http://schemas.microsoft.com/office/drawing/2014/main" id="{E07CDCF7-F13C-D4A0-997D-26DDFCD2077A}"/>
              </a:ext>
            </a:extLst>
          </p:cNvPr>
          <p:cNvSpPr/>
          <p:nvPr/>
        </p:nvSpPr>
        <p:spPr>
          <a:xfrm>
            <a:off x="2691791" y="6210985"/>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9" name="Straight Connector 8">
            <a:extLst>
              <a:ext uri="{FF2B5EF4-FFF2-40B4-BE49-F238E27FC236}">
                <a16:creationId xmlns:a16="http://schemas.microsoft.com/office/drawing/2014/main" id="{35C8438F-6C13-7349-961D-8EA4C5708081}"/>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0190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257D7A-D80A-4824-ADE3-DC1927AAF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2178" y="1354"/>
            <a:ext cx="10107645" cy="63741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04C0C7E-01F2-4046-869F-A1774F602009}"/>
              </a:ext>
            </a:extLst>
          </p:cNvPr>
          <p:cNvSpPr/>
          <p:nvPr/>
        </p:nvSpPr>
        <p:spPr>
          <a:xfrm>
            <a:off x="1486301" y="2709010"/>
            <a:ext cx="9223397" cy="788750"/>
          </a:xfrm>
          <a:prstGeom prst="roundRect">
            <a:avLst/>
          </a:prstGeom>
          <a:solidFill>
            <a:srgbClr val="87A3D3">
              <a:alpha val="10000"/>
            </a:srgbClr>
          </a:solidFill>
          <a:ln w="38100">
            <a:solidFill>
              <a:srgbClr val="87A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1" name="Rectangle: Rounded Corners 10">
            <a:extLst>
              <a:ext uri="{FF2B5EF4-FFF2-40B4-BE49-F238E27FC236}">
                <a16:creationId xmlns:a16="http://schemas.microsoft.com/office/drawing/2014/main" id="{851DAE37-8F8F-481B-8FA2-C498907721D4}"/>
              </a:ext>
            </a:extLst>
          </p:cNvPr>
          <p:cNvSpPr/>
          <p:nvPr/>
        </p:nvSpPr>
        <p:spPr>
          <a:xfrm>
            <a:off x="1486302" y="4753570"/>
            <a:ext cx="6257170" cy="354350"/>
          </a:xfrm>
          <a:prstGeom prst="roundRect">
            <a:avLst/>
          </a:prstGeom>
          <a:solidFill>
            <a:srgbClr val="87A3D3">
              <a:alpha val="10000"/>
            </a:srgbClr>
          </a:solidFill>
          <a:ln w="38100">
            <a:solidFill>
              <a:srgbClr val="87A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3" name="Title 2">
            <a:extLst>
              <a:ext uri="{FF2B5EF4-FFF2-40B4-BE49-F238E27FC236}">
                <a16:creationId xmlns:a16="http://schemas.microsoft.com/office/drawing/2014/main" id="{469F0938-AC4E-422E-8895-06F2CEED370D}"/>
              </a:ext>
            </a:extLst>
          </p:cNvPr>
          <p:cNvSpPr>
            <a:spLocks noGrp="1"/>
          </p:cNvSpPr>
          <p:nvPr>
            <p:ph type="title" idx="4294967295"/>
          </p:nvPr>
        </p:nvSpPr>
        <p:spPr>
          <a:xfrm>
            <a:off x="1168060" y="-355670"/>
            <a:ext cx="7886700" cy="352736"/>
          </a:xfrm>
        </p:spPr>
        <p:txBody>
          <a:bodyPr>
            <a:normAutofit/>
          </a:bodyPr>
          <a:lstStyle/>
          <a:p>
            <a:r>
              <a:rPr lang="en-US" sz="800" dirty="0"/>
              <a:t>Program Information</a:t>
            </a:r>
          </a:p>
        </p:txBody>
      </p:sp>
      <p:sp>
        <p:nvSpPr>
          <p:cNvPr id="8" name="Rectangle: Rounded Corners 7">
            <a:extLst>
              <a:ext uri="{FF2B5EF4-FFF2-40B4-BE49-F238E27FC236}">
                <a16:creationId xmlns:a16="http://schemas.microsoft.com/office/drawing/2014/main" id="{B408721A-A564-4F84-80A7-288D13B257BF}"/>
              </a:ext>
            </a:extLst>
          </p:cNvPr>
          <p:cNvSpPr/>
          <p:nvPr/>
        </p:nvSpPr>
        <p:spPr>
          <a:xfrm>
            <a:off x="1486302" y="448401"/>
            <a:ext cx="2033076" cy="288216"/>
          </a:xfrm>
          <a:prstGeom prst="roundRect">
            <a:avLst/>
          </a:prstGeom>
          <a:solidFill>
            <a:srgbClr val="87A3D3">
              <a:alpha val="10000"/>
            </a:srgbClr>
          </a:solidFill>
          <a:ln w="38100">
            <a:solidFill>
              <a:srgbClr val="87A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graphicFrame>
        <p:nvGraphicFramePr>
          <p:cNvPr id="7" name="Diagram 6">
            <a:extLst>
              <a:ext uri="{FF2B5EF4-FFF2-40B4-BE49-F238E27FC236}">
                <a16:creationId xmlns:a16="http://schemas.microsoft.com/office/drawing/2014/main" id="{3BF34592-BAB9-F260-2963-D766BA7C666B}"/>
              </a:ext>
            </a:extLst>
          </p:cNvPr>
          <p:cNvGraphicFramePr/>
          <p:nvPr>
            <p:extLst>
              <p:ext uri="{D42A27DB-BD31-4B8C-83A1-F6EECF244321}">
                <p14:modId xmlns:p14="http://schemas.microsoft.com/office/powerpoint/2010/main" val="1568404775"/>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1302DD08-D2F4-AD92-EDF3-63D15D9D0806}"/>
              </a:ext>
            </a:extLst>
          </p:cNvPr>
          <p:cNvSpPr/>
          <p:nvPr/>
        </p:nvSpPr>
        <p:spPr>
          <a:xfrm>
            <a:off x="26858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2" name="Straight Connector 11">
            <a:extLst>
              <a:ext uri="{FF2B5EF4-FFF2-40B4-BE49-F238E27FC236}">
                <a16:creationId xmlns:a16="http://schemas.microsoft.com/office/drawing/2014/main" id="{00F8C23F-9E55-3EC5-A1B2-729AE2222A1F}"/>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465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94A8A-5DA5-A2CE-EEE3-13A2383C6BC3}"/>
              </a:ext>
            </a:extLst>
          </p:cNvPr>
          <p:cNvPicPr>
            <a:picLocks noChangeAspect="1"/>
          </p:cNvPicPr>
          <p:nvPr/>
        </p:nvPicPr>
        <p:blipFill>
          <a:blip r:embed="rId4"/>
          <a:stretch>
            <a:fillRect/>
          </a:stretch>
        </p:blipFill>
        <p:spPr>
          <a:xfrm>
            <a:off x="1556004" y="71878"/>
            <a:ext cx="9079992" cy="6558180"/>
          </a:xfrm>
          <a:prstGeom prst="rect">
            <a:avLst/>
          </a:prstGeom>
          <a:noFill/>
          <a:effectLst>
            <a:outerShdw blurRad="50800" dist="38100" dir="2700000" algn="tl" rotWithShape="0">
              <a:prstClr val="black">
                <a:alpha val="40000"/>
              </a:prstClr>
            </a:outerShdw>
          </a:effectLst>
        </p:spPr>
      </p:pic>
      <p:sp>
        <p:nvSpPr>
          <p:cNvPr id="14" name="Arrow: Bent 13">
            <a:extLst>
              <a:ext uri="{FF2B5EF4-FFF2-40B4-BE49-F238E27FC236}">
                <a16:creationId xmlns:a16="http://schemas.microsoft.com/office/drawing/2014/main" id="{8C9129A9-FFF9-4CFF-B4E3-B59583C1BE62}"/>
              </a:ext>
            </a:extLst>
          </p:cNvPr>
          <p:cNvSpPr/>
          <p:nvPr/>
        </p:nvSpPr>
        <p:spPr>
          <a:xfrm flipV="1">
            <a:off x="3174167" y="110562"/>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5" name="Arrow: Left 14">
            <a:extLst>
              <a:ext uri="{FF2B5EF4-FFF2-40B4-BE49-F238E27FC236}">
                <a16:creationId xmlns:a16="http://schemas.microsoft.com/office/drawing/2014/main" id="{E43324F2-064A-43F7-91E7-3E8046075713}"/>
              </a:ext>
            </a:extLst>
          </p:cNvPr>
          <p:cNvSpPr/>
          <p:nvPr/>
        </p:nvSpPr>
        <p:spPr>
          <a:xfrm>
            <a:off x="10298363" y="813054"/>
            <a:ext cx="444891" cy="286086"/>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3" name="Title 2">
            <a:extLst>
              <a:ext uri="{FF2B5EF4-FFF2-40B4-BE49-F238E27FC236}">
                <a16:creationId xmlns:a16="http://schemas.microsoft.com/office/drawing/2014/main" id="{6049F4BD-2AAB-402B-A7F7-4CF26F504768}"/>
              </a:ext>
            </a:extLst>
          </p:cNvPr>
          <p:cNvSpPr>
            <a:spLocks noGrp="1"/>
          </p:cNvSpPr>
          <p:nvPr>
            <p:ph type="title" idx="4294967295"/>
          </p:nvPr>
        </p:nvSpPr>
        <p:spPr>
          <a:xfrm>
            <a:off x="1524000" y="-272716"/>
            <a:ext cx="7886700" cy="202378"/>
          </a:xfrm>
        </p:spPr>
        <p:txBody>
          <a:bodyPr>
            <a:normAutofit/>
          </a:bodyPr>
          <a:lstStyle/>
          <a:p>
            <a:r>
              <a:rPr lang="en-US" sz="800" dirty="0"/>
              <a:t>Service Credit and Contributions</a:t>
            </a:r>
          </a:p>
        </p:txBody>
      </p:sp>
      <p:sp>
        <p:nvSpPr>
          <p:cNvPr id="7" name="Arrow: Bent 6">
            <a:extLst>
              <a:ext uri="{FF2B5EF4-FFF2-40B4-BE49-F238E27FC236}">
                <a16:creationId xmlns:a16="http://schemas.microsoft.com/office/drawing/2014/main" id="{91C73B9B-A819-400C-AEA1-8E39F77D7F1D}"/>
              </a:ext>
            </a:extLst>
          </p:cNvPr>
          <p:cNvSpPr/>
          <p:nvPr/>
        </p:nvSpPr>
        <p:spPr>
          <a:xfrm flipV="1">
            <a:off x="1287949" y="3605101"/>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aphicFrame>
        <p:nvGraphicFramePr>
          <p:cNvPr id="5" name="Diagram 4">
            <a:extLst>
              <a:ext uri="{FF2B5EF4-FFF2-40B4-BE49-F238E27FC236}">
                <a16:creationId xmlns:a16="http://schemas.microsoft.com/office/drawing/2014/main" id="{58DBDC0A-AF8E-2C18-C01A-F069BC305389}"/>
              </a:ext>
            </a:extLst>
          </p:cNvPr>
          <p:cNvGraphicFramePr/>
          <p:nvPr>
            <p:extLst>
              <p:ext uri="{D42A27DB-BD31-4B8C-83A1-F6EECF244321}">
                <p14:modId xmlns:p14="http://schemas.microsoft.com/office/powerpoint/2010/main" val="408553421"/>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F99914D4-43C2-886E-E899-2E89B4779FFE}"/>
              </a:ext>
            </a:extLst>
          </p:cNvPr>
          <p:cNvSpPr/>
          <p:nvPr/>
        </p:nvSpPr>
        <p:spPr>
          <a:xfrm>
            <a:off x="26858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8" name="Straight Connector 7">
            <a:extLst>
              <a:ext uri="{FF2B5EF4-FFF2-40B4-BE49-F238E27FC236}">
                <a16:creationId xmlns:a16="http://schemas.microsoft.com/office/drawing/2014/main" id="{F1834E56-E003-19FD-1245-85F61113BFFC}"/>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755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22A230-70B3-B98D-4EE7-E638284FB6E3}"/>
              </a:ext>
            </a:extLst>
          </p:cNvPr>
          <p:cNvPicPr>
            <a:picLocks noChangeAspect="1"/>
          </p:cNvPicPr>
          <p:nvPr/>
        </p:nvPicPr>
        <p:blipFill>
          <a:blip r:embed="rId4"/>
          <a:stretch>
            <a:fillRect/>
          </a:stretch>
        </p:blipFill>
        <p:spPr>
          <a:xfrm>
            <a:off x="1556593" y="63798"/>
            <a:ext cx="9078814" cy="6086848"/>
          </a:xfrm>
          <a:prstGeom prst="rect">
            <a:avLst/>
          </a:prstGeom>
          <a:noFill/>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9F5271E6-DD66-42F0-A93A-D5D941D20DCD}"/>
              </a:ext>
            </a:extLst>
          </p:cNvPr>
          <p:cNvSpPr/>
          <p:nvPr/>
        </p:nvSpPr>
        <p:spPr>
          <a:xfrm>
            <a:off x="6954148" y="2772704"/>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0" name="Rectangle: Rounded Corners 19">
            <a:extLst>
              <a:ext uri="{FF2B5EF4-FFF2-40B4-BE49-F238E27FC236}">
                <a16:creationId xmlns:a16="http://schemas.microsoft.com/office/drawing/2014/main" id="{AE20F6C6-0074-4381-BA6C-2F5A5BDC8579}"/>
              </a:ext>
            </a:extLst>
          </p:cNvPr>
          <p:cNvSpPr/>
          <p:nvPr/>
        </p:nvSpPr>
        <p:spPr>
          <a:xfrm>
            <a:off x="8346489" y="2785092"/>
            <a:ext cx="1975054" cy="2388933"/>
          </a:xfrm>
          <a:prstGeom prst="roundRect">
            <a:avLst>
              <a:gd name="adj" fmla="val 1561"/>
            </a:avLst>
          </a:prstGeom>
          <a:noFill/>
          <a:ln w="635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1" name="Rectangle: Rounded Corners 20">
            <a:extLst>
              <a:ext uri="{FF2B5EF4-FFF2-40B4-BE49-F238E27FC236}">
                <a16:creationId xmlns:a16="http://schemas.microsoft.com/office/drawing/2014/main" id="{581D182C-ED98-40F1-80B1-E5815373A75D}"/>
              </a:ext>
            </a:extLst>
          </p:cNvPr>
          <p:cNvSpPr/>
          <p:nvPr/>
        </p:nvSpPr>
        <p:spPr>
          <a:xfrm>
            <a:off x="1855411" y="5179237"/>
            <a:ext cx="5751294" cy="527915"/>
          </a:xfrm>
          <a:prstGeom prst="roundRect">
            <a:avLst/>
          </a:prstGeom>
          <a:noFill/>
          <a:ln w="635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2" name="Arrow: Left 21">
            <a:extLst>
              <a:ext uri="{FF2B5EF4-FFF2-40B4-BE49-F238E27FC236}">
                <a16:creationId xmlns:a16="http://schemas.microsoft.com/office/drawing/2014/main" id="{0C50AE3A-0795-4FB2-BB5C-3FF3E67DBF23}"/>
              </a:ext>
            </a:extLst>
          </p:cNvPr>
          <p:cNvSpPr/>
          <p:nvPr/>
        </p:nvSpPr>
        <p:spPr>
          <a:xfrm flipH="1">
            <a:off x="8767483" y="3300997"/>
            <a:ext cx="566532" cy="16459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3" name="Arrow: Left 22">
            <a:extLst>
              <a:ext uri="{FF2B5EF4-FFF2-40B4-BE49-F238E27FC236}">
                <a16:creationId xmlns:a16="http://schemas.microsoft.com/office/drawing/2014/main" id="{3A0A79EF-7E1B-4253-B794-84E364BDA0E0}"/>
              </a:ext>
            </a:extLst>
          </p:cNvPr>
          <p:cNvSpPr/>
          <p:nvPr/>
        </p:nvSpPr>
        <p:spPr>
          <a:xfrm flipH="1">
            <a:off x="8929202" y="3814967"/>
            <a:ext cx="566532" cy="16459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24" name="Arrow: Left 23">
            <a:extLst>
              <a:ext uri="{FF2B5EF4-FFF2-40B4-BE49-F238E27FC236}">
                <a16:creationId xmlns:a16="http://schemas.microsoft.com/office/drawing/2014/main" id="{6595ED6E-1BC4-4572-B323-24A19A0C5E5F}"/>
              </a:ext>
            </a:extLst>
          </p:cNvPr>
          <p:cNvSpPr/>
          <p:nvPr/>
        </p:nvSpPr>
        <p:spPr>
          <a:xfrm flipH="1">
            <a:off x="8767483" y="4186813"/>
            <a:ext cx="566532" cy="162413"/>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5" name="Arrow: Left 24">
            <a:extLst>
              <a:ext uri="{FF2B5EF4-FFF2-40B4-BE49-F238E27FC236}">
                <a16:creationId xmlns:a16="http://schemas.microsoft.com/office/drawing/2014/main" id="{E18FC1CC-7758-4F82-A678-C7E5CCA3F0A5}"/>
              </a:ext>
            </a:extLst>
          </p:cNvPr>
          <p:cNvSpPr/>
          <p:nvPr/>
        </p:nvSpPr>
        <p:spPr>
          <a:xfrm flipH="1">
            <a:off x="8767483" y="4780557"/>
            <a:ext cx="566532" cy="16459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4" name="Rectangle: Rounded Corners 13">
            <a:extLst>
              <a:ext uri="{FF2B5EF4-FFF2-40B4-BE49-F238E27FC236}">
                <a16:creationId xmlns:a16="http://schemas.microsoft.com/office/drawing/2014/main" id="{50D6C062-F572-4BE7-9C78-FF5DCC858D28}"/>
              </a:ext>
            </a:extLst>
          </p:cNvPr>
          <p:cNvSpPr/>
          <p:nvPr/>
        </p:nvSpPr>
        <p:spPr>
          <a:xfrm>
            <a:off x="8929202" y="2785091"/>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pSp>
        <p:nvGrpSpPr>
          <p:cNvPr id="8" name="Group 7">
            <a:extLst>
              <a:ext uri="{FF2B5EF4-FFF2-40B4-BE49-F238E27FC236}">
                <a16:creationId xmlns:a16="http://schemas.microsoft.com/office/drawing/2014/main" id="{04895710-4CF1-78C5-325B-2DF46561756A}"/>
              </a:ext>
            </a:extLst>
          </p:cNvPr>
          <p:cNvGrpSpPr/>
          <p:nvPr/>
        </p:nvGrpSpPr>
        <p:grpSpPr>
          <a:xfrm>
            <a:off x="-25401" y="6042749"/>
            <a:ext cx="12192001" cy="815251"/>
            <a:chOff x="-25401" y="6042749"/>
            <a:chExt cx="12192001" cy="815251"/>
          </a:xfrm>
        </p:grpSpPr>
        <p:graphicFrame>
          <p:nvGraphicFramePr>
            <p:cNvPr id="3" name="Diagram 2">
              <a:extLst>
                <a:ext uri="{FF2B5EF4-FFF2-40B4-BE49-F238E27FC236}">
                  <a16:creationId xmlns:a16="http://schemas.microsoft.com/office/drawing/2014/main" id="{2AEFAD8A-1BD3-68A7-6E9A-E5E7EB211B57}"/>
                </a:ext>
              </a:extLst>
            </p:cNvPr>
            <p:cNvGraphicFramePr/>
            <p:nvPr>
              <p:extLst>
                <p:ext uri="{D42A27DB-BD31-4B8C-83A1-F6EECF244321}">
                  <p14:modId xmlns:p14="http://schemas.microsoft.com/office/powerpoint/2010/main" val="2179629901"/>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87C62670-AF5A-DED9-E98C-BD9A8AF96D3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FAEE142F-2BC1-D297-CFBE-7B7EF5584632}"/>
              </a:ext>
            </a:extLst>
          </p:cNvPr>
          <p:cNvSpPr/>
          <p:nvPr/>
        </p:nvSpPr>
        <p:spPr>
          <a:xfrm>
            <a:off x="2685874"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00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5629BF-8C6D-1013-A447-D2F11F2A2E50}"/>
              </a:ext>
            </a:extLst>
          </p:cNvPr>
          <p:cNvPicPr>
            <a:picLocks noChangeAspect="1"/>
          </p:cNvPicPr>
          <p:nvPr/>
        </p:nvPicPr>
        <p:blipFill>
          <a:blip r:embed="rId4"/>
          <a:stretch>
            <a:fillRect/>
          </a:stretch>
        </p:blipFill>
        <p:spPr>
          <a:xfrm>
            <a:off x="1556004" y="63798"/>
            <a:ext cx="9079992" cy="6107288"/>
          </a:xfrm>
          <a:prstGeom prst="rect">
            <a:avLst/>
          </a:prstGeom>
          <a:noFill/>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DBBCE50D-840A-4149-B857-4F0AEB8E082D}"/>
              </a:ext>
            </a:extLst>
          </p:cNvPr>
          <p:cNvSpPr>
            <a:spLocks noGrp="1"/>
          </p:cNvSpPr>
          <p:nvPr>
            <p:ph type="title" idx="4294967295"/>
          </p:nvPr>
        </p:nvSpPr>
        <p:spPr>
          <a:xfrm>
            <a:off x="2152653" y="-208546"/>
            <a:ext cx="7886700" cy="208547"/>
          </a:xfrm>
        </p:spPr>
        <p:txBody>
          <a:bodyPr vert="horz" lIns="91440" tIns="45721" rIns="91440" bIns="45721" rtlCol="0" anchor="b">
            <a:normAutofit/>
          </a:bodyPr>
          <a:lstStyle/>
          <a:p>
            <a:r>
              <a:rPr lang="en-US" sz="800" dirty="0"/>
              <a:t>Your Option Election</a:t>
            </a:r>
          </a:p>
        </p:txBody>
      </p:sp>
      <p:sp>
        <p:nvSpPr>
          <p:cNvPr id="5" name="Arrow: Bent 4">
            <a:extLst>
              <a:ext uri="{FF2B5EF4-FFF2-40B4-BE49-F238E27FC236}">
                <a16:creationId xmlns:a16="http://schemas.microsoft.com/office/drawing/2014/main" id="{640E852C-3A61-4533-AC3F-9FCE2557969B}"/>
              </a:ext>
            </a:extLst>
          </p:cNvPr>
          <p:cNvSpPr/>
          <p:nvPr/>
        </p:nvSpPr>
        <p:spPr>
          <a:xfrm flipV="1">
            <a:off x="2485678" y="3737346"/>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pSp>
        <p:nvGrpSpPr>
          <p:cNvPr id="4" name="Group 3">
            <a:extLst>
              <a:ext uri="{FF2B5EF4-FFF2-40B4-BE49-F238E27FC236}">
                <a16:creationId xmlns:a16="http://schemas.microsoft.com/office/drawing/2014/main" id="{C5F9F966-24B8-D1FB-85A1-75C4CACF3F6A}"/>
              </a:ext>
            </a:extLst>
          </p:cNvPr>
          <p:cNvGrpSpPr/>
          <p:nvPr/>
        </p:nvGrpSpPr>
        <p:grpSpPr>
          <a:xfrm>
            <a:off x="-25401" y="6042749"/>
            <a:ext cx="12192001" cy="815251"/>
            <a:chOff x="-25401" y="6042749"/>
            <a:chExt cx="12192001" cy="815251"/>
          </a:xfrm>
        </p:grpSpPr>
        <p:graphicFrame>
          <p:nvGraphicFramePr>
            <p:cNvPr id="7" name="Diagram 6">
              <a:extLst>
                <a:ext uri="{FF2B5EF4-FFF2-40B4-BE49-F238E27FC236}">
                  <a16:creationId xmlns:a16="http://schemas.microsoft.com/office/drawing/2014/main" id="{964F1185-01D1-9A11-6CE4-30F0EB010114}"/>
                </a:ext>
              </a:extLst>
            </p:cNvPr>
            <p:cNvGraphicFramePr/>
            <p:nvPr>
              <p:extLst>
                <p:ext uri="{D42A27DB-BD31-4B8C-83A1-F6EECF244321}">
                  <p14:modId xmlns:p14="http://schemas.microsoft.com/office/powerpoint/2010/main" val="3026317870"/>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8" name="Straight Connector 7">
              <a:extLst>
                <a:ext uri="{FF2B5EF4-FFF2-40B4-BE49-F238E27FC236}">
                  <a16:creationId xmlns:a16="http://schemas.microsoft.com/office/drawing/2014/main" id="{BACEFCF4-5AB5-7749-46A9-99C7C105A30A}"/>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77927283-56D1-0447-91E2-E9F711A4A9B1}"/>
              </a:ext>
            </a:extLst>
          </p:cNvPr>
          <p:cNvSpPr/>
          <p:nvPr/>
        </p:nvSpPr>
        <p:spPr>
          <a:xfrm>
            <a:off x="2685874"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23798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5428D53-9D6A-4703-B4C7-F0BF2D753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556004" y="60910"/>
            <a:ext cx="9079992" cy="66924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41B13014-4192-4E21-889D-3EDAF3A7B693}"/>
              </a:ext>
            </a:extLst>
          </p:cNvPr>
          <p:cNvSpPr/>
          <p:nvPr/>
        </p:nvSpPr>
        <p:spPr>
          <a:xfrm>
            <a:off x="5203509" y="303062"/>
            <a:ext cx="1576500" cy="274320"/>
          </a:xfrm>
          <a:prstGeom prst="roundRect">
            <a:avLst/>
          </a:prstGeom>
          <a:solidFill>
            <a:schemeClr val="accent4">
              <a:lumMod val="40000"/>
              <a:lumOff val="60000"/>
              <a:alpha val="1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2" name="Arrow: Left 11">
            <a:extLst>
              <a:ext uri="{FF2B5EF4-FFF2-40B4-BE49-F238E27FC236}">
                <a16:creationId xmlns:a16="http://schemas.microsoft.com/office/drawing/2014/main" id="{CFB24DCE-5179-484E-BE4B-6DB10E778722}"/>
              </a:ext>
            </a:extLst>
          </p:cNvPr>
          <p:cNvSpPr/>
          <p:nvPr/>
        </p:nvSpPr>
        <p:spPr>
          <a:xfrm rot="8877392">
            <a:off x="6106016" y="1466860"/>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3" name="Arrow: Left 12">
            <a:extLst>
              <a:ext uri="{FF2B5EF4-FFF2-40B4-BE49-F238E27FC236}">
                <a16:creationId xmlns:a16="http://schemas.microsoft.com/office/drawing/2014/main" id="{A28122D6-BEA7-490A-9480-9E9A046702AE}"/>
              </a:ext>
            </a:extLst>
          </p:cNvPr>
          <p:cNvSpPr/>
          <p:nvPr/>
        </p:nvSpPr>
        <p:spPr>
          <a:xfrm>
            <a:off x="5940411" y="1825861"/>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3" name="Title 2">
            <a:extLst>
              <a:ext uri="{FF2B5EF4-FFF2-40B4-BE49-F238E27FC236}">
                <a16:creationId xmlns:a16="http://schemas.microsoft.com/office/drawing/2014/main" id="{15F88A64-9D92-4BEC-A600-B6215097EA37}"/>
              </a:ext>
            </a:extLst>
          </p:cNvPr>
          <p:cNvSpPr>
            <a:spLocks noGrp="1"/>
          </p:cNvSpPr>
          <p:nvPr>
            <p:ph type="title" idx="4294967295"/>
          </p:nvPr>
        </p:nvSpPr>
        <p:spPr>
          <a:xfrm>
            <a:off x="2152653" y="-176461"/>
            <a:ext cx="7886700" cy="176463"/>
          </a:xfrm>
        </p:spPr>
        <p:txBody>
          <a:bodyPr vert="horz" lIns="91440" tIns="45721" rIns="91440" bIns="45721" rtlCol="0" anchor="b">
            <a:normAutofit fontScale="90000"/>
          </a:bodyPr>
          <a:lstStyle/>
          <a:p>
            <a:r>
              <a:rPr lang="en-US" sz="800" dirty="0"/>
              <a:t>One-Time Death Benefit</a:t>
            </a:r>
          </a:p>
        </p:txBody>
      </p:sp>
      <p:sp>
        <p:nvSpPr>
          <p:cNvPr id="14" name="Arrow: Left 13">
            <a:extLst>
              <a:ext uri="{FF2B5EF4-FFF2-40B4-BE49-F238E27FC236}">
                <a16:creationId xmlns:a16="http://schemas.microsoft.com/office/drawing/2014/main" id="{1EA716BF-5389-4D58-AB3E-BF73D925A2D5}"/>
              </a:ext>
            </a:extLst>
          </p:cNvPr>
          <p:cNvSpPr/>
          <p:nvPr/>
        </p:nvSpPr>
        <p:spPr>
          <a:xfrm rot="19871546" flipH="1">
            <a:off x="8733182" y="1447049"/>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9" name="Arrow: Bent 8">
            <a:extLst>
              <a:ext uri="{FF2B5EF4-FFF2-40B4-BE49-F238E27FC236}">
                <a16:creationId xmlns:a16="http://schemas.microsoft.com/office/drawing/2014/main" id="{887DA9C2-9CB0-42BE-8438-8019CBFCA688}"/>
              </a:ext>
            </a:extLst>
          </p:cNvPr>
          <p:cNvSpPr/>
          <p:nvPr/>
        </p:nvSpPr>
        <p:spPr>
          <a:xfrm flipV="1">
            <a:off x="4334997" y="210277"/>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pSp>
        <p:nvGrpSpPr>
          <p:cNvPr id="2" name="Group 1">
            <a:extLst>
              <a:ext uri="{FF2B5EF4-FFF2-40B4-BE49-F238E27FC236}">
                <a16:creationId xmlns:a16="http://schemas.microsoft.com/office/drawing/2014/main" id="{AA386723-FF94-B56F-EA06-9D7BD1507372}"/>
              </a:ext>
            </a:extLst>
          </p:cNvPr>
          <p:cNvGrpSpPr/>
          <p:nvPr/>
        </p:nvGrpSpPr>
        <p:grpSpPr>
          <a:xfrm>
            <a:off x="-25401" y="6042749"/>
            <a:ext cx="12192001" cy="815251"/>
            <a:chOff x="-25401" y="6042749"/>
            <a:chExt cx="12192001" cy="815251"/>
          </a:xfrm>
        </p:grpSpPr>
        <p:graphicFrame>
          <p:nvGraphicFramePr>
            <p:cNvPr id="5" name="Diagram 4">
              <a:extLst>
                <a:ext uri="{FF2B5EF4-FFF2-40B4-BE49-F238E27FC236}">
                  <a16:creationId xmlns:a16="http://schemas.microsoft.com/office/drawing/2014/main" id="{51540923-6BAB-D18C-A854-427ABB1770BD}"/>
                </a:ext>
              </a:extLst>
            </p:cNvPr>
            <p:cNvGraphicFramePr/>
            <p:nvPr>
              <p:extLst>
                <p:ext uri="{D42A27DB-BD31-4B8C-83A1-F6EECF244321}">
                  <p14:modId xmlns:p14="http://schemas.microsoft.com/office/powerpoint/2010/main" val="3026317870"/>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Straight Connector 5">
              <a:extLst>
                <a:ext uri="{FF2B5EF4-FFF2-40B4-BE49-F238E27FC236}">
                  <a16:creationId xmlns:a16="http://schemas.microsoft.com/office/drawing/2014/main" id="{84428389-0849-69E6-E8C2-52A9777AAA96}"/>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AF2DEC46-AC46-2948-6BF4-F280ACEF79E9}"/>
              </a:ext>
            </a:extLst>
          </p:cNvPr>
          <p:cNvSpPr/>
          <p:nvPr/>
        </p:nvSpPr>
        <p:spPr>
          <a:xfrm>
            <a:off x="2685874"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48685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4" grpId="0" animBg="1"/>
      <p:bldP spid="14"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F0166-F7C2-F24E-9619-489DF5DD5AAF}"/>
              </a:ext>
            </a:extLst>
          </p:cNvPr>
          <p:cNvSpPr>
            <a:spLocks noGrp="1"/>
          </p:cNvSpPr>
          <p:nvPr>
            <p:ph idx="1"/>
          </p:nvPr>
        </p:nvSpPr>
        <p:spPr>
          <a:xfrm>
            <a:off x="838200" y="1700365"/>
            <a:ext cx="6719172" cy="4667250"/>
          </a:xfrm>
        </p:spPr>
        <p:txBody>
          <a:bodyPr>
            <a:normAutofit/>
          </a:bodyPr>
          <a:lstStyle/>
          <a:p>
            <a:pPr lvl="0"/>
            <a:r>
              <a:rPr lang="en-US" sz="2600" dirty="0">
                <a:solidFill>
                  <a:prstClr val="white"/>
                </a:solidFill>
              </a:rPr>
              <a:t>Have access to your CalSTRS or </a:t>
            </a:r>
            <a:br>
              <a:rPr lang="en-US" sz="2600" dirty="0">
                <a:solidFill>
                  <a:prstClr val="white"/>
                </a:solidFill>
              </a:rPr>
            </a:br>
            <a:r>
              <a:rPr lang="en-US" sz="2600" dirty="0">
                <a:solidFill>
                  <a:prstClr val="white"/>
                </a:solidFill>
              </a:rPr>
              <a:t>Pension2</a:t>
            </a:r>
            <a:r>
              <a:rPr lang="en-US" sz="2600" baseline="30000" dirty="0">
                <a:solidFill>
                  <a:prstClr val="white"/>
                </a:solidFill>
              </a:rPr>
              <a:t>®</a:t>
            </a:r>
            <a:r>
              <a:rPr lang="en-US" sz="2600" dirty="0">
                <a:solidFill>
                  <a:prstClr val="white"/>
                </a:solidFill>
              </a:rPr>
              <a:t> account information.</a:t>
            </a:r>
          </a:p>
          <a:p>
            <a:endParaRPr lang="en-US" dirty="0">
              <a:solidFill>
                <a:schemeClr val="bg1"/>
              </a:solidFill>
            </a:endParaRPr>
          </a:p>
          <a:p>
            <a:pPr marL="0" indent="0">
              <a:buNone/>
            </a:pPr>
            <a:r>
              <a:rPr lang="en-US" dirty="0">
                <a:solidFill>
                  <a:schemeClr val="bg1"/>
                </a:solidFill>
              </a:rPr>
              <a:t>Some Voya Financial representatives </a:t>
            </a:r>
            <a:br>
              <a:rPr lang="en-US" dirty="0">
                <a:solidFill>
                  <a:schemeClr val="bg1"/>
                </a:solidFill>
              </a:rPr>
            </a:br>
            <a:r>
              <a:rPr lang="en-US" dirty="0">
                <a:solidFill>
                  <a:schemeClr val="bg1"/>
                </a:solidFill>
              </a:rPr>
              <a:t>work exclusively with Pension</a:t>
            </a:r>
            <a:r>
              <a:rPr lang="en-US" sz="2600" dirty="0">
                <a:solidFill>
                  <a:prstClr val="white"/>
                </a:solidFill>
              </a:rPr>
              <a:t>2</a:t>
            </a:r>
            <a:r>
              <a:rPr lang="en-US" sz="2600" baseline="30000" dirty="0">
                <a:solidFill>
                  <a:prstClr val="white"/>
                </a:solidFill>
              </a:rPr>
              <a:t>®</a:t>
            </a:r>
            <a:r>
              <a:rPr lang="en-US" dirty="0">
                <a:solidFill>
                  <a:schemeClr val="bg1"/>
                </a:solidFill>
              </a:rPr>
              <a:t>. </a:t>
            </a:r>
          </a:p>
          <a:p>
            <a:pPr marL="0" indent="0">
              <a:buNone/>
            </a:pPr>
            <a:r>
              <a:rPr lang="en-US" dirty="0">
                <a:solidFill>
                  <a:schemeClr val="bg1"/>
                </a:solidFill>
              </a:rPr>
              <a:t>Their names and photos are listed at </a:t>
            </a:r>
            <a:br>
              <a:rPr lang="en-US" dirty="0">
                <a:solidFill>
                  <a:schemeClr val="bg1"/>
                </a:solidFill>
              </a:rPr>
            </a:br>
            <a:r>
              <a:rPr lang="en-US" u="sng" dirty="0">
                <a:solidFill>
                  <a:schemeClr val="bg1"/>
                </a:solidFill>
                <a:hlinkClick r:id="rId3">
                  <a:extLst>
                    <a:ext uri="{A12FA001-AC4F-418D-AE19-62706E023703}">
                      <ahyp:hlinkClr xmlns:ahyp="http://schemas.microsoft.com/office/drawing/2018/hyperlinkcolor" val="tx"/>
                    </a:ext>
                  </a:extLst>
                </a:hlinkClick>
              </a:rPr>
              <a:t>CalSTRS.com/Trust-CalSTRS</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To verify a CalSTRS representative, contact us at </a:t>
            </a:r>
            <a:r>
              <a:rPr lang="en-US" b="1" dirty="0">
                <a:solidFill>
                  <a:schemeClr val="bg1"/>
                </a:solidFill>
              </a:rPr>
              <a:t>888-394-2060</a:t>
            </a:r>
            <a:r>
              <a:rPr lang="en-US" dirty="0">
                <a:solidFill>
                  <a:schemeClr val="bg1"/>
                </a:solidFill>
              </a:rPr>
              <a:t> or </a:t>
            </a:r>
            <a:r>
              <a:rPr lang="en-US" b="1" dirty="0">
                <a:solidFill>
                  <a:schemeClr val="bg1"/>
                </a:solidFill>
              </a:rPr>
              <a:t>RepCheck@CalSTRS.com</a:t>
            </a:r>
          </a:p>
        </p:txBody>
      </p:sp>
      <p:pic>
        <p:nvPicPr>
          <p:cNvPr id="5" name="Picture 4" descr="A picture containing toy, doll&#10;&#10;Description automatically generated">
            <a:extLst>
              <a:ext uri="{FF2B5EF4-FFF2-40B4-BE49-F238E27FC236}">
                <a16:creationId xmlns:a16="http://schemas.microsoft.com/office/drawing/2014/main" id="{8F5053FD-985B-E442-B165-46E42D199020}"/>
              </a:ext>
            </a:extLst>
          </p:cNvPr>
          <p:cNvPicPr>
            <a:picLocks noChangeAspect="1"/>
          </p:cNvPicPr>
          <p:nvPr/>
        </p:nvPicPr>
        <p:blipFill rotWithShape="1">
          <a:blip r:embed="rId4"/>
          <a:srcRect b="23466"/>
          <a:stretch/>
        </p:blipFill>
        <p:spPr>
          <a:xfrm>
            <a:off x="7557372" y="2503176"/>
            <a:ext cx="4634628" cy="4354824"/>
          </a:xfrm>
          <a:prstGeom prst="rect">
            <a:avLst/>
          </a:prstGeom>
        </p:spPr>
      </p:pic>
      <p:sp>
        <p:nvSpPr>
          <p:cNvPr id="6" name="Title 1">
            <a:extLst>
              <a:ext uri="{FF2B5EF4-FFF2-40B4-BE49-F238E27FC236}">
                <a16:creationId xmlns:a16="http://schemas.microsoft.com/office/drawing/2014/main" id="{477D8543-B70B-D09C-9391-56037467AB63}"/>
              </a:ext>
            </a:extLst>
          </p:cNvPr>
          <p:cNvSpPr>
            <a:spLocks noGrp="1"/>
          </p:cNvSpPr>
          <p:nvPr>
            <p:ph type="title"/>
          </p:nvPr>
        </p:nvSpPr>
        <p:spPr>
          <a:xfrm>
            <a:off x="628650" y="603120"/>
            <a:ext cx="11083187" cy="1325563"/>
          </a:xfrm>
        </p:spPr>
        <p:txBody>
          <a:bodyPr>
            <a:normAutofit/>
          </a:bodyPr>
          <a:lstStyle/>
          <a:p>
            <a:r>
              <a:rPr lang="en-US" dirty="0">
                <a:solidFill>
                  <a:schemeClr val="bg1"/>
                </a:solidFill>
              </a:rPr>
              <a:t>Trust     		        not impersonators </a:t>
            </a:r>
            <a:br>
              <a:rPr lang="en-US" dirty="0">
                <a:solidFill>
                  <a:schemeClr val="bg1"/>
                </a:solidFill>
              </a:rPr>
            </a:br>
            <a:endParaRPr lang="en-US" dirty="0">
              <a:solidFill>
                <a:schemeClr val="bg1"/>
              </a:solidFill>
            </a:endParaRPr>
          </a:p>
        </p:txBody>
      </p:sp>
      <p:pic>
        <p:nvPicPr>
          <p:cNvPr id="2" name="Picture 1" descr="A close up of a logo&#10;&#10;Description automatically generated">
            <a:extLst>
              <a:ext uri="{FF2B5EF4-FFF2-40B4-BE49-F238E27FC236}">
                <a16:creationId xmlns:a16="http://schemas.microsoft.com/office/drawing/2014/main" id="{5ECEB1DA-9F4A-46E4-00BB-BDB86798CCB0}"/>
              </a:ext>
            </a:extLst>
          </p:cNvPr>
          <p:cNvPicPr>
            <a:picLocks noChangeAspect="1"/>
          </p:cNvPicPr>
          <p:nvPr/>
        </p:nvPicPr>
        <p:blipFill>
          <a:blip r:embed="rId5"/>
          <a:stretch>
            <a:fillRect/>
          </a:stretch>
        </p:blipFill>
        <p:spPr>
          <a:xfrm>
            <a:off x="2020535" y="554277"/>
            <a:ext cx="2349500" cy="622300"/>
          </a:xfrm>
          <a:prstGeom prst="rect">
            <a:avLst/>
          </a:prstGeom>
        </p:spPr>
      </p:pic>
    </p:spTree>
    <p:extLst>
      <p:ext uri="{BB962C8B-B14F-4D97-AF65-F5344CB8AC3E}">
        <p14:creationId xmlns:p14="http://schemas.microsoft.com/office/powerpoint/2010/main" val="61513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C95935-814C-4B4F-A72D-8A59AEC0B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556004" y="415013"/>
            <a:ext cx="9079992" cy="52127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A6BD01FA-BB18-415F-B83D-DE717F9790B6}"/>
              </a:ext>
            </a:extLst>
          </p:cNvPr>
          <p:cNvSpPr/>
          <p:nvPr/>
        </p:nvSpPr>
        <p:spPr>
          <a:xfrm>
            <a:off x="2114755" y="664233"/>
            <a:ext cx="1453242" cy="263660"/>
          </a:xfrm>
          <a:prstGeom prst="roundRect">
            <a:avLst/>
          </a:prstGeom>
          <a:solidFill>
            <a:schemeClr val="accent4">
              <a:lumMod val="40000"/>
              <a:lumOff val="60000"/>
              <a:alpha val="1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17" name="Arrow: Left 16">
            <a:extLst>
              <a:ext uri="{FF2B5EF4-FFF2-40B4-BE49-F238E27FC236}">
                <a16:creationId xmlns:a16="http://schemas.microsoft.com/office/drawing/2014/main" id="{BDD19B07-03A0-4D17-8792-B9959D67AADC}"/>
              </a:ext>
            </a:extLst>
          </p:cNvPr>
          <p:cNvSpPr/>
          <p:nvPr/>
        </p:nvSpPr>
        <p:spPr>
          <a:xfrm flipH="1">
            <a:off x="1276919" y="1346897"/>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3" name="Title 2">
            <a:extLst>
              <a:ext uri="{FF2B5EF4-FFF2-40B4-BE49-F238E27FC236}">
                <a16:creationId xmlns:a16="http://schemas.microsoft.com/office/drawing/2014/main" id="{426EDE66-0075-4500-AA1F-58035ADF4F69}"/>
              </a:ext>
            </a:extLst>
          </p:cNvPr>
          <p:cNvSpPr>
            <a:spLocks noGrp="1"/>
          </p:cNvSpPr>
          <p:nvPr>
            <p:ph type="title" idx="4294967295"/>
          </p:nvPr>
        </p:nvSpPr>
        <p:spPr>
          <a:xfrm>
            <a:off x="1524002" y="-367104"/>
            <a:ext cx="7886700" cy="367106"/>
          </a:xfrm>
        </p:spPr>
        <p:txBody>
          <a:bodyPr vert="horz" lIns="91440" tIns="45721" rIns="91440" bIns="45721" rtlCol="0" anchor="b">
            <a:normAutofit/>
          </a:bodyPr>
          <a:lstStyle/>
          <a:p>
            <a:r>
              <a:rPr lang="en-US" sz="800" dirty="0"/>
              <a:t>Special Messages</a:t>
            </a:r>
          </a:p>
        </p:txBody>
      </p:sp>
      <p:sp>
        <p:nvSpPr>
          <p:cNvPr id="7" name="Arrow: Bent 6">
            <a:extLst>
              <a:ext uri="{FF2B5EF4-FFF2-40B4-BE49-F238E27FC236}">
                <a16:creationId xmlns:a16="http://schemas.microsoft.com/office/drawing/2014/main" id="{E0599D58-F1C9-4CDE-A3EA-1EC62278967C}"/>
              </a:ext>
            </a:extLst>
          </p:cNvPr>
          <p:cNvSpPr/>
          <p:nvPr/>
        </p:nvSpPr>
        <p:spPr>
          <a:xfrm flipV="1">
            <a:off x="1388163" y="617939"/>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pSp>
        <p:nvGrpSpPr>
          <p:cNvPr id="4" name="Group 3">
            <a:extLst>
              <a:ext uri="{FF2B5EF4-FFF2-40B4-BE49-F238E27FC236}">
                <a16:creationId xmlns:a16="http://schemas.microsoft.com/office/drawing/2014/main" id="{F6E2469A-7160-4D87-6D7F-1EB0E652E2CC}"/>
              </a:ext>
            </a:extLst>
          </p:cNvPr>
          <p:cNvGrpSpPr/>
          <p:nvPr/>
        </p:nvGrpSpPr>
        <p:grpSpPr>
          <a:xfrm>
            <a:off x="-25401" y="6042749"/>
            <a:ext cx="12192001" cy="815251"/>
            <a:chOff x="-25401" y="6042749"/>
            <a:chExt cx="12192001" cy="815251"/>
          </a:xfrm>
        </p:grpSpPr>
        <p:graphicFrame>
          <p:nvGraphicFramePr>
            <p:cNvPr id="6" name="Diagram 5">
              <a:extLst>
                <a:ext uri="{FF2B5EF4-FFF2-40B4-BE49-F238E27FC236}">
                  <a16:creationId xmlns:a16="http://schemas.microsoft.com/office/drawing/2014/main" id="{8B273D45-96D0-1BBA-3808-A76F4235238B}"/>
                </a:ext>
              </a:extLst>
            </p:cNvPr>
            <p:cNvGraphicFramePr/>
            <p:nvPr>
              <p:extLst>
                <p:ext uri="{D42A27DB-BD31-4B8C-83A1-F6EECF244321}">
                  <p14:modId xmlns:p14="http://schemas.microsoft.com/office/powerpoint/2010/main" val="3026317870"/>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8" name="Straight Connector 7">
              <a:extLst>
                <a:ext uri="{FF2B5EF4-FFF2-40B4-BE49-F238E27FC236}">
                  <a16:creationId xmlns:a16="http://schemas.microsoft.com/office/drawing/2014/main" id="{625AF215-2489-9106-B4DA-A3B14369D004}"/>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1C0B3D84-117B-DB7A-1D19-2008271C0C43}"/>
              </a:ext>
            </a:extLst>
          </p:cNvPr>
          <p:cNvSpPr/>
          <p:nvPr/>
        </p:nvSpPr>
        <p:spPr>
          <a:xfrm>
            <a:off x="2685874"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1548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par>
                                <p:cTn id="16" presetID="10" presetClass="exit" presetSubtype="0" fill="hold" grpId="1"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F861F3-05C0-E418-A5AC-8A0E4E4738AB}"/>
              </a:ext>
            </a:extLst>
          </p:cNvPr>
          <p:cNvGrpSpPr/>
          <p:nvPr/>
        </p:nvGrpSpPr>
        <p:grpSpPr>
          <a:xfrm>
            <a:off x="-25401" y="6042749"/>
            <a:ext cx="12192001" cy="815251"/>
            <a:chOff x="-25401" y="6042749"/>
            <a:chExt cx="12192001" cy="815251"/>
          </a:xfrm>
        </p:grpSpPr>
        <p:graphicFrame>
          <p:nvGraphicFramePr>
            <p:cNvPr id="4" name="Diagram 3">
              <a:extLst>
                <a:ext uri="{FF2B5EF4-FFF2-40B4-BE49-F238E27FC236}">
                  <a16:creationId xmlns:a16="http://schemas.microsoft.com/office/drawing/2014/main" id="{CC2D33A9-3B98-736D-1FBA-D9C339F89517}"/>
                </a:ext>
              </a:extLst>
            </p:cNvPr>
            <p:cNvGraphicFramePr/>
            <p:nvPr>
              <p:extLst>
                <p:ext uri="{D42A27DB-BD31-4B8C-83A1-F6EECF244321}">
                  <p14:modId xmlns:p14="http://schemas.microsoft.com/office/powerpoint/2010/main" val="3398600516"/>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Connector 4">
              <a:extLst>
                <a:ext uri="{FF2B5EF4-FFF2-40B4-BE49-F238E27FC236}">
                  <a16:creationId xmlns:a16="http://schemas.microsoft.com/office/drawing/2014/main" id="{DC9D3632-2BC9-39A3-8220-CD08B67E4FE2}"/>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Oval 5">
            <a:extLst>
              <a:ext uri="{FF2B5EF4-FFF2-40B4-BE49-F238E27FC236}">
                <a16:creationId xmlns:a16="http://schemas.microsoft.com/office/drawing/2014/main" id="{C9C44ACC-9FF2-F9DC-FE5F-BC600BA3509E}"/>
              </a:ext>
            </a:extLst>
          </p:cNvPr>
          <p:cNvSpPr/>
          <p:nvPr/>
        </p:nvSpPr>
        <p:spPr>
          <a:xfrm>
            <a:off x="2685874"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pic>
        <p:nvPicPr>
          <p:cNvPr id="8" name="Picture 7">
            <a:extLst>
              <a:ext uri="{FF2B5EF4-FFF2-40B4-BE49-F238E27FC236}">
                <a16:creationId xmlns:a16="http://schemas.microsoft.com/office/drawing/2014/main" id="{A5BA4EE6-079D-A89E-2A57-1ECECD6648A8}"/>
              </a:ext>
            </a:extLst>
          </p:cNvPr>
          <p:cNvPicPr>
            <a:picLocks noChangeAspect="1"/>
          </p:cNvPicPr>
          <p:nvPr/>
        </p:nvPicPr>
        <p:blipFill>
          <a:blip r:embed="rId9"/>
          <a:stretch>
            <a:fillRect/>
          </a:stretch>
        </p:blipFill>
        <p:spPr>
          <a:xfrm>
            <a:off x="3576321" y="75041"/>
            <a:ext cx="4649503" cy="5876267"/>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3D7400E9-0718-A871-55A5-3F86BF3E2209}"/>
              </a:ext>
            </a:extLst>
          </p:cNvPr>
          <p:cNvSpPr txBox="1"/>
          <p:nvPr/>
        </p:nvSpPr>
        <p:spPr>
          <a:xfrm>
            <a:off x="4453272" y="1340147"/>
            <a:ext cx="1447800" cy="369332"/>
          </a:xfrm>
          <a:prstGeom prst="rect">
            <a:avLst/>
          </a:prstGeom>
          <a:noFill/>
        </p:spPr>
        <p:txBody>
          <a:bodyPr wrap="square" rtlCol="0">
            <a:spAutoFit/>
          </a:bodyPr>
          <a:lstStyle/>
          <a:p>
            <a:r>
              <a:rPr lang="en-US" dirty="0">
                <a:solidFill>
                  <a:srgbClr val="0000FF"/>
                </a:solidFill>
              </a:rPr>
              <a:t>987654321</a:t>
            </a:r>
          </a:p>
        </p:txBody>
      </p:sp>
      <p:pic>
        <p:nvPicPr>
          <p:cNvPr id="11" name="Graphic 10" descr="Checkmark with solid fill">
            <a:extLst>
              <a:ext uri="{FF2B5EF4-FFF2-40B4-BE49-F238E27FC236}">
                <a16:creationId xmlns:a16="http://schemas.microsoft.com/office/drawing/2014/main" id="{16076574-6168-9E53-13C8-D51D9A6D6C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5972" y="1592459"/>
            <a:ext cx="220328" cy="220328"/>
          </a:xfrm>
          <a:prstGeom prst="rect">
            <a:avLst/>
          </a:prstGeom>
        </p:spPr>
      </p:pic>
      <p:sp>
        <p:nvSpPr>
          <p:cNvPr id="12" name="TextBox 11">
            <a:extLst>
              <a:ext uri="{FF2B5EF4-FFF2-40B4-BE49-F238E27FC236}">
                <a16:creationId xmlns:a16="http://schemas.microsoft.com/office/drawing/2014/main" id="{0099CDD8-A66E-CECF-BE29-200D23A27B5C}"/>
              </a:ext>
            </a:extLst>
          </p:cNvPr>
          <p:cNvSpPr txBox="1"/>
          <p:nvPr/>
        </p:nvSpPr>
        <p:spPr>
          <a:xfrm>
            <a:off x="4846972" y="1870998"/>
            <a:ext cx="1447800" cy="338554"/>
          </a:xfrm>
          <a:prstGeom prst="rect">
            <a:avLst/>
          </a:prstGeom>
          <a:noFill/>
        </p:spPr>
        <p:txBody>
          <a:bodyPr wrap="square" rtlCol="0">
            <a:spAutoFit/>
          </a:bodyPr>
          <a:lstStyle/>
          <a:p>
            <a:r>
              <a:rPr lang="en-US" sz="1600" dirty="0">
                <a:solidFill>
                  <a:srgbClr val="0000FF"/>
                </a:solidFill>
              </a:rPr>
              <a:t>06/30/2026</a:t>
            </a:r>
          </a:p>
        </p:txBody>
      </p:sp>
      <p:sp>
        <p:nvSpPr>
          <p:cNvPr id="13" name="TextBox 12">
            <a:extLst>
              <a:ext uri="{FF2B5EF4-FFF2-40B4-BE49-F238E27FC236}">
                <a16:creationId xmlns:a16="http://schemas.microsoft.com/office/drawing/2014/main" id="{B22A713A-91C2-75D4-8FF9-549E94C6A59C}"/>
              </a:ext>
            </a:extLst>
          </p:cNvPr>
          <p:cNvSpPr txBox="1"/>
          <p:nvPr/>
        </p:nvSpPr>
        <p:spPr>
          <a:xfrm>
            <a:off x="4846972" y="2080493"/>
            <a:ext cx="1447800" cy="338554"/>
          </a:xfrm>
          <a:prstGeom prst="rect">
            <a:avLst/>
          </a:prstGeom>
          <a:noFill/>
        </p:spPr>
        <p:txBody>
          <a:bodyPr wrap="square" rtlCol="0">
            <a:spAutoFit/>
          </a:bodyPr>
          <a:lstStyle/>
          <a:p>
            <a:r>
              <a:rPr lang="en-US" sz="1600" dirty="0">
                <a:solidFill>
                  <a:srgbClr val="0000FF"/>
                </a:solidFill>
              </a:rPr>
              <a:t>26.266</a:t>
            </a:r>
          </a:p>
        </p:txBody>
      </p:sp>
      <p:sp>
        <p:nvSpPr>
          <p:cNvPr id="14" name="TextBox 13">
            <a:extLst>
              <a:ext uri="{FF2B5EF4-FFF2-40B4-BE49-F238E27FC236}">
                <a16:creationId xmlns:a16="http://schemas.microsoft.com/office/drawing/2014/main" id="{8B951CE6-B2F3-D41A-EC6C-DFB3D214FF1B}"/>
              </a:ext>
            </a:extLst>
          </p:cNvPr>
          <p:cNvSpPr txBox="1"/>
          <p:nvPr/>
        </p:nvSpPr>
        <p:spPr>
          <a:xfrm>
            <a:off x="4846972" y="2247804"/>
            <a:ext cx="1447800" cy="338554"/>
          </a:xfrm>
          <a:prstGeom prst="rect">
            <a:avLst/>
          </a:prstGeom>
          <a:noFill/>
        </p:spPr>
        <p:txBody>
          <a:bodyPr wrap="square" rtlCol="0">
            <a:spAutoFit/>
          </a:bodyPr>
          <a:lstStyle/>
          <a:p>
            <a:r>
              <a:rPr lang="en-US" sz="1600" dirty="0">
                <a:solidFill>
                  <a:srgbClr val="0000FF"/>
                </a:solidFill>
              </a:rPr>
              <a:t>0.02000</a:t>
            </a:r>
          </a:p>
        </p:txBody>
      </p:sp>
      <p:sp>
        <p:nvSpPr>
          <p:cNvPr id="15" name="TextBox 14">
            <a:extLst>
              <a:ext uri="{FF2B5EF4-FFF2-40B4-BE49-F238E27FC236}">
                <a16:creationId xmlns:a16="http://schemas.microsoft.com/office/drawing/2014/main" id="{8DBE111B-5240-D053-D9A5-2C6D5429B96A}"/>
              </a:ext>
            </a:extLst>
          </p:cNvPr>
          <p:cNvSpPr txBox="1"/>
          <p:nvPr/>
        </p:nvSpPr>
        <p:spPr>
          <a:xfrm>
            <a:off x="4961272" y="2440708"/>
            <a:ext cx="1447800" cy="338554"/>
          </a:xfrm>
          <a:prstGeom prst="rect">
            <a:avLst/>
          </a:prstGeom>
          <a:noFill/>
        </p:spPr>
        <p:txBody>
          <a:bodyPr wrap="square" rtlCol="0">
            <a:spAutoFit/>
          </a:bodyPr>
          <a:lstStyle/>
          <a:p>
            <a:r>
              <a:rPr lang="en-US" sz="1600" dirty="0">
                <a:solidFill>
                  <a:srgbClr val="0000FF"/>
                </a:solidFill>
              </a:rPr>
              <a:t>10,003</a:t>
            </a:r>
          </a:p>
        </p:txBody>
      </p:sp>
      <p:sp>
        <p:nvSpPr>
          <p:cNvPr id="16" name="TextBox 15">
            <a:extLst>
              <a:ext uri="{FF2B5EF4-FFF2-40B4-BE49-F238E27FC236}">
                <a16:creationId xmlns:a16="http://schemas.microsoft.com/office/drawing/2014/main" id="{4A0D30F8-669E-7FD2-8B2E-91F850E1DBD5}"/>
              </a:ext>
            </a:extLst>
          </p:cNvPr>
          <p:cNvSpPr txBox="1"/>
          <p:nvPr/>
        </p:nvSpPr>
        <p:spPr>
          <a:xfrm>
            <a:off x="6371623" y="2430588"/>
            <a:ext cx="1447800" cy="338554"/>
          </a:xfrm>
          <a:prstGeom prst="rect">
            <a:avLst/>
          </a:prstGeom>
          <a:noFill/>
        </p:spPr>
        <p:txBody>
          <a:bodyPr wrap="square" rtlCol="0">
            <a:spAutoFit/>
          </a:bodyPr>
          <a:lstStyle/>
          <a:p>
            <a:r>
              <a:rPr lang="en-US" sz="1600" dirty="0">
                <a:solidFill>
                  <a:srgbClr val="0000FF"/>
                </a:solidFill>
              </a:rPr>
              <a:t>120,036</a:t>
            </a:r>
          </a:p>
        </p:txBody>
      </p:sp>
      <p:sp>
        <p:nvSpPr>
          <p:cNvPr id="19" name="TextBox 18">
            <a:extLst>
              <a:ext uri="{FF2B5EF4-FFF2-40B4-BE49-F238E27FC236}">
                <a16:creationId xmlns:a16="http://schemas.microsoft.com/office/drawing/2014/main" id="{FC133918-F284-4423-4D65-915C90918073}"/>
              </a:ext>
            </a:extLst>
          </p:cNvPr>
          <p:cNvSpPr txBox="1"/>
          <p:nvPr/>
        </p:nvSpPr>
        <p:spPr>
          <a:xfrm>
            <a:off x="4955248" y="2633351"/>
            <a:ext cx="1447800" cy="338554"/>
          </a:xfrm>
          <a:prstGeom prst="rect">
            <a:avLst/>
          </a:prstGeom>
          <a:noFill/>
        </p:spPr>
        <p:txBody>
          <a:bodyPr wrap="square" rtlCol="0">
            <a:spAutoFit/>
          </a:bodyPr>
          <a:lstStyle/>
          <a:p>
            <a:r>
              <a:rPr lang="en-US" sz="1600" dirty="0">
                <a:solidFill>
                  <a:srgbClr val="0000FF"/>
                </a:solidFill>
              </a:rPr>
              <a:t>5,255</a:t>
            </a:r>
          </a:p>
        </p:txBody>
      </p:sp>
      <p:sp>
        <p:nvSpPr>
          <p:cNvPr id="20" name="TextBox 19">
            <a:extLst>
              <a:ext uri="{FF2B5EF4-FFF2-40B4-BE49-F238E27FC236}">
                <a16:creationId xmlns:a16="http://schemas.microsoft.com/office/drawing/2014/main" id="{26881985-8C77-5048-FB29-663629EDE833}"/>
              </a:ext>
            </a:extLst>
          </p:cNvPr>
          <p:cNvSpPr txBox="1"/>
          <p:nvPr/>
        </p:nvSpPr>
        <p:spPr>
          <a:xfrm>
            <a:off x="4271112" y="3921257"/>
            <a:ext cx="2531728" cy="307777"/>
          </a:xfrm>
          <a:prstGeom prst="rect">
            <a:avLst/>
          </a:prstGeom>
          <a:noFill/>
        </p:spPr>
        <p:txBody>
          <a:bodyPr wrap="square" rtlCol="0">
            <a:spAutoFit/>
          </a:bodyPr>
          <a:lstStyle/>
          <a:p>
            <a:r>
              <a:rPr lang="en-US" sz="1400" dirty="0">
                <a:solidFill>
                  <a:srgbClr val="0000FF"/>
                </a:solidFill>
              </a:rPr>
              <a:t>Zoey Member, Landon Member</a:t>
            </a:r>
          </a:p>
        </p:txBody>
      </p:sp>
      <p:pic>
        <p:nvPicPr>
          <p:cNvPr id="21" name="Graphic 20" descr="Checkmark with solid fill">
            <a:extLst>
              <a:ext uri="{FF2B5EF4-FFF2-40B4-BE49-F238E27FC236}">
                <a16:creationId xmlns:a16="http://schemas.microsoft.com/office/drawing/2014/main" id="{FFF8FB7F-AEB3-ED15-02FC-91D38B7535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79148" y="4486620"/>
            <a:ext cx="220328" cy="220328"/>
          </a:xfrm>
          <a:prstGeom prst="rect">
            <a:avLst/>
          </a:prstGeom>
        </p:spPr>
      </p:pic>
      <p:sp>
        <p:nvSpPr>
          <p:cNvPr id="22" name="TextBox 21">
            <a:extLst>
              <a:ext uri="{FF2B5EF4-FFF2-40B4-BE49-F238E27FC236}">
                <a16:creationId xmlns:a16="http://schemas.microsoft.com/office/drawing/2014/main" id="{D7D11672-1A7E-8A03-5344-883346B59E48}"/>
              </a:ext>
            </a:extLst>
          </p:cNvPr>
          <p:cNvSpPr txBox="1"/>
          <p:nvPr/>
        </p:nvSpPr>
        <p:spPr>
          <a:xfrm>
            <a:off x="4465972" y="4615831"/>
            <a:ext cx="2531728" cy="369332"/>
          </a:xfrm>
          <a:prstGeom prst="rect">
            <a:avLst/>
          </a:prstGeom>
          <a:noFill/>
        </p:spPr>
        <p:txBody>
          <a:bodyPr wrap="square" rtlCol="0">
            <a:spAutoFit/>
          </a:bodyPr>
          <a:lstStyle/>
          <a:p>
            <a:r>
              <a:rPr lang="en-US" dirty="0">
                <a:solidFill>
                  <a:srgbClr val="0000FF"/>
                </a:solidFill>
              </a:rPr>
              <a:t>$28,372</a:t>
            </a:r>
          </a:p>
        </p:txBody>
      </p:sp>
      <p:sp>
        <p:nvSpPr>
          <p:cNvPr id="23" name="TextBox 22">
            <a:extLst>
              <a:ext uri="{FF2B5EF4-FFF2-40B4-BE49-F238E27FC236}">
                <a16:creationId xmlns:a16="http://schemas.microsoft.com/office/drawing/2014/main" id="{1A1AE5C0-E258-4419-671D-16997CA5B088}"/>
              </a:ext>
            </a:extLst>
          </p:cNvPr>
          <p:cNvSpPr txBox="1"/>
          <p:nvPr/>
        </p:nvSpPr>
        <p:spPr>
          <a:xfrm>
            <a:off x="4453272" y="4859535"/>
            <a:ext cx="2531728" cy="369332"/>
          </a:xfrm>
          <a:prstGeom prst="rect">
            <a:avLst/>
          </a:prstGeom>
          <a:noFill/>
        </p:spPr>
        <p:txBody>
          <a:bodyPr wrap="square" rtlCol="0">
            <a:spAutoFit/>
          </a:bodyPr>
          <a:lstStyle/>
          <a:p>
            <a:r>
              <a:rPr lang="en-US" dirty="0">
                <a:solidFill>
                  <a:srgbClr val="0000FF"/>
                </a:solidFill>
              </a:rPr>
              <a:t>$7,093</a:t>
            </a:r>
          </a:p>
        </p:txBody>
      </p:sp>
      <p:sp>
        <p:nvSpPr>
          <p:cNvPr id="3" name="Arrow: Left 2">
            <a:extLst>
              <a:ext uri="{FF2B5EF4-FFF2-40B4-BE49-F238E27FC236}">
                <a16:creationId xmlns:a16="http://schemas.microsoft.com/office/drawing/2014/main" id="{EBAAC9B3-8A4E-B45E-0E3B-0D67DA5213CE}"/>
              </a:ext>
            </a:extLst>
          </p:cNvPr>
          <p:cNvSpPr/>
          <p:nvPr/>
        </p:nvSpPr>
        <p:spPr>
          <a:xfrm rot="10800000">
            <a:off x="3174167" y="2486137"/>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7" name="Rectangle 6">
            <a:extLst>
              <a:ext uri="{FF2B5EF4-FFF2-40B4-BE49-F238E27FC236}">
                <a16:creationId xmlns:a16="http://schemas.microsoft.com/office/drawing/2014/main" id="{C3C908E3-C6CE-3AA6-375C-B53BFC417A85}"/>
              </a:ext>
            </a:extLst>
          </p:cNvPr>
          <p:cNvSpPr/>
          <p:nvPr/>
        </p:nvSpPr>
        <p:spPr>
          <a:xfrm>
            <a:off x="4917777" y="2520297"/>
            <a:ext cx="2249862" cy="172644"/>
          </a:xfrm>
          <a:prstGeom prst="rect">
            <a:avLst/>
          </a:prstGeom>
          <a:solidFill>
            <a:schemeClr val="accent4">
              <a:lumMod val="20000"/>
              <a:lumOff val="80000"/>
              <a:alpha val="1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10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800"/>
                                        <p:tgtEl>
                                          <p:spTgt spid="9"/>
                                        </p:tgtEl>
                                      </p:cBhvr>
                                    </p:animEffect>
                                  </p:childTnLst>
                                </p:cTn>
                              </p:par>
                              <p:par>
                                <p:cTn id="8" presetID="22" presetClass="entr" presetSubtype="1" fill="hold" grpId="0" nodeType="withEffect">
                                  <p:stCondLst>
                                    <p:cond delay="11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800"/>
                                        <p:tgtEl>
                                          <p:spTgt spid="12"/>
                                        </p:tgtEl>
                                      </p:cBhvr>
                                    </p:animEffect>
                                  </p:childTnLst>
                                </p:cTn>
                              </p:par>
                              <p:par>
                                <p:cTn id="11" presetID="22" presetClass="entr" presetSubtype="1" fill="hold" grpId="0" nodeType="withEffect">
                                  <p:stCondLst>
                                    <p:cond delay="11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800"/>
                                        <p:tgtEl>
                                          <p:spTgt spid="13"/>
                                        </p:tgtEl>
                                      </p:cBhvr>
                                    </p:animEffect>
                                  </p:childTnLst>
                                </p:cTn>
                              </p:par>
                              <p:par>
                                <p:cTn id="14" presetID="22" presetClass="entr" presetSubtype="1" fill="hold" grpId="0" nodeType="withEffect">
                                  <p:stCondLst>
                                    <p:cond delay="11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800"/>
                                        <p:tgtEl>
                                          <p:spTgt spid="14"/>
                                        </p:tgtEl>
                                      </p:cBhvr>
                                    </p:animEffect>
                                  </p:childTnLst>
                                </p:cTn>
                              </p:par>
                              <p:par>
                                <p:cTn id="17" presetID="22" presetClass="entr" presetSubtype="1" fill="hold" grpId="0" nodeType="withEffect">
                                  <p:stCondLst>
                                    <p:cond delay="11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800"/>
                                        <p:tgtEl>
                                          <p:spTgt spid="15"/>
                                        </p:tgtEl>
                                      </p:cBhvr>
                                    </p:animEffect>
                                  </p:childTnLst>
                                </p:cTn>
                              </p:par>
                              <p:par>
                                <p:cTn id="20" presetID="22" presetClass="entr" presetSubtype="1" fill="hold" grpId="0" nodeType="withEffect">
                                  <p:stCondLst>
                                    <p:cond delay="110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800"/>
                                        <p:tgtEl>
                                          <p:spTgt spid="16"/>
                                        </p:tgtEl>
                                      </p:cBhvr>
                                    </p:animEffect>
                                  </p:childTnLst>
                                </p:cTn>
                              </p:par>
                              <p:par>
                                <p:cTn id="23" presetID="22" presetClass="entr" presetSubtype="1" fill="hold" grpId="0" nodeType="withEffect">
                                  <p:stCondLst>
                                    <p:cond delay="110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800"/>
                                        <p:tgtEl>
                                          <p:spTgt spid="19"/>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800"/>
                                        <p:tgtEl>
                                          <p:spTgt spid="20"/>
                                        </p:tgtEl>
                                      </p:cBhvr>
                                    </p:animEffect>
                                  </p:childTnLst>
                                </p:cTn>
                              </p:par>
                              <p:par>
                                <p:cTn id="29" presetID="22" presetClass="entr" presetSubtype="1" fill="hold" grpId="0" nodeType="withEffect">
                                  <p:stCondLst>
                                    <p:cond delay="110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800"/>
                                        <p:tgtEl>
                                          <p:spTgt spid="22"/>
                                        </p:tgtEl>
                                      </p:cBhvr>
                                    </p:animEffect>
                                  </p:childTnLst>
                                </p:cTn>
                              </p:par>
                              <p:par>
                                <p:cTn id="32" presetID="22" presetClass="entr" presetSubtype="1" fill="hold" grpId="0" nodeType="withEffect">
                                  <p:stCondLst>
                                    <p:cond delay="110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800"/>
                                        <p:tgtEl>
                                          <p:spTgt spid="23"/>
                                        </p:tgtEl>
                                      </p:cBhvr>
                                    </p:animEffect>
                                  </p:childTnLst>
                                </p:cTn>
                              </p:par>
                              <p:par>
                                <p:cTn id="35" presetID="10" presetClass="entr" presetSubtype="0" fill="hold" nodeType="withEffect">
                                  <p:stCondLst>
                                    <p:cond delay="11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11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9" grpId="0"/>
      <p:bldP spid="20" grpId="0"/>
      <p:bldP spid="22" grpId="0"/>
      <p:bldP spid="23" grpId="0"/>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45B12A-A918-926C-F8B8-A6BAEA6A31FC}"/>
              </a:ext>
            </a:extLst>
          </p:cNvPr>
          <p:cNvGrpSpPr/>
          <p:nvPr/>
        </p:nvGrpSpPr>
        <p:grpSpPr>
          <a:xfrm>
            <a:off x="-25401" y="6042749"/>
            <a:ext cx="12192001" cy="815251"/>
            <a:chOff x="-25401" y="6042749"/>
            <a:chExt cx="12192001" cy="815251"/>
          </a:xfrm>
        </p:grpSpPr>
        <p:graphicFrame>
          <p:nvGraphicFramePr>
            <p:cNvPr id="2" name="Diagram 1">
              <a:extLst>
                <a:ext uri="{FF2B5EF4-FFF2-40B4-BE49-F238E27FC236}">
                  <a16:creationId xmlns:a16="http://schemas.microsoft.com/office/drawing/2014/main" id="{4C529238-1F43-49D9-0AE8-E2E75A1FE1E7}"/>
                </a:ext>
              </a:extLst>
            </p:cNvPr>
            <p:cNvGraphicFramePr/>
            <p:nvPr>
              <p:extLst>
                <p:ext uri="{D42A27DB-BD31-4B8C-83A1-F6EECF244321}">
                  <p14:modId xmlns:p14="http://schemas.microsoft.com/office/powerpoint/2010/main" val="2783294423"/>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a:extLst>
                <a:ext uri="{FF2B5EF4-FFF2-40B4-BE49-F238E27FC236}">
                  <a16:creationId xmlns:a16="http://schemas.microsoft.com/office/drawing/2014/main" id="{E559E50E-E5E9-4400-7DC9-15601966CAB9}"/>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3</a:t>
            </a:r>
          </a:p>
        </p:txBody>
      </p:sp>
      <p:sp>
        <p:nvSpPr>
          <p:cNvPr id="3" name="Oval 2">
            <a:extLst>
              <a:ext uri="{FF2B5EF4-FFF2-40B4-BE49-F238E27FC236}">
                <a16:creationId xmlns:a16="http://schemas.microsoft.com/office/drawing/2014/main" id="{2EA7CF2A-62FE-BE98-AD36-61C47680B56B}"/>
              </a:ext>
            </a:extLst>
          </p:cNvPr>
          <p:cNvSpPr/>
          <p:nvPr/>
        </p:nvSpPr>
        <p:spPr>
          <a:xfrm>
            <a:off x="37526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
        <p:nvSpPr>
          <p:cNvPr id="10" name="Title 3">
            <a:extLst>
              <a:ext uri="{FF2B5EF4-FFF2-40B4-BE49-F238E27FC236}">
                <a16:creationId xmlns:a16="http://schemas.microsoft.com/office/drawing/2014/main" id="{BCD14824-3498-3AFB-A11A-AA75AEDCB9D9}"/>
              </a:ext>
            </a:extLst>
          </p:cNvPr>
          <p:cNvSpPr txBox="1">
            <a:spLocks/>
          </p:cNvSpPr>
          <p:nvPr/>
        </p:nvSpPr>
        <p:spPr>
          <a:xfrm>
            <a:off x="1277005" y="3915818"/>
            <a:ext cx="9878672"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Retirement Progress Report</a:t>
            </a:r>
          </a:p>
          <a:p>
            <a:pPr defTabSz="914392"/>
            <a:r>
              <a:rPr lang="en-US" sz="5400" dirty="0">
                <a:solidFill>
                  <a:srgbClr val="E7E6E6">
                    <a:lumMod val="25000"/>
                  </a:srgbClr>
                </a:solidFill>
                <a:latin typeface="Arial" panose="020B0604020202020204" pitchFamily="34" charset="0"/>
                <a:cs typeface="Arial" panose="020B0604020202020204" pitchFamily="34" charset="0"/>
              </a:rPr>
              <a:t>Defined Benefit Supplement Program</a:t>
            </a:r>
          </a:p>
        </p:txBody>
      </p:sp>
    </p:spTree>
    <p:custDataLst>
      <p:tags r:id="rId1"/>
    </p:custDataLst>
    <p:extLst>
      <p:ext uri="{BB962C8B-B14F-4D97-AF65-F5344CB8AC3E}">
        <p14:creationId xmlns:p14="http://schemas.microsoft.com/office/powerpoint/2010/main" val="684431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3399D-C169-C93D-612E-A4F5D1F1FBF9}"/>
              </a:ext>
            </a:extLst>
          </p:cNvPr>
          <p:cNvPicPr>
            <a:picLocks noChangeAspect="1"/>
          </p:cNvPicPr>
          <p:nvPr/>
        </p:nvPicPr>
        <p:blipFill>
          <a:blip r:embed="rId4"/>
          <a:stretch>
            <a:fillRect/>
          </a:stretch>
        </p:blipFill>
        <p:spPr>
          <a:xfrm>
            <a:off x="440066" y="219470"/>
            <a:ext cx="4418699" cy="5741538"/>
          </a:xfrm>
          <a:prstGeom prst="rect">
            <a:avLst/>
          </a:prstGeom>
          <a:effectLst>
            <a:outerShdw blurRad="190500" dist="101600" dir="8100000" algn="tr" rotWithShape="0">
              <a:prstClr val="black">
                <a:alpha val="40000"/>
              </a:prstClr>
            </a:outerShdw>
          </a:effectLst>
        </p:spPr>
      </p:pic>
      <p:graphicFrame>
        <p:nvGraphicFramePr>
          <p:cNvPr id="9" name="Diagram 8">
            <a:extLst>
              <a:ext uri="{FF2B5EF4-FFF2-40B4-BE49-F238E27FC236}">
                <a16:creationId xmlns:a16="http://schemas.microsoft.com/office/drawing/2014/main" id="{D04A93D9-1CC7-086E-1964-2AE1DBF103A6}"/>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val 9">
            <a:extLst>
              <a:ext uri="{FF2B5EF4-FFF2-40B4-BE49-F238E27FC236}">
                <a16:creationId xmlns:a16="http://schemas.microsoft.com/office/drawing/2014/main" id="{360B3261-1A6A-7B19-8316-8AB424F66CE5}"/>
              </a:ext>
            </a:extLst>
          </p:cNvPr>
          <p:cNvSpPr/>
          <p:nvPr/>
        </p:nvSpPr>
        <p:spPr>
          <a:xfrm>
            <a:off x="37526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06E32671-BC6E-C118-1F39-5F2CD103CC99}"/>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5C6646-BE85-297E-8BAE-251FB63F2B09}"/>
              </a:ext>
            </a:extLst>
          </p:cNvPr>
          <p:cNvSpPr/>
          <p:nvPr/>
        </p:nvSpPr>
        <p:spPr>
          <a:xfrm>
            <a:off x="429154" y="219469"/>
            <a:ext cx="4429611" cy="398466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2D18DF-A2BD-4249-7349-B6C0DCD44B09}"/>
              </a:ext>
            </a:extLst>
          </p:cNvPr>
          <p:cNvPicPr>
            <a:picLocks noChangeAspect="1"/>
          </p:cNvPicPr>
          <p:nvPr/>
        </p:nvPicPr>
        <p:blipFill>
          <a:blip r:embed="rId10"/>
          <a:stretch>
            <a:fillRect/>
          </a:stretch>
        </p:blipFill>
        <p:spPr>
          <a:xfrm>
            <a:off x="5139558" y="219469"/>
            <a:ext cx="6423591" cy="5509174"/>
          </a:xfrm>
          <a:prstGeom prst="rect">
            <a:avLst/>
          </a:prstGeom>
          <a:ln>
            <a:solidFill>
              <a:schemeClr val="tx1">
                <a:lumMod val="50000"/>
                <a:lumOff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8733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398918-35DD-4695-A478-394560440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615440" y="789001"/>
            <a:ext cx="8961120" cy="46832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6FFC263-EB01-4B20-B232-AFE2DB0CFDED}"/>
              </a:ext>
            </a:extLst>
          </p:cNvPr>
          <p:cNvSpPr>
            <a:spLocks noGrp="1"/>
          </p:cNvSpPr>
          <p:nvPr>
            <p:ph type="title" idx="4294967295"/>
          </p:nvPr>
        </p:nvSpPr>
        <p:spPr>
          <a:xfrm>
            <a:off x="1524002" y="-306377"/>
            <a:ext cx="7886700" cy="306380"/>
          </a:xfrm>
        </p:spPr>
        <p:txBody>
          <a:bodyPr vert="horz" lIns="91440" tIns="45721" rIns="91440" bIns="45721" rtlCol="0" anchor="b">
            <a:normAutofit/>
          </a:bodyPr>
          <a:lstStyle/>
          <a:p>
            <a:r>
              <a:rPr lang="en-US" sz="800" dirty="0"/>
              <a:t>DBS Account Activity</a:t>
            </a:r>
          </a:p>
        </p:txBody>
      </p:sp>
      <p:sp>
        <p:nvSpPr>
          <p:cNvPr id="6" name="Arrow: Bent 5">
            <a:extLst>
              <a:ext uri="{FF2B5EF4-FFF2-40B4-BE49-F238E27FC236}">
                <a16:creationId xmlns:a16="http://schemas.microsoft.com/office/drawing/2014/main" id="{606FD2D5-557C-4A1F-8EED-C66263797878}"/>
              </a:ext>
            </a:extLst>
          </p:cNvPr>
          <p:cNvSpPr/>
          <p:nvPr/>
        </p:nvSpPr>
        <p:spPr>
          <a:xfrm flipV="1">
            <a:off x="1524002" y="2583988"/>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7" name="Arrow: Bent 6">
            <a:extLst>
              <a:ext uri="{FF2B5EF4-FFF2-40B4-BE49-F238E27FC236}">
                <a16:creationId xmlns:a16="http://schemas.microsoft.com/office/drawing/2014/main" id="{12C7A3BB-93A3-4EF2-A288-97AAB48B35C1}"/>
              </a:ext>
            </a:extLst>
          </p:cNvPr>
          <p:cNvSpPr/>
          <p:nvPr/>
        </p:nvSpPr>
        <p:spPr>
          <a:xfrm flipV="1">
            <a:off x="8722213" y="3946263"/>
            <a:ext cx="688489" cy="367106"/>
          </a:xfrm>
          <a:prstGeom prst="bentArrow">
            <a:avLst>
              <a:gd name="adj1" fmla="val 42582"/>
              <a:gd name="adj2" fmla="val 50000"/>
              <a:gd name="adj3" fmla="val 50000"/>
              <a:gd name="adj4" fmla="val 69918"/>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grpSp>
        <p:nvGrpSpPr>
          <p:cNvPr id="4" name="Group 3">
            <a:extLst>
              <a:ext uri="{FF2B5EF4-FFF2-40B4-BE49-F238E27FC236}">
                <a16:creationId xmlns:a16="http://schemas.microsoft.com/office/drawing/2014/main" id="{0B6C3B37-60A8-0309-B0BA-6CA579D71E6A}"/>
              </a:ext>
            </a:extLst>
          </p:cNvPr>
          <p:cNvGrpSpPr/>
          <p:nvPr/>
        </p:nvGrpSpPr>
        <p:grpSpPr>
          <a:xfrm>
            <a:off x="-25401" y="6042749"/>
            <a:ext cx="12192001" cy="815251"/>
            <a:chOff x="-25401" y="6042749"/>
            <a:chExt cx="12192001" cy="815251"/>
          </a:xfrm>
        </p:grpSpPr>
        <p:graphicFrame>
          <p:nvGraphicFramePr>
            <p:cNvPr id="8" name="Diagram 7">
              <a:extLst>
                <a:ext uri="{FF2B5EF4-FFF2-40B4-BE49-F238E27FC236}">
                  <a16:creationId xmlns:a16="http://schemas.microsoft.com/office/drawing/2014/main" id="{38563010-D490-C880-6F41-43A330FF2173}"/>
                </a:ext>
              </a:extLst>
            </p:cNvPr>
            <p:cNvGraphicFramePr/>
            <p:nvPr>
              <p:extLst>
                <p:ext uri="{D42A27DB-BD31-4B8C-83A1-F6EECF244321}">
                  <p14:modId xmlns:p14="http://schemas.microsoft.com/office/powerpoint/2010/main" val="3026317870"/>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9" name="Straight Connector 8">
              <a:extLst>
                <a:ext uri="{FF2B5EF4-FFF2-40B4-BE49-F238E27FC236}">
                  <a16:creationId xmlns:a16="http://schemas.microsoft.com/office/drawing/2014/main" id="{480C08E4-3921-CE46-5B43-8D386A5E4E70}"/>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BB5FA1D9-57F9-AC37-C575-7190993B6BB6}"/>
              </a:ext>
            </a:extLst>
          </p:cNvPr>
          <p:cNvSpPr/>
          <p:nvPr/>
        </p:nvSpPr>
        <p:spPr>
          <a:xfrm>
            <a:off x="3740950"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8100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A9B7B70-87CA-4B35-BE48-DEBA5D159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84" b="1784"/>
          <a:stretch/>
        </p:blipFill>
        <p:spPr bwMode="auto">
          <a:xfrm>
            <a:off x="1850372" y="2165"/>
            <a:ext cx="8600122" cy="68558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6452407-CABB-407B-B570-98148581AD30}"/>
              </a:ext>
            </a:extLst>
          </p:cNvPr>
          <p:cNvSpPr>
            <a:spLocks noGrp="1"/>
          </p:cNvSpPr>
          <p:nvPr>
            <p:ph type="title" idx="4294967295"/>
          </p:nvPr>
        </p:nvSpPr>
        <p:spPr>
          <a:xfrm>
            <a:off x="1524001" y="-213238"/>
            <a:ext cx="7886700" cy="213237"/>
          </a:xfrm>
        </p:spPr>
        <p:txBody>
          <a:bodyPr vert="horz" lIns="91440" tIns="45721" rIns="91440" bIns="45721" rtlCol="0" anchor="b">
            <a:normAutofit/>
          </a:bodyPr>
          <a:lstStyle/>
          <a:p>
            <a:r>
              <a:rPr lang="en-US" sz="800" dirty="0"/>
              <a:t>DBS estimate</a:t>
            </a:r>
          </a:p>
        </p:txBody>
      </p:sp>
      <p:sp>
        <p:nvSpPr>
          <p:cNvPr id="17" name="Rectangle: Rounded Corners 16">
            <a:extLst>
              <a:ext uri="{FF2B5EF4-FFF2-40B4-BE49-F238E27FC236}">
                <a16:creationId xmlns:a16="http://schemas.microsoft.com/office/drawing/2014/main" id="{3F532226-0CFC-412C-B044-40E051E19890}"/>
              </a:ext>
            </a:extLst>
          </p:cNvPr>
          <p:cNvSpPr/>
          <p:nvPr/>
        </p:nvSpPr>
        <p:spPr>
          <a:xfrm>
            <a:off x="4944419" y="4015651"/>
            <a:ext cx="5212080" cy="172420"/>
          </a:xfrm>
          <a:prstGeom prst="roundRect">
            <a:avLst/>
          </a:prstGeom>
          <a:solidFill>
            <a:schemeClr val="accent4">
              <a:lumMod val="40000"/>
              <a:lumOff val="60000"/>
              <a:alpha val="10000"/>
            </a:schemeClr>
          </a:solidFill>
          <a:ln w="28575"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10" name="Arrow: Left 9">
            <a:extLst>
              <a:ext uri="{FF2B5EF4-FFF2-40B4-BE49-F238E27FC236}">
                <a16:creationId xmlns:a16="http://schemas.microsoft.com/office/drawing/2014/main" id="{5DE65A20-9E0E-4936-B4F9-012E2D54D646}"/>
              </a:ext>
            </a:extLst>
          </p:cNvPr>
          <p:cNvSpPr/>
          <p:nvPr/>
        </p:nvSpPr>
        <p:spPr>
          <a:xfrm flipH="1">
            <a:off x="8610837" y="2366797"/>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sp>
        <p:nvSpPr>
          <p:cNvPr id="2" name="Rectangle: Rounded Corners 1">
            <a:extLst>
              <a:ext uri="{FF2B5EF4-FFF2-40B4-BE49-F238E27FC236}">
                <a16:creationId xmlns:a16="http://schemas.microsoft.com/office/drawing/2014/main" id="{793C2526-49CA-44D0-9F4F-91EBB6764DA9}"/>
              </a:ext>
            </a:extLst>
          </p:cNvPr>
          <p:cNvSpPr/>
          <p:nvPr/>
        </p:nvSpPr>
        <p:spPr>
          <a:xfrm>
            <a:off x="4267715" y="4145641"/>
            <a:ext cx="5874310" cy="548640"/>
          </a:xfrm>
          <a:prstGeom prst="roundRect">
            <a:avLst/>
          </a:prstGeom>
          <a:solidFill>
            <a:schemeClr val="accent4">
              <a:lumMod val="40000"/>
              <a:lumOff val="60000"/>
              <a:alpha val="10000"/>
            </a:schemeClr>
          </a:solidFill>
          <a:ln w="28575"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1" name="Rectangle: Rounded Corners 10">
            <a:extLst>
              <a:ext uri="{FF2B5EF4-FFF2-40B4-BE49-F238E27FC236}">
                <a16:creationId xmlns:a16="http://schemas.microsoft.com/office/drawing/2014/main" id="{18CBDE74-58B0-4130-AB3D-AE4857B07FAF}"/>
              </a:ext>
            </a:extLst>
          </p:cNvPr>
          <p:cNvSpPr/>
          <p:nvPr/>
        </p:nvSpPr>
        <p:spPr>
          <a:xfrm>
            <a:off x="6956812" y="1206026"/>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2" name="Rectangle: Rounded Corners 11">
            <a:extLst>
              <a:ext uri="{FF2B5EF4-FFF2-40B4-BE49-F238E27FC236}">
                <a16:creationId xmlns:a16="http://schemas.microsoft.com/office/drawing/2014/main" id="{AD947F02-793E-4CE2-8B8F-93A3D39A8BC4}"/>
              </a:ext>
            </a:extLst>
          </p:cNvPr>
          <p:cNvSpPr/>
          <p:nvPr/>
        </p:nvSpPr>
        <p:spPr>
          <a:xfrm>
            <a:off x="8314683" y="1249324"/>
            <a:ext cx="1882731" cy="4229183"/>
          </a:xfrm>
          <a:prstGeom prst="roundRect">
            <a:avLst>
              <a:gd name="adj" fmla="val 1561"/>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3" name="Rectangle: Rounded Corners 12">
            <a:extLst>
              <a:ext uri="{FF2B5EF4-FFF2-40B4-BE49-F238E27FC236}">
                <a16:creationId xmlns:a16="http://schemas.microsoft.com/office/drawing/2014/main" id="{2F8A22C2-0CC6-4248-B940-287D8DDBC78B}"/>
              </a:ext>
            </a:extLst>
          </p:cNvPr>
          <p:cNvSpPr/>
          <p:nvPr/>
        </p:nvSpPr>
        <p:spPr>
          <a:xfrm>
            <a:off x="2196334" y="3510624"/>
            <a:ext cx="8001079" cy="2018863"/>
          </a:xfrm>
          <a:prstGeom prst="roundRect">
            <a:avLst>
              <a:gd name="adj" fmla="val 3580"/>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16" name="Rectangle: Rounded Corners 15">
            <a:extLst>
              <a:ext uri="{FF2B5EF4-FFF2-40B4-BE49-F238E27FC236}">
                <a16:creationId xmlns:a16="http://schemas.microsoft.com/office/drawing/2014/main" id="{B6DE555A-B66A-489F-AA65-AB5B3BC1E4AA}"/>
              </a:ext>
            </a:extLst>
          </p:cNvPr>
          <p:cNvSpPr/>
          <p:nvPr/>
        </p:nvSpPr>
        <p:spPr>
          <a:xfrm>
            <a:off x="8861052" y="1206026"/>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2" name="Rectangle: Rounded Corners 21">
            <a:extLst>
              <a:ext uri="{FF2B5EF4-FFF2-40B4-BE49-F238E27FC236}">
                <a16:creationId xmlns:a16="http://schemas.microsoft.com/office/drawing/2014/main" id="{3F09B9BF-CB5A-49A3-80FF-84264884BFFA}"/>
              </a:ext>
            </a:extLst>
          </p:cNvPr>
          <p:cNvSpPr/>
          <p:nvPr/>
        </p:nvSpPr>
        <p:spPr>
          <a:xfrm>
            <a:off x="6989863" y="3460417"/>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3" name="Rectangle: Rounded Corners 22">
            <a:extLst>
              <a:ext uri="{FF2B5EF4-FFF2-40B4-BE49-F238E27FC236}">
                <a16:creationId xmlns:a16="http://schemas.microsoft.com/office/drawing/2014/main" id="{58BBE477-000B-4A97-8D04-DAFD0EB96F12}"/>
              </a:ext>
            </a:extLst>
          </p:cNvPr>
          <p:cNvSpPr/>
          <p:nvPr/>
        </p:nvSpPr>
        <p:spPr>
          <a:xfrm>
            <a:off x="8894103" y="3460417"/>
            <a:ext cx="809627" cy="296532"/>
          </a:xfrm>
          <a:prstGeom prst="roundRect">
            <a:avLst/>
          </a:prstGeom>
          <a:no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
        <p:nvSpPr>
          <p:cNvPr id="25" name="Arrow: Left 24">
            <a:extLst>
              <a:ext uri="{FF2B5EF4-FFF2-40B4-BE49-F238E27FC236}">
                <a16:creationId xmlns:a16="http://schemas.microsoft.com/office/drawing/2014/main" id="{154D035F-6381-4CDB-ABD5-1EED46641D9D}"/>
              </a:ext>
            </a:extLst>
          </p:cNvPr>
          <p:cNvSpPr/>
          <p:nvPr/>
        </p:nvSpPr>
        <p:spPr>
          <a:xfrm flipH="1">
            <a:off x="4267715" y="4011488"/>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rgbClr val="87A3D3"/>
              </a:solidFill>
            </a:endParaRPr>
          </a:p>
        </p:txBody>
      </p:sp>
      <p:grpSp>
        <p:nvGrpSpPr>
          <p:cNvPr id="4" name="Group 3">
            <a:extLst>
              <a:ext uri="{FF2B5EF4-FFF2-40B4-BE49-F238E27FC236}">
                <a16:creationId xmlns:a16="http://schemas.microsoft.com/office/drawing/2014/main" id="{891D179B-1EAD-54F3-7361-21DD16F9DBBE}"/>
              </a:ext>
            </a:extLst>
          </p:cNvPr>
          <p:cNvGrpSpPr/>
          <p:nvPr/>
        </p:nvGrpSpPr>
        <p:grpSpPr>
          <a:xfrm>
            <a:off x="-25401" y="6042749"/>
            <a:ext cx="12192001" cy="815251"/>
            <a:chOff x="-25401" y="6042749"/>
            <a:chExt cx="12192001" cy="815251"/>
          </a:xfrm>
        </p:grpSpPr>
        <p:graphicFrame>
          <p:nvGraphicFramePr>
            <p:cNvPr id="6" name="Diagram 5">
              <a:extLst>
                <a:ext uri="{FF2B5EF4-FFF2-40B4-BE49-F238E27FC236}">
                  <a16:creationId xmlns:a16="http://schemas.microsoft.com/office/drawing/2014/main" id="{12EB59CB-E6EF-9144-3A5A-DDCC492F83DA}"/>
                </a:ext>
              </a:extLst>
            </p:cNvPr>
            <p:cNvGraphicFramePr/>
            <p:nvPr>
              <p:extLst>
                <p:ext uri="{D42A27DB-BD31-4B8C-83A1-F6EECF244321}">
                  <p14:modId xmlns:p14="http://schemas.microsoft.com/office/powerpoint/2010/main" val="4281541144"/>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226A44E9-3280-B713-A594-F0DFF3EE3AC2}"/>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7B6C400-0D67-5AC8-EE53-5B8DD1911DB4}"/>
              </a:ext>
            </a:extLst>
          </p:cNvPr>
          <p:cNvSpPr/>
          <p:nvPr/>
        </p:nvSpPr>
        <p:spPr>
          <a:xfrm>
            <a:off x="3740950" y="6209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41183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xit" presetSubtype="0" fill="hold" grpId="1"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xit" presetSubtype="0" fill="hold" grpId="1"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xit" presetSubtype="0" fill="hold" grpId="1"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xit" presetSubtype="0" fill="hold" grpId="1"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0" grpId="1" animBg="1"/>
      <p:bldP spid="2" grpId="0" animBg="1"/>
      <p:bldP spid="2" grpId="1" animBg="1"/>
      <p:bldP spid="11" grpId="0" animBg="1"/>
      <p:bldP spid="11" grpId="1" animBg="1"/>
      <p:bldP spid="12" grpId="0" animBg="1"/>
      <p:bldP spid="12" grpId="1" animBg="1"/>
      <p:bldP spid="13" grpId="0" animBg="1"/>
      <p:bldP spid="13" grpId="1" animBg="1"/>
      <p:bldP spid="16" grpId="0" animBg="1"/>
      <p:bldP spid="16" grpId="1" animBg="1"/>
      <p:bldP spid="22" grpId="0" animBg="1"/>
      <p:bldP spid="22" grpId="1" animBg="1"/>
      <p:bldP spid="23" grpId="0" animBg="1"/>
      <p:bldP spid="23" grpId="1"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3399D-C169-C93D-612E-A4F5D1F1FBF9}"/>
              </a:ext>
            </a:extLst>
          </p:cNvPr>
          <p:cNvPicPr>
            <a:picLocks noChangeAspect="1"/>
          </p:cNvPicPr>
          <p:nvPr/>
        </p:nvPicPr>
        <p:blipFill>
          <a:blip r:embed="rId4"/>
          <a:stretch>
            <a:fillRect/>
          </a:stretch>
        </p:blipFill>
        <p:spPr>
          <a:xfrm>
            <a:off x="440066" y="219470"/>
            <a:ext cx="4418699" cy="5741538"/>
          </a:xfrm>
          <a:prstGeom prst="rect">
            <a:avLst/>
          </a:prstGeom>
          <a:effectLst>
            <a:outerShdw blurRad="190500" dist="101600" dir="8100000" algn="tr" rotWithShape="0">
              <a:prstClr val="black">
                <a:alpha val="40000"/>
              </a:prstClr>
            </a:outerShdw>
          </a:effectLst>
        </p:spPr>
      </p:pic>
      <p:graphicFrame>
        <p:nvGraphicFramePr>
          <p:cNvPr id="9" name="Diagram 8">
            <a:extLst>
              <a:ext uri="{FF2B5EF4-FFF2-40B4-BE49-F238E27FC236}">
                <a16:creationId xmlns:a16="http://schemas.microsoft.com/office/drawing/2014/main" id="{D04A93D9-1CC7-086E-1964-2AE1DBF103A6}"/>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val 9">
            <a:extLst>
              <a:ext uri="{FF2B5EF4-FFF2-40B4-BE49-F238E27FC236}">
                <a16:creationId xmlns:a16="http://schemas.microsoft.com/office/drawing/2014/main" id="{360B3261-1A6A-7B19-8316-8AB424F66CE5}"/>
              </a:ext>
            </a:extLst>
          </p:cNvPr>
          <p:cNvSpPr/>
          <p:nvPr/>
        </p:nvSpPr>
        <p:spPr>
          <a:xfrm>
            <a:off x="3752674"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06E32671-BC6E-C118-1F39-5F2CD103CC99}"/>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5C6646-BE85-297E-8BAE-251FB63F2B09}"/>
              </a:ext>
            </a:extLst>
          </p:cNvPr>
          <p:cNvSpPr/>
          <p:nvPr/>
        </p:nvSpPr>
        <p:spPr>
          <a:xfrm>
            <a:off x="429154" y="219469"/>
            <a:ext cx="4429611" cy="398466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2D18DF-A2BD-4249-7349-B6C0DCD44B09}"/>
              </a:ext>
            </a:extLst>
          </p:cNvPr>
          <p:cNvPicPr>
            <a:picLocks noChangeAspect="1"/>
          </p:cNvPicPr>
          <p:nvPr/>
        </p:nvPicPr>
        <p:blipFill>
          <a:blip r:embed="rId10"/>
          <a:stretch>
            <a:fillRect/>
          </a:stretch>
        </p:blipFill>
        <p:spPr>
          <a:xfrm>
            <a:off x="5139558" y="219469"/>
            <a:ext cx="6423591" cy="5509174"/>
          </a:xfrm>
          <a:prstGeom prst="rect">
            <a:avLst/>
          </a:prstGeom>
          <a:ln>
            <a:solidFill>
              <a:schemeClr val="tx1">
                <a:lumMod val="50000"/>
                <a:lumOff val="50000"/>
              </a:schemeClr>
            </a:solidFill>
          </a:ln>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B91DAFA1-1F9C-BC83-71D0-74871D2A6D18}"/>
              </a:ext>
            </a:extLst>
          </p:cNvPr>
          <p:cNvSpPr txBox="1"/>
          <p:nvPr/>
        </p:nvSpPr>
        <p:spPr>
          <a:xfrm>
            <a:off x="7556938" y="1416429"/>
            <a:ext cx="827471" cy="369332"/>
          </a:xfrm>
          <a:prstGeom prst="rect">
            <a:avLst/>
          </a:prstGeom>
          <a:noFill/>
        </p:spPr>
        <p:txBody>
          <a:bodyPr wrap="none" rtlCol="0">
            <a:spAutoFit/>
          </a:bodyPr>
          <a:lstStyle/>
          <a:p>
            <a:r>
              <a:rPr lang="en-US" dirty="0">
                <a:solidFill>
                  <a:srgbClr val="0000FF"/>
                </a:solidFill>
              </a:rPr>
              <a:t>45,163</a:t>
            </a:r>
          </a:p>
        </p:txBody>
      </p:sp>
      <p:sp>
        <p:nvSpPr>
          <p:cNvPr id="8" name="TextBox 7">
            <a:extLst>
              <a:ext uri="{FF2B5EF4-FFF2-40B4-BE49-F238E27FC236}">
                <a16:creationId xmlns:a16="http://schemas.microsoft.com/office/drawing/2014/main" id="{187F3021-6F14-4DB1-7ACA-8C19FA66BB95}"/>
              </a:ext>
            </a:extLst>
          </p:cNvPr>
          <p:cNvSpPr txBox="1"/>
          <p:nvPr/>
        </p:nvSpPr>
        <p:spPr>
          <a:xfrm>
            <a:off x="7556937" y="2099867"/>
            <a:ext cx="652743" cy="1200329"/>
          </a:xfrm>
          <a:prstGeom prst="rect">
            <a:avLst/>
          </a:prstGeom>
          <a:noFill/>
        </p:spPr>
        <p:txBody>
          <a:bodyPr wrap="none" rtlCol="0">
            <a:spAutoFit/>
          </a:bodyPr>
          <a:lstStyle/>
          <a:p>
            <a:r>
              <a:rPr lang="en-US" dirty="0">
                <a:solidFill>
                  <a:srgbClr val="0000FF"/>
                </a:solidFill>
              </a:rPr>
              <a:t>302</a:t>
            </a:r>
          </a:p>
          <a:p>
            <a:r>
              <a:rPr lang="en-US" dirty="0">
                <a:solidFill>
                  <a:srgbClr val="0000FF"/>
                </a:solidFill>
              </a:rPr>
              <a:t>1390</a:t>
            </a:r>
          </a:p>
          <a:p>
            <a:r>
              <a:rPr lang="en-US" dirty="0">
                <a:solidFill>
                  <a:srgbClr val="0000FF"/>
                </a:solidFill>
              </a:rPr>
              <a:t>890</a:t>
            </a:r>
          </a:p>
          <a:p>
            <a:r>
              <a:rPr lang="en-US" dirty="0">
                <a:solidFill>
                  <a:srgbClr val="0000FF"/>
                </a:solidFill>
              </a:rPr>
              <a:t>519</a:t>
            </a:r>
          </a:p>
        </p:txBody>
      </p:sp>
      <p:pic>
        <p:nvPicPr>
          <p:cNvPr id="13" name="Graphic 12" descr="Checkmark with solid fill">
            <a:extLst>
              <a:ext uri="{FF2B5EF4-FFF2-40B4-BE49-F238E27FC236}">
                <a16:creationId xmlns:a16="http://schemas.microsoft.com/office/drawing/2014/main" id="{83E73B55-6BAD-13CD-E20E-06A96AEF53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3490" y="4353911"/>
            <a:ext cx="352096" cy="352096"/>
          </a:xfrm>
          <a:prstGeom prst="rect">
            <a:avLst/>
          </a:prstGeom>
        </p:spPr>
      </p:pic>
      <p:pic>
        <p:nvPicPr>
          <p:cNvPr id="14" name="Graphic 13" descr="Checkmark with solid fill">
            <a:extLst>
              <a:ext uri="{FF2B5EF4-FFF2-40B4-BE49-F238E27FC236}">
                <a16:creationId xmlns:a16="http://schemas.microsoft.com/office/drawing/2014/main" id="{9A170159-810C-657D-D178-7E82B5364B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07422" y="4592959"/>
            <a:ext cx="352096" cy="352096"/>
          </a:xfrm>
          <a:prstGeom prst="rect">
            <a:avLst/>
          </a:prstGeom>
        </p:spPr>
      </p:pic>
      <p:sp>
        <p:nvSpPr>
          <p:cNvPr id="15" name="TextBox 14">
            <a:extLst>
              <a:ext uri="{FF2B5EF4-FFF2-40B4-BE49-F238E27FC236}">
                <a16:creationId xmlns:a16="http://schemas.microsoft.com/office/drawing/2014/main" id="{3EFB0782-CE19-10E4-08F1-EA563C9CF086}"/>
              </a:ext>
            </a:extLst>
          </p:cNvPr>
          <p:cNvSpPr txBox="1"/>
          <p:nvPr/>
        </p:nvSpPr>
        <p:spPr>
          <a:xfrm>
            <a:off x="6848576" y="4625758"/>
            <a:ext cx="535724" cy="369332"/>
          </a:xfrm>
          <a:prstGeom prst="rect">
            <a:avLst/>
          </a:prstGeom>
          <a:noFill/>
        </p:spPr>
        <p:txBody>
          <a:bodyPr wrap="none" rtlCol="0">
            <a:spAutoFit/>
          </a:bodyPr>
          <a:lstStyle/>
          <a:p>
            <a:r>
              <a:rPr lang="en-US" dirty="0">
                <a:solidFill>
                  <a:srgbClr val="0000FF"/>
                </a:solidFill>
              </a:rPr>
              <a:t>302</a:t>
            </a:r>
          </a:p>
        </p:txBody>
      </p:sp>
    </p:spTree>
    <p:custDataLst>
      <p:tags r:id="rId1"/>
    </p:custDataLst>
    <p:extLst>
      <p:ext uri="{BB962C8B-B14F-4D97-AF65-F5344CB8AC3E}">
        <p14:creationId xmlns:p14="http://schemas.microsoft.com/office/powerpoint/2010/main" val="1527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1" fill="hold" grpId="0" nodeType="withEffect">
                                  <p:stCondLst>
                                    <p:cond delay="140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10" presetClass="entr" presetSubtype="0" fill="hold" nodeType="withEffect">
                                  <p:stCondLst>
                                    <p:cond delay="18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2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24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4</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280374"/>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Calculating the Gap</a:t>
            </a:r>
          </a:p>
        </p:txBody>
      </p:sp>
      <p:graphicFrame>
        <p:nvGraphicFramePr>
          <p:cNvPr id="2" name="Diagram 1">
            <a:extLst>
              <a:ext uri="{FF2B5EF4-FFF2-40B4-BE49-F238E27FC236}">
                <a16:creationId xmlns:a16="http://schemas.microsoft.com/office/drawing/2014/main" id="{4C529238-1F43-49D9-0AE8-E2E75A1FE1E7}"/>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4834465"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465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6CF9AA3C-5D2F-648C-B631-8FB49752F1EE}"/>
              </a:ext>
            </a:extLst>
          </p:cNvPr>
          <p:cNvGraphicFramePr/>
          <p:nvPr>
            <p:extLst>
              <p:ext uri="{D42A27DB-BD31-4B8C-83A1-F6EECF244321}">
                <p14:modId xmlns:p14="http://schemas.microsoft.com/office/powerpoint/2010/main" val="3501885487"/>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Oval 9">
            <a:extLst>
              <a:ext uri="{FF2B5EF4-FFF2-40B4-BE49-F238E27FC236}">
                <a16:creationId xmlns:a16="http://schemas.microsoft.com/office/drawing/2014/main" id="{CC76080C-6D1B-4DF8-E1B1-51C00B7F9B4C}"/>
              </a:ext>
            </a:extLst>
          </p:cNvPr>
          <p:cNvSpPr/>
          <p:nvPr/>
        </p:nvSpPr>
        <p:spPr>
          <a:xfrm>
            <a:off x="4834465"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E3E769BB-EA76-E2F8-2AFF-C1AE3910BE66}"/>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90E1F4C-CE61-DDDD-8825-A96A7B8EC59B}"/>
              </a:ext>
            </a:extLst>
          </p:cNvPr>
          <p:cNvPicPr>
            <a:picLocks noChangeAspect="1"/>
          </p:cNvPicPr>
          <p:nvPr/>
        </p:nvPicPr>
        <p:blipFill>
          <a:blip r:embed="rId9"/>
          <a:stretch>
            <a:fillRect/>
          </a:stretch>
        </p:blipFill>
        <p:spPr>
          <a:xfrm>
            <a:off x="4765454" y="122070"/>
            <a:ext cx="6038582" cy="5722610"/>
          </a:xfrm>
          <a:prstGeom prst="rect">
            <a:avLst/>
          </a:prstGeom>
          <a:ln>
            <a:solidFill>
              <a:schemeClr val="tx1">
                <a:lumMod val="50000"/>
                <a:lumOff val="50000"/>
              </a:schemeClr>
            </a:solidFill>
          </a:ln>
          <a:effectLst>
            <a:outerShdw blurRad="63500" dist="76200" dir="8100000" algn="tr" rotWithShape="0">
              <a:prstClr val="black">
                <a:alpha val="40000"/>
              </a:prstClr>
            </a:outerShdw>
          </a:effectLst>
        </p:spPr>
      </p:pic>
      <p:pic>
        <p:nvPicPr>
          <p:cNvPr id="5" name="Picture 4">
            <a:extLst>
              <a:ext uri="{FF2B5EF4-FFF2-40B4-BE49-F238E27FC236}">
                <a16:creationId xmlns:a16="http://schemas.microsoft.com/office/drawing/2014/main" id="{5C1BE664-342E-7F35-8D24-0FBADF93FEC7}"/>
              </a:ext>
            </a:extLst>
          </p:cNvPr>
          <p:cNvPicPr>
            <a:picLocks noChangeAspect="1"/>
          </p:cNvPicPr>
          <p:nvPr/>
        </p:nvPicPr>
        <p:blipFill rotWithShape="1">
          <a:blip r:embed="rId10">
            <a:extLst>
              <a:ext uri="{28A0092B-C50C-407E-A947-70E740481C1C}">
                <a14:useLocalDpi xmlns:a14="http://schemas.microsoft.com/office/drawing/2010/main" val="0"/>
              </a:ext>
            </a:extLst>
          </a:blip>
          <a:srcRect t="624" b="624"/>
          <a:stretch/>
        </p:blipFill>
        <p:spPr>
          <a:xfrm>
            <a:off x="334545" y="3131184"/>
            <a:ext cx="4340433" cy="2711913"/>
          </a:xfrm>
          <a:prstGeom prst="rect">
            <a:avLst/>
          </a:prstGeom>
        </p:spPr>
      </p:pic>
      <p:pic>
        <p:nvPicPr>
          <p:cNvPr id="7" name="Picture 6">
            <a:extLst>
              <a:ext uri="{FF2B5EF4-FFF2-40B4-BE49-F238E27FC236}">
                <a16:creationId xmlns:a16="http://schemas.microsoft.com/office/drawing/2014/main" id="{F8764ABF-088B-3BF3-8479-6664DADFA1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9821" y="119151"/>
            <a:ext cx="4314950" cy="3013616"/>
          </a:xfrm>
          <a:prstGeom prst="rect">
            <a:avLst/>
          </a:prstGeom>
        </p:spPr>
      </p:pic>
      <p:sp>
        <p:nvSpPr>
          <p:cNvPr id="31" name="TextBox 30">
            <a:extLst>
              <a:ext uri="{FF2B5EF4-FFF2-40B4-BE49-F238E27FC236}">
                <a16:creationId xmlns:a16="http://schemas.microsoft.com/office/drawing/2014/main" id="{586AA721-C806-29D6-9EA4-99702E01B850}"/>
              </a:ext>
            </a:extLst>
          </p:cNvPr>
          <p:cNvSpPr txBox="1"/>
          <p:nvPr/>
        </p:nvSpPr>
        <p:spPr>
          <a:xfrm>
            <a:off x="1387964" y="1890006"/>
            <a:ext cx="710451" cy="369332"/>
          </a:xfrm>
          <a:prstGeom prst="rect">
            <a:avLst/>
          </a:prstGeom>
          <a:noFill/>
        </p:spPr>
        <p:txBody>
          <a:bodyPr wrap="none" rtlCol="0">
            <a:spAutoFit/>
          </a:bodyPr>
          <a:lstStyle/>
          <a:p>
            <a:r>
              <a:rPr lang="en-US" dirty="0">
                <a:solidFill>
                  <a:srgbClr val="0000FF"/>
                </a:solidFill>
              </a:rPr>
              <a:t>6,150</a:t>
            </a:r>
          </a:p>
        </p:txBody>
      </p:sp>
      <p:sp>
        <p:nvSpPr>
          <p:cNvPr id="32" name="TextBox 31">
            <a:extLst>
              <a:ext uri="{FF2B5EF4-FFF2-40B4-BE49-F238E27FC236}">
                <a16:creationId xmlns:a16="http://schemas.microsoft.com/office/drawing/2014/main" id="{AAFC7C75-9B9C-3214-72A7-D2C1DB25F6D1}"/>
              </a:ext>
            </a:extLst>
          </p:cNvPr>
          <p:cNvSpPr txBox="1"/>
          <p:nvPr/>
        </p:nvSpPr>
        <p:spPr>
          <a:xfrm>
            <a:off x="1565094" y="5443112"/>
            <a:ext cx="710451" cy="369332"/>
          </a:xfrm>
          <a:prstGeom prst="rect">
            <a:avLst/>
          </a:prstGeom>
          <a:noFill/>
        </p:spPr>
        <p:txBody>
          <a:bodyPr wrap="none" rtlCol="0">
            <a:spAutoFit/>
          </a:bodyPr>
          <a:lstStyle/>
          <a:p>
            <a:r>
              <a:rPr lang="en-US" dirty="0">
                <a:solidFill>
                  <a:srgbClr val="0000FF"/>
                </a:solidFill>
              </a:rPr>
              <a:t>5,255</a:t>
            </a:r>
          </a:p>
        </p:txBody>
      </p:sp>
      <p:sp>
        <p:nvSpPr>
          <p:cNvPr id="33" name="TextBox 32">
            <a:extLst>
              <a:ext uri="{FF2B5EF4-FFF2-40B4-BE49-F238E27FC236}">
                <a16:creationId xmlns:a16="http://schemas.microsoft.com/office/drawing/2014/main" id="{0F681720-D680-7CD5-B708-35328AB9B9A3}"/>
              </a:ext>
            </a:extLst>
          </p:cNvPr>
          <p:cNvSpPr txBox="1"/>
          <p:nvPr/>
        </p:nvSpPr>
        <p:spPr>
          <a:xfrm>
            <a:off x="8849647" y="1838922"/>
            <a:ext cx="535724" cy="369332"/>
          </a:xfrm>
          <a:prstGeom prst="rect">
            <a:avLst/>
          </a:prstGeom>
          <a:noFill/>
        </p:spPr>
        <p:txBody>
          <a:bodyPr wrap="none" rtlCol="0">
            <a:spAutoFit/>
          </a:bodyPr>
          <a:lstStyle/>
          <a:p>
            <a:r>
              <a:rPr lang="en-US" dirty="0">
                <a:solidFill>
                  <a:srgbClr val="0000FF"/>
                </a:solidFill>
              </a:rPr>
              <a:t>895</a:t>
            </a:r>
          </a:p>
        </p:txBody>
      </p:sp>
      <p:sp>
        <p:nvSpPr>
          <p:cNvPr id="34" name="Rectangle 33">
            <a:extLst>
              <a:ext uri="{FF2B5EF4-FFF2-40B4-BE49-F238E27FC236}">
                <a16:creationId xmlns:a16="http://schemas.microsoft.com/office/drawing/2014/main" id="{E9DF9BC9-9CE4-F1B2-703E-B8FD04B78A5A}"/>
              </a:ext>
            </a:extLst>
          </p:cNvPr>
          <p:cNvSpPr/>
          <p:nvPr/>
        </p:nvSpPr>
        <p:spPr>
          <a:xfrm>
            <a:off x="289089" y="111640"/>
            <a:ext cx="4374765" cy="2963882"/>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49127D3-D178-4EDD-3DE8-70CA40B54969}"/>
              </a:ext>
            </a:extLst>
          </p:cNvPr>
          <p:cNvSpPr/>
          <p:nvPr/>
        </p:nvSpPr>
        <p:spPr>
          <a:xfrm>
            <a:off x="289088" y="3075523"/>
            <a:ext cx="4385890" cy="278409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A7299BD-90C0-90A8-A6EA-D5E6CC6B6BDC}"/>
              </a:ext>
            </a:extLst>
          </p:cNvPr>
          <p:cNvSpPr/>
          <p:nvPr/>
        </p:nvSpPr>
        <p:spPr>
          <a:xfrm>
            <a:off x="5016500" y="1562100"/>
            <a:ext cx="5562600" cy="276821"/>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A315FC1-146B-360B-13C8-9B54EFFBF410}"/>
              </a:ext>
            </a:extLst>
          </p:cNvPr>
          <p:cNvSpPr/>
          <p:nvPr/>
        </p:nvSpPr>
        <p:spPr>
          <a:xfrm>
            <a:off x="8748046" y="2648236"/>
            <a:ext cx="1954390" cy="854575"/>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Calculate your gap again after taxes </a:t>
            </a:r>
          </a:p>
        </p:txBody>
      </p:sp>
    </p:spTree>
    <p:custDataLst>
      <p:tags r:id="rId1"/>
    </p:custDataLst>
    <p:extLst>
      <p:ext uri="{BB962C8B-B14F-4D97-AF65-F5344CB8AC3E}">
        <p14:creationId xmlns:p14="http://schemas.microsoft.com/office/powerpoint/2010/main" val="28175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42" presetClass="path" presetSubtype="0" fill="hold" grpId="1" nodeType="withEffect">
                                  <p:stCondLst>
                                    <p:cond delay="0"/>
                                  </p:stCondLst>
                                  <p:childTnLst>
                                    <p:animMotion origin="layout" path="M -0.00573 0.00509 L 0.31081 -0.00486 " pathEditMode="relative" rAng="0" ptsTypes="AA">
                                      <p:cBhvr>
                                        <p:cTn id="9" dur="1500" fill="hold"/>
                                        <p:tgtEl>
                                          <p:spTgt spid="31"/>
                                        </p:tgtEl>
                                        <p:attrNameLst>
                                          <p:attrName>ppt_x</p:attrName>
                                          <p:attrName>ppt_y</p:attrName>
                                        </p:attrNameLst>
                                      </p:cBhvr>
                                      <p:rCtr x="15820" y="-509"/>
                                    </p:animMotion>
                                  </p:childTnLst>
                                </p:cTn>
                              </p:par>
                              <p:par>
                                <p:cTn id="10" presetID="10" presetClass="entr" presetSubtype="0" fill="hold" grpId="0" nodeType="withEffect">
                                  <p:stCondLst>
                                    <p:cond delay="20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750"/>
                                        <p:tgtEl>
                                          <p:spTgt spid="32"/>
                                        </p:tgtEl>
                                      </p:cBhvr>
                                    </p:animEffect>
                                  </p:childTnLst>
                                </p:cTn>
                              </p:par>
                              <p:par>
                                <p:cTn id="18" presetID="42" presetClass="path" presetSubtype="0" fill="hold" grpId="1" nodeType="withEffect">
                                  <p:stCondLst>
                                    <p:cond delay="0"/>
                                  </p:stCondLst>
                                  <p:childTnLst>
                                    <p:animMotion origin="layout" path="M -0.00377 -0.00995 L 0.45248 -0.52361 " pathEditMode="relative" rAng="0" ptsTypes="AA">
                                      <p:cBhvr>
                                        <p:cTn id="19" dur="1500" fill="hold"/>
                                        <p:tgtEl>
                                          <p:spTgt spid="32"/>
                                        </p:tgtEl>
                                        <p:attrNameLst>
                                          <p:attrName>ppt_x</p:attrName>
                                          <p:attrName>ppt_y</p:attrName>
                                        </p:attrNameLst>
                                      </p:cBhvr>
                                      <p:rCtr x="22813" y="-25694"/>
                                    </p:animMotion>
                                  </p:childTnLst>
                                </p:cTn>
                              </p:par>
                              <p:par>
                                <p:cTn id="20" presetID="10" presetClass="entr" presetSubtype="0" fill="hold" grpId="0" nodeType="withEffect">
                                  <p:stCondLst>
                                    <p:cond delay="2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p:bldP spid="34" grpId="0" animBg="1"/>
      <p:bldP spid="35"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5</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563258"/>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Retirement Benefits Calculator</a:t>
            </a:r>
          </a:p>
        </p:txBody>
      </p:sp>
      <p:graphicFrame>
        <p:nvGraphicFramePr>
          <p:cNvPr id="2" name="Diagram 1">
            <a:extLst>
              <a:ext uri="{FF2B5EF4-FFF2-40B4-BE49-F238E27FC236}">
                <a16:creationId xmlns:a16="http://schemas.microsoft.com/office/drawing/2014/main" id="{4C529238-1F43-49D9-0AE8-E2E75A1FE1E7}"/>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5866367"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6420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172A452-707B-44E8-BF0B-79825BC0461E}"/>
              </a:ext>
              <a:ext uri="{C183D7F6-B498-43B3-948B-1728B52AA6E4}">
                <adec:decorative xmlns:adec="http://schemas.microsoft.com/office/drawing/2017/decorative" val="1"/>
              </a:ext>
            </a:extLst>
          </p:cNvPr>
          <p:cNvGrpSpPr/>
          <p:nvPr/>
        </p:nvGrpSpPr>
        <p:grpSpPr>
          <a:xfrm>
            <a:off x="1212873" y="2314503"/>
            <a:ext cx="9766260" cy="1028700"/>
            <a:chOff x="838242" y="2044700"/>
            <a:chExt cx="9010481" cy="1028700"/>
          </a:xfrm>
          <a:effectLst>
            <a:outerShdw blurRad="50800" dist="38100" dir="8100000" algn="tr" rotWithShape="0">
              <a:prstClr val="black">
                <a:alpha val="40000"/>
              </a:prstClr>
            </a:outerShdw>
          </a:effectLst>
        </p:grpSpPr>
        <p:sp>
          <p:nvSpPr>
            <p:cNvPr id="19" name="Rectangle 18">
              <a:extLst>
                <a:ext uri="{FF2B5EF4-FFF2-40B4-BE49-F238E27FC236}">
                  <a16:creationId xmlns:a16="http://schemas.microsoft.com/office/drawing/2014/main" id="{E27989AB-D76C-4415-B0CE-734D56414D3F}"/>
                </a:ext>
              </a:extLst>
            </p:cNvPr>
            <p:cNvSpPr/>
            <p:nvPr/>
          </p:nvSpPr>
          <p:spPr>
            <a:xfrm>
              <a:off x="838242" y="2044700"/>
              <a:ext cx="981707"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20" name="Graphic 19" descr="Calculator">
              <a:extLst>
                <a:ext uri="{FF2B5EF4-FFF2-40B4-BE49-F238E27FC236}">
                  <a16:creationId xmlns:a16="http://schemas.microsoft.com/office/drawing/2014/main" id="{844B281A-1667-4E83-8D51-2B93B5C7B4A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1038" y="2095872"/>
              <a:ext cx="914400" cy="914400"/>
            </a:xfrm>
            <a:prstGeom prst="rect">
              <a:avLst/>
            </a:prstGeom>
            <a:effectLst>
              <a:outerShdw blurRad="50800" dist="38100" dir="5400000" algn="t" rotWithShape="0">
                <a:prstClr val="black">
                  <a:alpha val="20000"/>
                </a:prstClr>
              </a:outerShdw>
            </a:effectLst>
          </p:spPr>
        </p:pic>
        <p:sp>
          <p:nvSpPr>
            <p:cNvPr id="21" name="Rectangle 20">
              <a:extLst>
                <a:ext uri="{FF2B5EF4-FFF2-40B4-BE49-F238E27FC236}">
                  <a16:creationId xmlns:a16="http://schemas.microsoft.com/office/drawing/2014/main" id="{ECAD2422-FAB0-43DA-922E-8D9788A15EB6}"/>
                </a:ext>
              </a:extLst>
            </p:cNvPr>
            <p:cNvSpPr/>
            <p:nvPr/>
          </p:nvSpPr>
          <p:spPr>
            <a:xfrm>
              <a:off x="1819949" y="2044700"/>
              <a:ext cx="8028774"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Learn to use </a:t>
              </a:r>
              <a:r>
                <a:rPr lang="en-US" sz="2400" i="1" dirty="0" err="1">
                  <a:solidFill>
                    <a:srgbClr val="447CC0"/>
                  </a:solidFill>
                  <a:latin typeface="Arial" panose="020B0604020202020204" pitchFamily="34" charset="0"/>
                  <a:cs typeface="Arial" panose="020B0604020202020204" pitchFamily="34" charset="0"/>
                </a:rPr>
                <a:t>my</a:t>
              </a:r>
              <a:r>
                <a:rPr lang="en-US" sz="2400" dirty="0" err="1">
                  <a:solidFill>
                    <a:srgbClr val="447CC0"/>
                  </a:solidFill>
                  <a:latin typeface="Arial" panose="020B0604020202020204" pitchFamily="34" charset="0"/>
                  <a:cs typeface="Arial" panose="020B0604020202020204" pitchFamily="34" charset="0"/>
                </a:rPr>
                <a:t>CalSTRS</a:t>
              </a:r>
              <a:r>
                <a:rPr lang="en-US" sz="2400" dirty="0">
                  <a:solidFill>
                    <a:srgbClr val="447CC0"/>
                  </a:solidFill>
                  <a:latin typeface="Arial" panose="020B0604020202020204" pitchFamily="34" charset="0"/>
                  <a:cs typeface="Arial" panose="020B0604020202020204" pitchFamily="34" charset="0"/>
                </a:rPr>
                <a:t> and the </a:t>
              </a:r>
            </a:p>
            <a:p>
              <a:pPr defTabSz="914392">
                <a:defRPr/>
              </a:pPr>
              <a:r>
                <a:rPr lang="en-US" sz="2400" i="1" dirty="0">
                  <a:solidFill>
                    <a:srgbClr val="447CC0"/>
                  </a:solidFill>
                  <a:latin typeface="Arial" panose="020B0604020202020204" pitchFamily="34" charset="0"/>
                  <a:cs typeface="Arial" panose="020B0604020202020204" pitchFamily="34" charset="0"/>
                </a:rPr>
                <a:t>Retirement Benefits Calculator.</a:t>
              </a:r>
            </a:p>
          </p:txBody>
        </p:sp>
      </p:grpSp>
      <p:grpSp>
        <p:nvGrpSpPr>
          <p:cNvPr id="22" name="Group 21">
            <a:extLst>
              <a:ext uri="{FF2B5EF4-FFF2-40B4-BE49-F238E27FC236}">
                <a16:creationId xmlns:a16="http://schemas.microsoft.com/office/drawing/2014/main" id="{A83DD55A-ECD7-4352-BAA3-48CA4DAEA4A5}"/>
              </a:ext>
              <a:ext uri="{C183D7F6-B498-43B3-948B-1728B52AA6E4}">
                <adec:decorative xmlns:adec="http://schemas.microsoft.com/office/drawing/2017/decorative" val="1"/>
              </a:ext>
            </a:extLst>
          </p:cNvPr>
          <p:cNvGrpSpPr/>
          <p:nvPr/>
        </p:nvGrpSpPr>
        <p:grpSpPr>
          <a:xfrm>
            <a:off x="1212873" y="3697270"/>
            <a:ext cx="9766257" cy="1028700"/>
            <a:chOff x="1027692" y="3324692"/>
            <a:chExt cx="9766258" cy="1028700"/>
          </a:xfrm>
          <a:effectLst>
            <a:outerShdw blurRad="50800" dist="38100" dir="8100000" algn="tr" rotWithShape="0">
              <a:prstClr val="black">
                <a:alpha val="40000"/>
              </a:prstClr>
            </a:outerShdw>
          </a:effectLst>
        </p:grpSpPr>
        <p:sp>
          <p:nvSpPr>
            <p:cNvPr id="23" name="Rectangle 22">
              <a:extLst>
                <a:ext uri="{FF2B5EF4-FFF2-40B4-BE49-F238E27FC236}">
                  <a16:creationId xmlns:a16="http://schemas.microsoft.com/office/drawing/2014/main" id="{77CAF8DC-E1BF-4FFE-B921-A78CB0EB3C5E}"/>
                </a:ext>
              </a:extLst>
            </p:cNvPr>
            <p:cNvSpPr/>
            <p:nvPr/>
          </p:nvSpPr>
          <p:spPr>
            <a:xfrm>
              <a:off x="1027692" y="3324692"/>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24" name="Graphic 23" descr="Bar chart">
              <a:extLst>
                <a:ext uri="{FF2B5EF4-FFF2-40B4-BE49-F238E27FC236}">
                  <a16:creationId xmlns:a16="http://schemas.microsoft.com/office/drawing/2014/main" id="{F8B07F02-A4D6-46FC-ABC2-7BFA879067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2517" y="3381842"/>
              <a:ext cx="914400" cy="914400"/>
            </a:xfrm>
            <a:prstGeom prst="rect">
              <a:avLst/>
            </a:prstGeom>
            <a:effectLst>
              <a:outerShdw blurRad="50800" dist="38100" dir="5400000" algn="t" rotWithShape="0">
                <a:prstClr val="black">
                  <a:alpha val="20000"/>
                </a:prstClr>
              </a:outerShdw>
            </a:effectLst>
          </p:spPr>
        </p:pic>
        <p:sp>
          <p:nvSpPr>
            <p:cNvPr id="25" name="Rectangle 24">
              <a:extLst>
                <a:ext uri="{FF2B5EF4-FFF2-40B4-BE49-F238E27FC236}">
                  <a16:creationId xmlns:a16="http://schemas.microsoft.com/office/drawing/2014/main" id="{BE97D509-86EA-4098-805A-E0EA124785E3}"/>
                </a:ext>
              </a:extLst>
            </p:cNvPr>
            <p:cNvSpPr/>
            <p:nvPr/>
          </p:nvSpPr>
          <p:spPr>
            <a:xfrm>
              <a:off x="2091741" y="3324692"/>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Read and understand your </a:t>
              </a:r>
              <a:r>
                <a:rPr lang="en-US" sz="2400" i="1" dirty="0">
                  <a:solidFill>
                    <a:srgbClr val="447CC0"/>
                  </a:solidFill>
                  <a:latin typeface="Arial" panose="020B0604020202020204" pitchFamily="34" charset="0"/>
                  <a:cs typeface="Arial" panose="020B0604020202020204" pitchFamily="34" charset="0"/>
                </a:rPr>
                <a:t>Retirement Progress Report.</a:t>
              </a:r>
              <a:endParaRPr lang="en-US" sz="2400" dirty="0">
                <a:solidFill>
                  <a:srgbClr val="447CC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2583AA7D-F5CE-4B79-8343-7A6967D74505}"/>
              </a:ext>
              <a:ext uri="{C183D7F6-B498-43B3-948B-1728B52AA6E4}">
                <adec:decorative xmlns:adec="http://schemas.microsoft.com/office/drawing/2017/decorative" val="1"/>
              </a:ext>
            </a:extLst>
          </p:cNvPr>
          <p:cNvGrpSpPr/>
          <p:nvPr/>
        </p:nvGrpSpPr>
        <p:grpSpPr>
          <a:xfrm>
            <a:off x="1212873" y="5080034"/>
            <a:ext cx="9766257" cy="1028700"/>
            <a:chOff x="1027692" y="4707457"/>
            <a:chExt cx="9766258" cy="1028700"/>
          </a:xfrm>
          <a:effectLst>
            <a:outerShdw blurRad="50800" dist="38100" dir="8100000" algn="tr" rotWithShape="0">
              <a:prstClr val="black">
                <a:alpha val="40000"/>
              </a:prstClr>
            </a:outerShdw>
          </a:effectLst>
        </p:grpSpPr>
        <p:sp>
          <p:nvSpPr>
            <p:cNvPr id="27" name="Rectangle 26">
              <a:extLst>
                <a:ext uri="{FF2B5EF4-FFF2-40B4-BE49-F238E27FC236}">
                  <a16:creationId xmlns:a16="http://schemas.microsoft.com/office/drawing/2014/main" id="{97450A1E-FAF7-4F5F-9580-3C03B257E7BB}"/>
                </a:ext>
              </a:extLst>
            </p:cNvPr>
            <p:cNvSpPr/>
            <p:nvPr/>
          </p:nvSpPr>
          <p:spPr>
            <a:xfrm>
              <a:off x="1027692" y="4707457"/>
              <a:ext cx="1064050" cy="1028700"/>
            </a:xfrm>
            <a:prstGeom prst="rec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28" name="Graphic 27" descr="Coins">
              <a:extLst>
                <a:ext uri="{FF2B5EF4-FFF2-40B4-BE49-F238E27FC236}">
                  <a16:creationId xmlns:a16="http://schemas.microsoft.com/office/drawing/2014/main" id="{50E95153-0FCD-4037-B35F-102DEEC8E8F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02517" y="4764607"/>
              <a:ext cx="914400" cy="914400"/>
            </a:xfrm>
            <a:prstGeom prst="rect">
              <a:avLst/>
            </a:prstGeom>
            <a:effectLst>
              <a:outerShdw blurRad="50800" dist="38100" dir="5400000" algn="t" rotWithShape="0">
                <a:prstClr val="black">
                  <a:alpha val="20000"/>
                </a:prstClr>
              </a:outerShdw>
            </a:effectLst>
          </p:spPr>
        </p:pic>
        <p:sp>
          <p:nvSpPr>
            <p:cNvPr id="29" name="Rectangle 28">
              <a:extLst>
                <a:ext uri="{FF2B5EF4-FFF2-40B4-BE49-F238E27FC236}">
                  <a16:creationId xmlns:a16="http://schemas.microsoft.com/office/drawing/2014/main" id="{972E8E3A-C755-4265-ABD3-4ED7FE6DEC2F}"/>
                </a:ext>
              </a:extLst>
            </p:cNvPr>
            <p:cNvSpPr/>
            <p:nvPr/>
          </p:nvSpPr>
          <p:spPr>
            <a:xfrm>
              <a:off x="2091741" y="4707457"/>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Determine if you can retire now or later.</a:t>
              </a:r>
            </a:p>
          </p:txBody>
        </p:sp>
      </p:grpSp>
      <p:sp>
        <p:nvSpPr>
          <p:cNvPr id="30" name="Title 19">
            <a:extLst>
              <a:ext uri="{FF2B5EF4-FFF2-40B4-BE49-F238E27FC236}">
                <a16:creationId xmlns:a16="http://schemas.microsoft.com/office/drawing/2014/main" id="{C404B3F4-FB05-4764-968C-6E710D320543}"/>
              </a:ext>
            </a:extLst>
          </p:cNvPr>
          <p:cNvSpPr>
            <a:spLocks noGrp="1"/>
          </p:cNvSpPr>
          <p:nvPr>
            <p:ph type="title"/>
          </p:nvPr>
        </p:nvSpPr>
        <p:spPr>
          <a:xfrm>
            <a:off x="838203" y="718531"/>
            <a:ext cx="10515600" cy="618759"/>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Objectives </a:t>
            </a:r>
          </a:p>
        </p:txBody>
      </p:sp>
    </p:spTree>
    <p:custDataLst>
      <p:tags r:id="rId1"/>
    </p:custDataLst>
    <p:extLst>
      <p:ext uri="{BB962C8B-B14F-4D97-AF65-F5344CB8AC3E}">
        <p14:creationId xmlns:p14="http://schemas.microsoft.com/office/powerpoint/2010/main" val="36343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99FB91-95C9-854F-BABE-2E748DE47651}"/>
              </a:ext>
              <a:ext uri="{C183D7F6-B498-43B3-948B-1728B52AA6E4}">
                <adec:decorative xmlns:adec="http://schemas.microsoft.com/office/drawing/2017/decorative" val="1"/>
              </a:ext>
            </a:extLst>
          </p:cNvPr>
          <p:cNvGrpSpPr/>
          <p:nvPr/>
        </p:nvGrpSpPr>
        <p:grpSpPr>
          <a:xfrm>
            <a:off x="976772" y="4934119"/>
            <a:ext cx="9766257" cy="1028700"/>
            <a:chOff x="838242" y="2044700"/>
            <a:chExt cx="9766258" cy="1028700"/>
          </a:xfrm>
          <a:effectLst>
            <a:outerShdw blurRad="50800" dist="38100" dir="2700000" algn="tl" rotWithShape="0">
              <a:prstClr val="black">
                <a:alpha val="40000"/>
              </a:prstClr>
            </a:outerShdw>
          </a:effectLst>
        </p:grpSpPr>
        <p:sp>
          <p:nvSpPr>
            <p:cNvPr id="31" name="Rectangle 30">
              <a:extLst>
                <a:ext uri="{FF2B5EF4-FFF2-40B4-BE49-F238E27FC236}">
                  <a16:creationId xmlns:a16="http://schemas.microsoft.com/office/drawing/2014/main" id="{487A1C1C-8E16-FD4E-9380-773423298905}"/>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32" name="Rectangle 31">
              <a:extLst>
                <a:ext uri="{FF2B5EF4-FFF2-40B4-BE49-F238E27FC236}">
                  <a16:creationId xmlns:a16="http://schemas.microsoft.com/office/drawing/2014/main" id="{18A96A5A-B96A-C14A-9675-0BCAE6AE072B}"/>
                </a:ext>
              </a:extLst>
            </p:cNvPr>
            <p:cNvSpPr/>
            <p:nvPr/>
          </p:nvSpPr>
          <p:spPr>
            <a:xfrm>
              <a:off x="1902291" y="2044700"/>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447CC0"/>
                  </a:solidFill>
                  <a:latin typeface="Arial" panose="020B0604020202020204" pitchFamily="34" charset="0"/>
                  <a:cs typeface="Arial" panose="020B0604020202020204" pitchFamily="34" charset="0"/>
                </a:rPr>
                <a:t>Incentive</a:t>
              </a:r>
            </a:p>
          </p:txBody>
        </p:sp>
      </p:grpSp>
      <p:grpSp>
        <p:nvGrpSpPr>
          <p:cNvPr id="27" name="Group 26">
            <a:extLst>
              <a:ext uri="{FF2B5EF4-FFF2-40B4-BE49-F238E27FC236}">
                <a16:creationId xmlns:a16="http://schemas.microsoft.com/office/drawing/2014/main" id="{7FA4DC4E-A75F-C045-A75B-C7959ED12599}"/>
              </a:ext>
              <a:ext uri="{C183D7F6-B498-43B3-948B-1728B52AA6E4}">
                <adec:decorative xmlns:adec="http://schemas.microsoft.com/office/drawing/2017/decorative" val="1"/>
              </a:ext>
            </a:extLst>
          </p:cNvPr>
          <p:cNvGrpSpPr/>
          <p:nvPr/>
        </p:nvGrpSpPr>
        <p:grpSpPr>
          <a:xfrm>
            <a:off x="966130" y="3749668"/>
            <a:ext cx="9766257" cy="1028700"/>
            <a:chOff x="838242" y="2044700"/>
            <a:chExt cx="9766258" cy="1028700"/>
          </a:xfrm>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1A9B170E-D541-E042-8AC8-0E8B11CADCB7}"/>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CA507-F0D1-6D43-BDFB-703B86DB2189}"/>
                </a:ext>
              </a:extLst>
            </p:cNvPr>
            <p:cNvSpPr/>
            <p:nvPr/>
          </p:nvSpPr>
          <p:spPr>
            <a:xfrm>
              <a:off x="1902291" y="2044700"/>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447CC0"/>
                  </a:solidFill>
                  <a:latin typeface="Arial" panose="020B0604020202020204" pitchFamily="34" charset="0"/>
                  <a:cs typeface="Arial" panose="020B0604020202020204" pitchFamily="34" charset="0"/>
                </a:rPr>
                <a:t>Current or future year salary amounts</a:t>
              </a:r>
            </a:p>
          </p:txBody>
        </p:sp>
      </p:grpSp>
      <p:grpSp>
        <p:nvGrpSpPr>
          <p:cNvPr id="8" name="Group 7">
            <a:extLst>
              <a:ext uri="{FF2B5EF4-FFF2-40B4-BE49-F238E27FC236}">
                <a16:creationId xmlns:a16="http://schemas.microsoft.com/office/drawing/2014/main" id="{8638D365-4033-F24A-A968-CB814C9C32FA}"/>
              </a:ext>
              <a:ext uri="{C183D7F6-B498-43B3-948B-1728B52AA6E4}">
                <adec:decorative xmlns:adec="http://schemas.microsoft.com/office/drawing/2017/decorative" val="1"/>
              </a:ext>
            </a:extLst>
          </p:cNvPr>
          <p:cNvGrpSpPr/>
          <p:nvPr/>
        </p:nvGrpSpPr>
        <p:grpSpPr>
          <a:xfrm>
            <a:off x="966130" y="1380759"/>
            <a:ext cx="9766257" cy="1028700"/>
            <a:chOff x="838242" y="2044700"/>
            <a:chExt cx="9766258" cy="1028700"/>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D29DEBA6-EC8C-6F4C-ABC3-155A23944728}"/>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10" name="Rectangle 9">
              <a:extLst>
                <a:ext uri="{FF2B5EF4-FFF2-40B4-BE49-F238E27FC236}">
                  <a16:creationId xmlns:a16="http://schemas.microsoft.com/office/drawing/2014/main" id="{062122FE-0C8F-BE48-A573-327061A8B412}"/>
                </a:ext>
              </a:extLst>
            </p:cNvPr>
            <p:cNvSpPr/>
            <p:nvPr/>
          </p:nvSpPr>
          <p:spPr>
            <a:xfrm>
              <a:off x="1902291" y="2044700"/>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2">
                <a:defRPr/>
              </a:pPr>
              <a:r>
                <a:rPr lang="en-US" sz="2400" dirty="0">
                  <a:solidFill>
                    <a:srgbClr val="447CC0"/>
                  </a:solidFill>
                  <a:latin typeface="Arial" panose="020B0604020202020204" pitchFamily="34" charset="0"/>
                  <a:cs typeface="Arial" panose="020B0604020202020204" pitchFamily="34" charset="0"/>
                </a:rPr>
                <a:t>Service credit purchase</a:t>
              </a:r>
            </a:p>
          </p:txBody>
        </p:sp>
      </p:grpSp>
      <p:pic>
        <p:nvPicPr>
          <p:cNvPr id="13" name="Graphic 12">
            <a:extLst>
              <a:ext uri="{FF2B5EF4-FFF2-40B4-BE49-F238E27FC236}">
                <a16:creationId xmlns:a16="http://schemas.microsoft.com/office/drawing/2014/main" id="{F01AA5FD-28A4-FD49-8F38-B68279F771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881" y="1517356"/>
            <a:ext cx="813725" cy="813725"/>
          </a:xfrm>
          <a:prstGeom prst="rect">
            <a:avLst/>
          </a:prstGeom>
          <a:effectLst>
            <a:outerShdw blurRad="50800" dist="50800" dir="5400000" algn="ctr" rotWithShape="0">
              <a:srgbClr val="000000">
                <a:alpha val="20000"/>
              </a:srgbClr>
            </a:outerShdw>
          </a:effectLst>
        </p:spPr>
      </p:pic>
      <p:grpSp>
        <p:nvGrpSpPr>
          <p:cNvPr id="12" name="Group 11">
            <a:extLst>
              <a:ext uri="{FF2B5EF4-FFF2-40B4-BE49-F238E27FC236}">
                <a16:creationId xmlns:a16="http://schemas.microsoft.com/office/drawing/2014/main" id="{D3301663-C8E8-5D4C-8134-C65035D9ADDB}"/>
              </a:ext>
            </a:extLst>
          </p:cNvPr>
          <p:cNvGrpSpPr/>
          <p:nvPr/>
        </p:nvGrpSpPr>
        <p:grpSpPr>
          <a:xfrm>
            <a:off x="966130" y="2565214"/>
            <a:ext cx="9766257" cy="1028700"/>
            <a:chOff x="1212871" y="2850030"/>
            <a:chExt cx="9766258" cy="1028700"/>
          </a:xfrm>
        </p:grpSpPr>
        <p:grpSp>
          <p:nvGrpSpPr>
            <p:cNvPr id="20" name="Group 19">
              <a:extLst>
                <a:ext uri="{FF2B5EF4-FFF2-40B4-BE49-F238E27FC236}">
                  <a16:creationId xmlns:a16="http://schemas.microsoft.com/office/drawing/2014/main" id="{94CAF699-F1F4-CA4A-8BCA-77EF8B6D2841}"/>
                </a:ext>
                <a:ext uri="{C183D7F6-B498-43B3-948B-1728B52AA6E4}">
                  <adec:decorative xmlns:adec="http://schemas.microsoft.com/office/drawing/2017/decorative" val="1"/>
                </a:ext>
              </a:extLst>
            </p:cNvPr>
            <p:cNvGrpSpPr/>
            <p:nvPr/>
          </p:nvGrpSpPr>
          <p:grpSpPr>
            <a:xfrm>
              <a:off x="1212871" y="2850030"/>
              <a:ext cx="9766258" cy="1028700"/>
              <a:chOff x="838242" y="2044700"/>
              <a:chExt cx="9766258" cy="1028700"/>
            </a:xfrm>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FCF5D37E-EAC1-2344-866A-EEB6950C24F1}"/>
                  </a:ext>
                </a:extLst>
              </p:cNvPr>
              <p:cNvSpPr/>
              <p:nvPr/>
            </p:nvSpPr>
            <p:spPr>
              <a:xfrm>
                <a:off x="838242" y="2044700"/>
                <a:ext cx="1064050" cy="1028700"/>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23" name="Rectangle 22">
                <a:extLst>
                  <a:ext uri="{FF2B5EF4-FFF2-40B4-BE49-F238E27FC236}">
                    <a16:creationId xmlns:a16="http://schemas.microsoft.com/office/drawing/2014/main" id="{381966C2-B043-5A47-80B7-6BFAD887E4CE}"/>
                  </a:ext>
                </a:extLst>
              </p:cNvPr>
              <p:cNvSpPr/>
              <p:nvPr/>
            </p:nvSpPr>
            <p:spPr>
              <a:xfrm>
                <a:off x="1902291" y="2044700"/>
                <a:ext cx="8702209" cy="1028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447CC0"/>
                    </a:solidFill>
                    <a:latin typeface="Arial" panose="020B0604020202020204" pitchFamily="34" charset="0"/>
                    <a:cs typeface="Arial" panose="020B0604020202020204" pitchFamily="34" charset="0"/>
                  </a:rPr>
                  <a:t>Unused sick leave</a:t>
                </a:r>
              </a:p>
            </p:txBody>
          </p:sp>
        </p:grpSp>
        <p:pic>
          <p:nvPicPr>
            <p:cNvPr id="14" name="Picture 13">
              <a:extLst>
                <a:ext uri="{FF2B5EF4-FFF2-40B4-BE49-F238E27FC236}">
                  <a16:creationId xmlns:a16="http://schemas.microsoft.com/office/drawing/2014/main" id="{64B549DF-AF97-8A43-8FBD-116B874CD58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6048" y="3041416"/>
              <a:ext cx="632875" cy="634114"/>
            </a:xfrm>
            <a:prstGeom prst="rect">
              <a:avLst/>
            </a:prstGeom>
            <a:effectLst>
              <a:outerShdw blurRad="50800" dist="50800" dir="5400000" algn="ctr" rotWithShape="0">
                <a:srgbClr val="000000">
                  <a:alpha val="20000"/>
                </a:srgbClr>
              </a:outerShdw>
            </a:effectLst>
          </p:spPr>
        </p:pic>
      </p:grpSp>
      <p:pic>
        <p:nvPicPr>
          <p:cNvPr id="15" name="Graphic 14" descr="Money">
            <a:extLst>
              <a:ext uri="{FF2B5EF4-FFF2-40B4-BE49-F238E27FC236}">
                <a16:creationId xmlns:a16="http://schemas.microsoft.com/office/drawing/2014/main" id="{0CE218EC-2930-084D-8726-E2B58CB924F0}"/>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8854" y="3846611"/>
            <a:ext cx="793784" cy="793784"/>
          </a:xfrm>
          <a:prstGeom prst="rect">
            <a:avLst/>
          </a:prstGeom>
          <a:effectLst>
            <a:outerShdw blurRad="50800" dist="50800" dir="5400000" algn="ctr" rotWithShape="0">
              <a:srgbClr val="000000">
                <a:alpha val="20000"/>
              </a:srgbClr>
            </a:outerShdw>
          </a:effectLst>
        </p:spPr>
      </p:pic>
      <p:sp>
        <p:nvSpPr>
          <p:cNvPr id="16" name="Title 15">
            <a:extLst>
              <a:ext uri="{FF2B5EF4-FFF2-40B4-BE49-F238E27FC236}">
                <a16:creationId xmlns:a16="http://schemas.microsoft.com/office/drawing/2014/main" id="{96683AF2-1FDF-9E43-AEBB-AB01B77F1849}"/>
              </a:ext>
            </a:extLst>
          </p:cNvPr>
          <p:cNvSpPr>
            <a:spLocks noGrp="1"/>
          </p:cNvSpPr>
          <p:nvPr>
            <p:ph type="title"/>
          </p:nvPr>
        </p:nvSpPr>
        <p:spPr>
          <a:xfrm>
            <a:off x="838203" y="718530"/>
            <a:ext cx="10515600" cy="618759"/>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What’s not included on your RPR?</a:t>
            </a:r>
          </a:p>
        </p:txBody>
      </p:sp>
      <p:pic>
        <p:nvPicPr>
          <p:cNvPr id="21" name="Graphic 20" descr="Star">
            <a:extLst>
              <a:ext uri="{FF2B5EF4-FFF2-40B4-BE49-F238E27FC236}">
                <a16:creationId xmlns:a16="http://schemas.microsoft.com/office/drawing/2014/main" id="{B76B2168-5DDD-4BD3-B939-892A29672D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953" y="4991269"/>
            <a:ext cx="914400" cy="914400"/>
          </a:xfrm>
          <a:prstGeom prst="rect">
            <a:avLst/>
          </a:prstGeom>
          <a:effectLst>
            <a:outerShdw blurRad="50800" dist="50800" dir="5400000" algn="ctr" rotWithShape="0">
              <a:schemeClr val="tx1">
                <a:alpha val="20000"/>
              </a:schemeClr>
            </a:outerShdw>
          </a:effectLst>
        </p:spPr>
      </p:pic>
      <p:graphicFrame>
        <p:nvGraphicFramePr>
          <p:cNvPr id="2" name="Diagram 1">
            <a:extLst>
              <a:ext uri="{FF2B5EF4-FFF2-40B4-BE49-F238E27FC236}">
                <a16:creationId xmlns:a16="http://schemas.microsoft.com/office/drawing/2014/main" id="{A74C5FCC-6E81-F734-4A25-EE62C07D6168}"/>
              </a:ext>
            </a:extLst>
          </p:cNvPr>
          <p:cNvGraphicFramePr/>
          <p:nvPr>
            <p:extLst>
              <p:ext uri="{D42A27DB-BD31-4B8C-83A1-F6EECF244321}">
                <p14:modId xmlns:p14="http://schemas.microsoft.com/office/powerpoint/2010/main" val="2781956952"/>
              </p:ext>
            </p:extLst>
          </p:nvPr>
        </p:nvGraphicFramePr>
        <p:xfrm>
          <a:off x="3628" y="6042749"/>
          <a:ext cx="12192000" cy="8152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Oval 2">
            <a:extLst>
              <a:ext uri="{FF2B5EF4-FFF2-40B4-BE49-F238E27FC236}">
                <a16:creationId xmlns:a16="http://schemas.microsoft.com/office/drawing/2014/main" id="{A462964A-6059-B99F-5F5C-493BF41F5565}"/>
              </a:ext>
            </a:extLst>
          </p:cNvPr>
          <p:cNvSpPr/>
          <p:nvPr/>
        </p:nvSpPr>
        <p:spPr>
          <a:xfrm>
            <a:off x="5895395"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4" name="Straight Connector 3">
            <a:extLst>
              <a:ext uri="{FF2B5EF4-FFF2-40B4-BE49-F238E27FC236}">
                <a16:creationId xmlns:a16="http://schemas.microsoft.com/office/drawing/2014/main" id="{D2157126-7ECF-9E2E-D434-3232376FA100}"/>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315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6EEC5-1B76-58BE-4E2E-83C82B7A64F3}"/>
              </a:ext>
            </a:extLst>
          </p:cNvPr>
          <p:cNvPicPr>
            <a:picLocks noChangeAspect="1"/>
          </p:cNvPicPr>
          <p:nvPr/>
        </p:nvPicPr>
        <p:blipFill>
          <a:blip r:embed="rId4"/>
          <a:stretch>
            <a:fillRect/>
          </a:stretch>
        </p:blipFill>
        <p:spPr>
          <a:xfrm>
            <a:off x="3535363" y="438550"/>
            <a:ext cx="5905501" cy="5440717"/>
          </a:xfrm>
          <a:prstGeom prst="rect">
            <a:avLst/>
          </a:prstGeom>
          <a:effectLst>
            <a:outerShdw blurRad="50800" dist="38100" dir="8100000" algn="tr" rotWithShape="0">
              <a:prstClr val="black">
                <a:alpha val="40000"/>
              </a:prstClr>
            </a:outerShdw>
          </a:effectLst>
        </p:spPr>
      </p:pic>
      <p:graphicFrame>
        <p:nvGraphicFramePr>
          <p:cNvPr id="8" name="Diagram 7">
            <a:extLst>
              <a:ext uri="{FF2B5EF4-FFF2-40B4-BE49-F238E27FC236}">
                <a16:creationId xmlns:a16="http://schemas.microsoft.com/office/drawing/2014/main" id="{6C1A61D9-D637-4195-9C72-A09F418BBE91}"/>
              </a:ext>
            </a:extLst>
          </p:cNvPr>
          <p:cNvGraphicFramePr/>
          <p:nvPr>
            <p:extLst>
              <p:ext uri="{D42A27DB-BD31-4B8C-83A1-F6EECF244321}">
                <p14:modId xmlns:p14="http://schemas.microsoft.com/office/powerpoint/2010/main" val="444440584"/>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6B1C4866-06A1-07D4-07E3-0FE4EB99E6EB}"/>
              </a:ext>
            </a:extLst>
          </p:cNvPr>
          <p:cNvSpPr/>
          <p:nvPr/>
        </p:nvSpPr>
        <p:spPr>
          <a:xfrm>
            <a:off x="5896847"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D6614B61-0369-B010-8F2B-8F4B779B7DDF}"/>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2D5BDCB-3432-6800-7C00-FC555DA7CC1A}"/>
              </a:ext>
            </a:extLst>
          </p:cNvPr>
          <p:cNvSpPr/>
          <p:nvPr/>
        </p:nvSpPr>
        <p:spPr>
          <a:xfrm>
            <a:off x="3536842" y="2606886"/>
            <a:ext cx="5904021" cy="183143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6A1819-ED85-11C1-13CE-1142806D8FBE}"/>
              </a:ext>
            </a:extLst>
          </p:cNvPr>
          <p:cNvSpPr txBox="1"/>
          <p:nvPr/>
        </p:nvSpPr>
        <p:spPr>
          <a:xfrm>
            <a:off x="5134040" y="3036155"/>
            <a:ext cx="3253648" cy="923330"/>
          </a:xfrm>
          <a:prstGeom prst="rect">
            <a:avLst/>
          </a:prstGeom>
          <a:noFill/>
        </p:spPr>
        <p:txBody>
          <a:bodyPr wrap="none" rtlCol="0">
            <a:spAutoFit/>
          </a:bodyPr>
          <a:lstStyle/>
          <a:p>
            <a:r>
              <a:rPr lang="en-US" dirty="0">
                <a:solidFill>
                  <a:srgbClr val="0000FF"/>
                </a:solidFill>
              </a:rPr>
              <a:t>0</a:t>
            </a:r>
          </a:p>
          <a:p>
            <a:r>
              <a:rPr lang="en-US" dirty="0">
                <a:solidFill>
                  <a:srgbClr val="0000FF"/>
                </a:solidFill>
              </a:rPr>
              <a:t>126 sick days / 185 contract days</a:t>
            </a:r>
          </a:p>
          <a:p>
            <a:r>
              <a:rPr lang="en-US" dirty="0">
                <a:solidFill>
                  <a:srgbClr val="0000FF"/>
                </a:solidFill>
              </a:rPr>
              <a:t>126,033.52</a:t>
            </a:r>
          </a:p>
        </p:txBody>
      </p:sp>
      <p:sp>
        <p:nvSpPr>
          <p:cNvPr id="11" name="TextBox 10">
            <a:extLst>
              <a:ext uri="{FF2B5EF4-FFF2-40B4-BE49-F238E27FC236}">
                <a16:creationId xmlns:a16="http://schemas.microsoft.com/office/drawing/2014/main" id="{38517448-3F3B-C303-3413-DCE4D5BDE5F4}"/>
              </a:ext>
            </a:extLst>
          </p:cNvPr>
          <p:cNvSpPr txBox="1"/>
          <p:nvPr/>
        </p:nvSpPr>
        <p:spPr>
          <a:xfrm>
            <a:off x="3889586" y="1949745"/>
            <a:ext cx="710451" cy="369332"/>
          </a:xfrm>
          <a:prstGeom prst="rect">
            <a:avLst/>
          </a:prstGeom>
          <a:noFill/>
        </p:spPr>
        <p:txBody>
          <a:bodyPr wrap="none" rtlCol="0">
            <a:spAutoFit/>
          </a:bodyPr>
          <a:lstStyle/>
          <a:p>
            <a:r>
              <a:rPr lang="en-US" dirty="0">
                <a:solidFill>
                  <a:srgbClr val="0000FF"/>
                </a:solidFill>
              </a:rPr>
              <a:t>6,150</a:t>
            </a:r>
          </a:p>
        </p:txBody>
      </p:sp>
      <p:sp>
        <p:nvSpPr>
          <p:cNvPr id="12" name="TextBox 11">
            <a:extLst>
              <a:ext uri="{FF2B5EF4-FFF2-40B4-BE49-F238E27FC236}">
                <a16:creationId xmlns:a16="http://schemas.microsoft.com/office/drawing/2014/main" id="{0145BF45-BFC1-6F97-CD41-3EFFC1ABC151}"/>
              </a:ext>
            </a:extLst>
          </p:cNvPr>
          <p:cNvSpPr txBox="1"/>
          <p:nvPr/>
        </p:nvSpPr>
        <p:spPr>
          <a:xfrm>
            <a:off x="5680264" y="1943383"/>
            <a:ext cx="710451" cy="369332"/>
          </a:xfrm>
          <a:prstGeom prst="rect">
            <a:avLst/>
          </a:prstGeom>
          <a:noFill/>
        </p:spPr>
        <p:txBody>
          <a:bodyPr wrap="none" rtlCol="0">
            <a:spAutoFit/>
          </a:bodyPr>
          <a:lstStyle/>
          <a:p>
            <a:r>
              <a:rPr lang="en-US" dirty="0">
                <a:solidFill>
                  <a:srgbClr val="0000FF"/>
                </a:solidFill>
              </a:rPr>
              <a:t>5,255</a:t>
            </a:r>
          </a:p>
        </p:txBody>
      </p:sp>
      <p:sp>
        <p:nvSpPr>
          <p:cNvPr id="14" name="TextBox 13">
            <a:extLst>
              <a:ext uri="{FF2B5EF4-FFF2-40B4-BE49-F238E27FC236}">
                <a16:creationId xmlns:a16="http://schemas.microsoft.com/office/drawing/2014/main" id="{92E2F974-0867-4CB3-1067-57B1AF5D71CA}"/>
              </a:ext>
            </a:extLst>
          </p:cNvPr>
          <p:cNvSpPr txBox="1"/>
          <p:nvPr/>
        </p:nvSpPr>
        <p:spPr>
          <a:xfrm>
            <a:off x="7471069" y="1939482"/>
            <a:ext cx="535724" cy="369332"/>
          </a:xfrm>
          <a:prstGeom prst="rect">
            <a:avLst/>
          </a:prstGeom>
          <a:noFill/>
        </p:spPr>
        <p:txBody>
          <a:bodyPr wrap="none" rtlCol="0">
            <a:spAutoFit/>
          </a:bodyPr>
          <a:lstStyle/>
          <a:p>
            <a:r>
              <a:rPr lang="en-US" dirty="0">
                <a:solidFill>
                  <a:srgbClr val="0000FF"/>
                </a:solidFill>
              </a:rPr>
              <a:t>895</a:t>
            </a:r>
          </a:p>
        </p:txBody>
      </p:sp>
    </p:spTree>
    <p:custDataLst>
      <p:tags r:id="rId1"/>
    </p:custDataLst>
    <p:extLst>
      <p:ext uri="{BB962C8B-B14F-4D97-AF65-F5344CB8AC3E}">
        <p14:creationId xmlns:p14="http://schemas.microsoft.com/office/powerpoint/2010/main" val="35772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3522"/>
          <a:stretch/>
        </p:blipFill>
        <p:spPr>
          <a:xfrm>
            <a:off x="0" y="0"/>
            <a:ext cx="12192000" cy="6042747"/>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471488" y="492827"/>
            <a:ext cx="9775597" cy="618759"/>
          </a:xfrm>
          <a:prstGeom prst="rect">
            <a:avLst/>
          </a:prstGeom>
        </p:spPr>
        <p:txBody>
          <a:bodyPr wrap="square">
            <a:spAutoFit/>
          </a:bodyPr>
          <a:lstStyle/>
          <a:p>
            <a:r>
              <a:rPr lang="en-US" sz="3801"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Benefits Calculator</a:t>
            </a:r>
          </a:p>
        </p:txBody>
      </p:sp>
      <p:pic>
        <p:nvPicPr>
          <p:cNvPr id="7" name="Picture 6">
            <a:extLst>
              <a:ext uri="{FF2B5EF4-FFF2-40B4-BE49-F238E27FC236}">
                <a16:creationId xmlns:a16="http://schemas.microsoft.com/office/drawing/2014/main" id="{77EBCDD6-BA07-1BB3-6255-A664FF473312}"/>
              </a:ext>
            </a:extLst>
          </p:cNvPr>
          <p:cNvPicPr>
            <a:picLocks noGrp="1" noRot="1" noChangeAspect="1" noMove="1" noResize="1" noEditPoints="1" noAdjustHandles="1" noChangeArrowheads="1" noChangeShapeType="1" noCrop="1"/>
          </p:cNvPicPr>
          <p:nvPr/>
        </p:nvPicPr>
        <p:blipFill rotWithShape="1">
          <a:blip r:embed="rId5"/>
          <a:srcRect l="3373" r="2075"/>
          <a:stretch/>
        </p:blipFill>
        <p:spPr>
          <a:xfrm>
            <a:off x="3370074" y="1690687"/>
            <a:ext cx="5357674" cy="3484924"/>
          </a:xfrm>
          <a:prstGeom prst="rect">
            <a:avLst/>
          </a:prstGeom>
        </p:spPr>
      </p:pic>
      <p:sp>
        <p:nvSpPr>
          <p:cNvPr id="8" name="Rectangle: Rounded Corners 7">
            <a:hlinkClick r:id="rId6"/>
            <a:extLst>
              <a:ext uri="{FF2B5EF4-FFF2-40B4-BE49-F238E27FC236}">
                <a16:creationId xmlns:a16="http://schemas.microsoft.com/office/drawing/2014/main" id="{8586E79B-6C4C-A7AD-779D-3D85951CFFF9}"/>
              </a:ext>
            </a:extLst>
          </p:cNvPr>
          <p:cNvSpPr/>
          <p:nvPr/>
        </p:nvSpPr>
        <p:spPr>
          <a:xfrm>
            <a:off x="4450148" y="3503203"/>
            <a:ext cx="2701282" cy="754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2" name="Diagram 1">
            <a:extLst>
              <a:ext uri="{FF2B5EF4-FFF2-40B4-BE49-F238E27FC236}">
                <a16:creationId xmlns:a16="http://schemas.microsoft.com/office/drawing/2014/main" id="{C2515A71-D88B-5C2E-9779-C9984B99F138}"/>
              </a:ext>
            </a:extLst>
          </p:cNvPr>
          <p:cNvGraphicFramePr/>
          <p:nvPr>
            <p:extLst>
              <p:ext uri="{D42A27DB-BD31-4B8C-83A1-F6EECF244321}">
                <p14:modId xmlns:p14="http://schemas.microsoft.com/office/powerpoint/2010/main" val="1665257545"/>
              </p:ext>
            </p:extLst>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Oval 2">
            <a:extLst>
              <a:ext uri="{FF2B5EF4-FFF2-40B4-BE49-F238E27FC236}">
                <a16:creationId xmlns:a16="http://schemas.microsoft.com/office/drawing/2014/main" id="{43A496B1-83C7-1B3A-AF42-5BAE077A48BF}"/>
              </a:ext>
            </a:extLst>
          </p:cNvPr>
          <p:cNvSpPr/>
          <p:nvPr/>
        </p:nvSpPr>
        <p:spPr>
          <a:xfrm>
            <a:off x="5866367"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4" name="Straight Connector 3">
            <a:extLst>
              <a:ext uri="{FF2B5EF4-FFF2-40B4-BE49-F238E27FC236}">
                <a16:creationId xmlns:a16="http://schemas.microsoft.com/office/drawing/2014/main" id="{80319225-926A-B538-C138-3D91373AE22C}"/>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85913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6EEC5-1B76-58BE-4E2E-83C82B7A64F3}"/>
              </a:ext>
            </a:extLst>
          </p:cNvPr>
          <p:cNvPicPr>
            <a:picLocks noChangeAspect="1"/>
          </p:cNvPicPr>
          <p:nvPr/>
        </p:nvPicPr>
        <p:blipFill>
          <a:blip r:embed="rId4"/>
          <a:stretch>
            <a:fillRect/>
          </a:stretch>
        </p:blipFill>
        <p:spPr>
          <a:xfrm>
            <a:off x="3535363" y="438550"/>
            <a:ext cx="5905501" cy="5440717"/>
          </a:xfrm>
          <a:prstGeom prst="rect">
            <a:avLst/>
          </a:prstGeom>
          <a:effectLst>
            <a:outerShdw blurRad="50800" dist="38100" dir="8100000" algn="tr" rotWithShape="0">
              <a:prstClr val="black">
                <a:alpha val="40000"/>
              </a:prstClr>
            </a:outerShdw>
          </a:effectLst>
        </p:spPr>
      </p:pic>
      <p:graphicFrame>
        <p:nvGraphicFramePr>
          <p:cNvPr id="8" name="Diagram 7">
            <a:extLst>
              <a:ext uri="{FF2B5EF4-FFF2-40B4-BE49-F238E27FC236}">
                <a16:creationId xmlns:a16="http://schemas.microsoft.com/office/drawing/2014/main" id="{6C1A61D9-D637-4195-9C72-A09F418BBE91}"/>
              </a:ext>
            </a:extLst>
          </p:cNvPr>
          <p:cNvGraphicFramePr/>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6B1C4866-06A1-07D4-07E3-0FE4EB99E6EB}"/>
              </a:ext>
            </a:extLst>
          </p:cNvPr>
          <p:cNvSpPr/>
          <p:nvPr/>
        </p:nvSpPr>
        <p:spPr>
          <a:xfrm>
            <a:off x="5896847" y="620623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D6614B61-0369-B010-8F2B-8F4B779B7DDF}"/>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2D5BDCB-3432-6800-7C00-FC555DA7CC1A}"/>
              </a:ext>
            </a:extLst>
          </p:cNvPr>
          <p:cNvSpPr/>
          <p:nvPr/>
        </p:nvSpPr>
        <p:spPr>
          <a:xfrm>
            <a:off x="3536842" y="2606886"/>
            <a:ext cx="5904021" cy="183143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6A1819-ED85-11C1-13CE-1142806D8FBE}"/>
              </a:ext>
            </a:extLst>
          </p:cNvPr>
          <p:cNvSpPr txBox="1"/>
          <p:nvPr/>
        </p:nvSpPr>
        <p:spPr>
          <a:xfrm>
            <a:off x="5134040" y="3036155"/>
            <a:ext cx="3343416" cy="923330"/>
          </a:xfrm>
          <a:prstGeom prst="rect">
            <a:avLst/>
          </a:prstGeom>
          <a:noFill/>
        </p:spPr>
        <p:txBody>
          <a:bodyPr wrap="none" rtlCol="0">
            <a:spAutoFit/>
          </a:bodyPr>
          <a:lstStyle/>
          <a:p>
            <a:r>
              <a:rPr lang="en-US" dirty="0">
                <a:solidFill>
                  <a:srgbClr val="0000FF"/>
                </a:solidFill>
              </a:rPr>
              <a:t>0</a:t>
            </a:r>
          </a:p>
          <a:p>
            <a:r>
              <a:rPr lang="en-US" dirty="0">
                <a:solidFill>
                  <a:srgbClr val="0000FF"/>
                </a:solidFill>
              </a:rPr>
              <a:t>126 sick days / 185 contract days</a:t>
            </a:r>
          </a:p>
          <a:p>
            <a:r>
              <a:rPr lang="en-US" dirty="0">
                <a:solidFill>
                  <a:srgbClr val="0000FF"/>
                </a:solidFill>
              </a:rPr>
              <a:t>126,033.52</a:t>
            </a:r>
          </a:p>
        </p:txBody>
      </p:sp>
      <p:sp>
        <p:nvSpPr>
          <p:cNvPr id="11" name="TextBox 10">
            <a:extLst>
              <a:ext uri="{FF2B5EF4-FFF2-40B4-BE49-F238E27FC236}">
                <a16:creationId xmlns:a16="http://schemas.microsoft.com/office/drawing/2014/main" id="{38517448-3F3B-C303-3413-DCE4D5BDE5F4}"/>
              </a:ext>
            </a:extLst>
          </p:cNvPr>
          <p:cNvSpPr txBox="1"/>
          <p:nvPr/>
        </p:nvSpPr>
        <p:spPr>
          <a:xfrm>
            <a:off x="3889586" y="1949745"/>
            <a:ext cx="710451" cy="369332"/>
          </a:xfrm>
          <a:prstGeom prst="rect">
            <a:avLst/>
          </a:prstGeom>
          <a:noFill/>
        </p:spPr>
        <p:txBody>
          <a:bodyPr wrap="none" rtlCol="0">
            <a:spAutoFit/>
          </a:bodyPr>
          <a:lstStyle/>
          <a:p>
            <a:r>
              <a:rPr lang="en-US" dirty="0">
                <a:solidFill>
                  <a:srgbClr val="0000FF"/>
                </a:solidFill>
              </a:rPr>
              <a:t>6,150</a:t>
            </a:r>
          </a:p>
        </p:txBody>
      </p:sp>
      <p:sp>
        <p:nvSpPr>
          <p:cNvPr id="12" name="TextBox 11">
            <a:extLst>
              <a:ext uri="{FF2B5EF4-FFF2-40B4-BE49-F238E27FC236}">
                <a16:creationId xmlns:a16="http://schemas.microsoft.com/office/drawing/2014/main" id="{0145BF45-BFC1-6F97-CD41-3EFFC1ABC151}"/>
              </a:ext>
            </a:extLst>
          </p:cNvPr>
          <p:cNvSpPr txBox="1"/>
          <p:nvPr/>
        </p:nvSpPr>
        <p:spPr>
          <a:xfrm>
            <a:off x="5680264" y="1943383"/>
            <a:ext cx="710451" cy="369332"/>
          </a:xfrm>
          <a:prstGeom prst="rect">
            <a:avLst/>
          </a:prstGeom>
          <a:noFill/>
        </p:spPr>
        <p:txBody>
          <a:bodyPr wrap="none" rtlCol="0">
            <a:spAutoFit/>
          </a:bodyPr>
          <a:lstStyle/>
          <a:p>
            <a:r>
              <a:rPr lang="en-US" dirty="0">
                <a:solidFill>
                  <a:srgbClr val="0000FF"/>
                </a:solidFill>
              </a:rPr>
              <a:t>5,255</a:t>
            </a:r>
          </a:p>
        </p:txBody>
      </p:sp>
      <p:sp>
        <p:nvSpPr>
          <p:cNvPr id="14" name="TextBox 13">
            <a:extLst>
              <a:ext uri="{FF2B5EF4-FFF2-40B4-BE49-F238E27FC236}">
                <a16:creationId xmlns:a16="http://schemas.microsoft.com/office/drawing/2014/main" id="{92E2F974-0867-4CB3-1067-57B1AF5D71CA}"/>
              </a:ext>
            </a:extLst>
          </p:cNvPr>
          <p:cNvSpPr txBox="1"/>
          <p:nvPr/>
        </p:nvSpPr>
        <p:spPr>
          <a:xfrm>
            <a:off x="7471069" y="1939482"/>
            <a:ext cx="535724" cy="369332"/>
          </a:xfrm>
          <a:prstGeom prst="rect">
            <a:avLst/>
          </a:prstGeom>
          <a:noFill/>
        </p:spPr>
        <p:txBody>
          <a:bodyPr wrap="none" rtlCol="0">
            <a:spAutoFit/>
          </a:bodyPr>
          <a:lstStyle/>
          <a:p>
            <a:r>
              <a:rPr lang="en-US" dirty="0">
                <a:solidFill>
                  <a:srgbClr val="0000FF"/>
                </a:solidFill>
              </a:rPr>
              <a:t>895</a:t>
            </a:r>
          </a:p>
        </p:txBody>
      </p:sp>
      <p:sp>
        <p:nvSpPr>
          <p:cNvPr id="2" name="TextBox 1">
            <a:extLst>
              <a:ext uri="{FF2B5EF4-FFF2-40B4-BE49-F238E27FC236}">
                <a16:creationId xmlns:a16="http://schemas.microsoft.com/office/drawing/2014/main" id="{37A2BA09-A4E3-60A0-C858-DC1CCD616195}"/>
              </a:ext>
            </a:extLst>
          </p:cNvPr>
          <p:cNvSpPr txBox="1"/>
          <p:nvPr/>
        </p:nvSpPr>
        <p:spPr>
          <a:xfrm>
            <a:off x="5147895" y="3991468"/>
            <a:ext cx="1729821" cy="461665"/>
          </a:xfrm>
          <a:prstGeom prst="rect">
            <a:avLst/>
          </a:prstGeom>
          <a:noFill/>
        </p:spPr>
        <p:txBody>
          <a:bodyPr wrap="square" rtlCol="0">
            <a:spAutoFit/>
          </a:bodyPr>
          <a:lstStyle/>
          <a:p>
            <a:r>
              <a:rPr lang="en-US" sz="2400" dirty="0">
                <a:solidFill>
                  <a:srgbClr val="0000FF"/>
                </a:solidFill>
              </a:rPr>
              <a:t>5,660.37</a:t>
            </a:r>
          </a:p>
        </p:txBody>
      </p:sp>
      <p:sp>
        <p:nvSpPr>
          <p:cNvPr id="4" name="Arrow: Left 3">
            <a:extLst>
              <a:ext uri="{FF2B5EF4-FFF2-40B4-BE49-F238E27FC236}">
                <a16:creationId xmlns:a16="http://schemas.microsoft.com/office/drawing/2014/main" id="{F8836098-B16D-3E28-807F-BB3725908159}"/>
              </a:ext>
            </a:extLst>
          </p:cNvPr>
          <p:cNvSpPr/>
          <p:nvPr/>
        </p:nvSpPr>
        <p:spPr>
          <a:xfrm rot="10800000">
            <a:off x="2846829" y="4122079"/>
            <a:ext cx="566532" cy="200441"/>
          </a:xfrm>
          <a:prstGeom prst="leftArrow">
            <a:avLst/>
          </a:prstGeom>
          <a:solidFill>
            <a:schemeClr val="accent4">
              <a:lumMod val="40000"/>
              <a:lumOff val="60000"/>
            </a:schemeClr>
          </a:solidFill>
          <a:ln w="38100" cmpd="sng">
            <a:solidFill>
              <a:schemeClr val="accent4"/>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87A3D3"/>
              </a:solidFill>
            </a:endParaRPr>
          </a:p>
        </p:txBody>
      </p:sp>
    </p:spTree>
    <p:custDataLst>
      <p:tags r:id="rId1"/>
    </p:custDataLst>
    <p:extLst>
      <p:ext uri="{BB962C8B-B14F-4D97-AF65-F5344CB8AC3E}">
        <p14:creationId xmlns:p14="http://schemas.microsoft.com/office/powerpoint/2010/main" val="6547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6</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563258"/>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Additional Income</a:t>
            </a:r>
          </a:p>
        </p:txBody>
      </p:sp>
      <p:graphicFrame>
        <p:nvGraphicFramePr>
          <p:cNvPr id="2" name="Diagram 1">
            <a:extLst>
              <a:ext uri="{FF2B5EF4-FFF2-40B4-BE49-F238E27FC236}">
                <a16:creationId xmlns:a16="http://schemas.microsoft.com/office/drawing/2014/main" id="{4C529238-1F43-49D9-0AE8-E2E75A1FE1E7}"/>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6954938" y="6206228"/>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04711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68E621-A2DA-7B43-A518-7D503DBB31C3}"/>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23" y="3"/>
            <a:ext cx="12191980" cy="6857998"/>
          </a:xfrm>
          <a:prstGeom prst="rect">
            <a:avLst/>
          </a:prstGeom>
          <a:solidFill>
            <a:srgbClr val="2563C2"/>
          </a:solidFill>
        </p:spPr>
      </p:pic>
      <p:sp>
        <p:nvSpPr>
          <p:cNvPr id="17" name="Title 12">
            <a:extLst>
              <a:ext uri="{FF2B5EF4-FFF2-40B4-BE49-F238E27FC236}">
                <a16:creationId xmlns:a16="http://schemas.microsoft.com/office/drawing/2014/main" id="{86A9D0F7-4FFC-44E8-BEF1-50C5257455F7}"/>
              </a:ext>
            </a:extLst>
          </p:cNvPr>
          <p:cNvSpPr>
            <a:spLocks noGrp="1"/>
          </p:cNvSpPr>
          <p:nvPr>
            <p:ph type="title"/>
          </p:nvPr>
        </p:nvSpPr>
        <p:spPr>
          <a:xfrm>
            <a:off x="838203" y="1493137"/>
            <a:ext cx="10515600" cy="618759"/>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Additional income</a:t>
            </a:r>
          </a:p>
        </p:txBody>
      </p:sp>
      <p:pic>
        <p:nvPicPr>
          <p:cNvPr id="10" name="Picture 9">
            <a:extLst>
              <a:ext uri="{FF2B5EF4-FFF2-40B4-BE49-F238E27FC236}">
                <a16:creationId xmlns:a16="http://schemas.microsoft.com/office/drawing/2014/main" id="{3D2E6D3A-8A24-BE74-FCC2-718C21C5C7DB}"/>
              </a:ext>
            </a:extLst>
          </p:cNvPr>
          <p:cNvPicPr>
            <a:picLocks noChangeAspect="1"/>
          </p:cNvPicPr>
          <p:nvPr/>
        </p:nvPicPr>
        <p:blipFill>
          <a:blip r:embed="rId5"/>
          <a:stretch>
            <a:fillRect/>
          </a:stretch>
        </p:blipFill>
        <p:spPr>
          <a:xfrm>
            <a:off x="447277" y="347118"/>
            <a:ext cx="4300330" cy="5455237"/>
          </a:xfrm>
          <a:prstGeom prst="rect">
            <a:avLst/>
          </a:prstGeom>
          <a:effectLst>
            <a:outerShdw blurRad="50800" dist="38100" dir="8100000" algn="tr" rotWithShape="0">
              <a:prstClr val="black">
                <a:alpha val="40000"/>
              </a:prstClr>
            </a:outerShdw>
          </a:effectLst>
        </p:spPr>
      </p:pic>
      <p:graphicFrame>
        <p:nvGraphicFramePr>
          <p:cNvPr id="11" name="Diagram 10">
            <a:extLst>
              <a:ext uri="{FF2B5EF4-FFF2-40B4-BE49-F238E27FC236}">
                <a16:creationId xmlns:a16="http://schemas.microsoft.com/office/drawing/2014/main" id="{30F5167D-CB59-702F-6304-3741025AF362}"/>
              </a:ext>
            </a:extLst>
          </p:cNvPr>
          <p:cNvGraphicFramePr/>
          <p:nvPr>
            <p:extLst>
              <p:ext uri="{D42A27DB-BD31-4B8C-83A1-F6EECF244321}">
                <p14:modId xmlns:p14="http://schemas.microsoft.com/office/powerpoint/2010/main" val="318768653"/>
              </p:ext>
            </p:extLst>
          </p:nvPr>
        </p:nvGraphicFramePr>
        <p:xfrm>
          <a:off x="-25402" y="6042749"/>
          <a:ext cx="12217402" cy="815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Oval 11">
            <a:extLst>
              <a:ext uri="{FF2B5EF4-FFF2-40B4-BE49-F238E27FC236}">
                <a16:creationId xmlns:a16="http://schemas.microsoft.com/office/drawing/2014/main" id="{152CA78D-545D-5EFF-5EC7-CC4FE3A64231}"/>
              </a:ext>
            </a:extLst>
          </p:cNvPr>
          <p:cNvSpPr/>
          <p:nvPr/>
        </p:nvSpPr>
        <p:spPr>
          <a:xfrm>
            <a:off x="6954938" y="6206228"/>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D0E058BE-6330-FC7B-B6C8-45DBF0AC5669}"/>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AC47F88-31C7-CC11-BC80-B953644311E6}"/>
              </a:ext>
            </a:extLst>
          </p:cNvPr>
          <p:cNvSpPr/>
          <p:nvPr/>
        </p:nvSpPr>
        <p:spPr>
          <a:xfrm>
            <a:off x="447277" y="815249"/>
            <a:ext cx="4300330" cy="82486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32FE68-57F2-1A19-BA76-07323DAB1633}"/>
              </a:ext>
            </a:extLst>
          </p:cNvPr>
          <p:cNvPicPr>
            <a:picLocks noChangeAspect="1"/>
          </p:cNvPicPr>
          <p:nvPr/>
        </p:nvPicPr>
        <p:blipFill>
          <a:blip r:embed="rId11"/>
          <a:stretch>
            <a:fillRect/>
          </a:stretch>
        </p:blipFill>
        <p:spPr>
          <a:xfrm>
            <a:off x="2552243" y="1640114"/>
            <a:ext cx="8078367" cy="2521137"/>
          </a:xfrm>
          <a:prstGeom prst="rect">
            <a:avLst/>
          </a:prstGeom>
          <a:ln>
            <a:solidFill>
              <a:schemeClr val="tx1">
                <a:lumMod val="50000"/>
                <a:lumOff val="50000"/>
              </a:schemeClr>
            </a:solidFill>
          </a:ln>
          <a:effectLst>
            <a:outerShdw blurRad="76200" dist="76200" dir="8100000" algn="tr" rotWithShape="0">
              <a:prstClr val="black">
                <a:alpha val="40000"/>
              </a:prstClr>
            </a:outerShdw>
          </a:effectLst>
        </p:spPr>
      </p:pic>
      <p:grpSp>
        <p:nvGrpSpPr>
          <p:cNvPr id="16" name="Group 15">
            <a:extLst>
              <a:ext uri="{FF2B5EF4-FFF2-40B4-BE49-F238E27FC236}">
                <a16:creationId xmlns:a16="http://schemas.microsoft.com/office/drawing/2014/main" id="{4BD014AA-4610-263F-8A23-15CD40856FFA}"/>
              </a:ext>
            </a:extLst>
          </p:cNvPr>
          <p:cNvGrpSpPr/>
          <p:nvPr/>
        </p:nvGrpSpPr>
        <p:grpSpPr>
          <a:xfrm>
            <a:off x="5735782" y="347118"/>
            <a:ext cx="4921134" cy="815252"/>
            <a:chOff x="2621280" y="2591912"/>
            <a:chExt cx="6949440" cy="1674175"/>
          </a:xfrm>
        </p:grpSpPr>
        <p:sp>
          <p:nvSpPr>
            <p:cNvPr id="28" name="Rectangle 27">
              <a:extLst>
                <a:ext uri="{FF2B5EF4-FFF2-40B4-BE49-F238E27FC236}">
                  <a16:creationId xmlns:a16="http://schemas.microsoft.com/office/drawing/2014/main" id="{50D4D1C1-7DC7-9C7B-BC64-7F793C6F8D59}"/>
                </a:ext>
              </a:extLst>
            </p:cNvPr>
            <p:cNvSpPr/>
            <p:nvPr/>
          </p:nvSpPr>
          <p:spPr>
            <a:xfrm>
              <a:off x="2658427" y="3090446"/>
              <a:ext cx="6875145" cy="1074467"/>
            </a:xfrm>
            <a:prstGeom prst="rect">
              <a:avLst/>
            </a:prstGeom>
          </p:spPr>
          <p:txBody>
            <a:bodyPr wrap="square">
              <a:spAutoFit/>
            </a:bodyPr>
            <a:lstStyle/>
            <a:p>
              <a:pPr algn="ctr" defTabSz="914392">
                <a:defRPr/>
              </a:pPr>
              <a:r>
                <a:rPr lang="en-US" sz="2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Additional Income</a:t>
              </a:r>
            </a:p>
          </p:txBody>
        </p:sp>
        <p:sp>
          <p:nvSpPr>
            <p:cNvPr id="29" name="Rectangle: Diagonal Corners Rounded 28">
              <a:extLst>
                <a:ext uri="{FF2B5EF4-FFF2-40B4-BE49-F238E27FC236}">
                  <a16:creationId xmlns:a16="http://schemas.microsoft.com/office/drawing/2014/main" id="{91B3C3F7-64EC-B792-E6A9-2F763E4FCCD2}"/>
                </a:ext>
              </a:extLst>
            </p:cNvPr>
            <p:cNvSpPr/>
            <p:nvPr/>
          </p:nvSpPr>
          <p:spPr>
            <a:xfrm>
              <a:off x="2621280" y="2591912"/>
              <a:ext cx="6949440" cy="1674175"/>
            </a:xfrm>
            <a:prstGeom prst="round2Diag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2800">
                <a:solidFill>
                  <a:prstClr val="white"/>
                </a:solidFill>
                <a:latin typeface="Calibri" panose="020F0502020204030204"/>
              </a:endParaRPr>
            </a:p>
          </p:txBody>
        </p:sp>
      </p:grpSp>
    </p:spTree>
    <p:custDataLst>
      <p:tags r:id="rId1"/>
    </p:custDataLst>
    <p:extLst>
      <p:ext uri="{BB962C8B-B14F-4D97-AF65-F5344CB8AC3E}">
        <p14:creationId xmlns:p14="http://schemas.microsoft.com/office/powerpoint/2010/main" val="327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7770A-35EC-0B96-FBB0-382BA18F51E7}"/>
              </a:ext>
            </a:extLst>
          </p:cNvPr>
          <p:cNvPicPr>
            <a:picLocks noChangeAspect="1"/>
          </p:cNvPicPr>
          <p:nvPr/>
        </p:nvPicPr>
        <p:blipFill>
          <a:blip r:embed="rId4"/>
          <a:stretch>
            <a:fillRect/>
          </a:stretch>
        </p:blipFill>
        <p:spPr>
          <a:xfrm>
            <a:off x="447277" y="347118"/>
            <a:ext cx="4300330" cy="5455237"/>
          </a:xfrm>
          <a:prstGeom prst="rect">
            <a:avLst/>
          </a:prstGeom>
          <a:effectLst>
            <a:outerShdw blurRad="50800" dist="38100" dir="8100000" algn="tr" rotWithShape="0">
              <a:prstClr val="black">
                <a:alpha val="40000"/>
              </a:prstClr>
            </a:outerShdw>
          </a:effectLst>
        </p:spPr>
      </p:pic>
      <p:grpSp>
        <p:nvGrpSpPr>
          <p:cNvPr id="20" name="Group 19">
            <a:extLst>
              <a:ext uri="{FF2B5EF4-FFF2-40B4-BE49-F238E27FC236}">
                <a16:creationId xmlns:a16="http://schemas.microsoft.com/office/drawing/2014/main" id="{47BE4BC3-A97F-0B02-F092-5A0A834BCB3B}"/>
              </a:ext>
            </a:extLst>
          </p:cNvPr>
          <p:cNvGrpSpPr/>
          <p:nvPr/>
        </p:nvGrpSpPr>
        <p:grpSpPr>
          <a:xfrm>
            <a:off x="-25402" y="6042749"/>
            <a:ext cx="12217402" cy="815251"/>
            <a:chOff x="-25402" y="6042749"/>
            <a:chExt cx="12217402" cy="815251"/>
          </a:xfrm>
        </p:grpSpPr>
        <p:graphicFrame>
          <p:nvGraphicFramePr>
            <p:cNvPr id="15" name="Diagram 14">
              <a:extLst>
                <a:ext uri="{FF2B5EF4-FFF2-40B4-BE49-F238E27FC236}">
                  <a16:creationId xmlns:a16="http://schemas.microsoft.com/office/drawing/2014/main" id="{0DC06BC0-A7AE-1C0E-742E-46F898CF5E68}"/>
                </a:ext>
              </a:extLst>
            </p:cNvPr>
            <p:cNvGraphicFramePr/>
            <p:nvPr>
              <p:extLst>
                <p:ext uri="{D42A27DB-BD31-4B8C-83A1-F6EECF244321}">
                  <p14:modId xmlns:p14="http://schemas.microsoft.com/office/powerpoint/2010/main" val="1654845722"/>
                </p:ext>
              </p:extLst>
            </p:nvPr>
          </p:nvGraphicFramePr>
          <p:xfrm>
            <a:off x="-25402" y="6042749"/>
            <a:ext cx="12217402"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7" name="Straight Connector 16">
              <a:extLst>
                <a:ext uri="{FF2B5EF4-FFF2-40B4-BE49-F238E27FC236}">
                  <a16:creationId xmlns:a16="http://schemas.microsoft.com/office/drawing/2014/main" id="{7266446A-DF99-EF72-0C02-E0C2576C50C4}"/>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CA5D1751-0AE9-1194-C0FF-9B5ECFEF4192}"/>
              </a:ext>
            </a:extLst>
          </p:cNvPr>
          <p:cNvSpPr/>
          <p:nvPr/>
        </p:nvSpPr>
        <p:spPr>
          <a:xfrm>
            <a:off x="6978384" y="6182782"/>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
        <p:nvSpPr>
          <p:cNvPr id="19" name="Rectangle 18">
            <a:extLst>
              <a:ext uri="{FF2B5EF4-FFF2-40B4-BE49-F238E27FC236}">
                <a16:creationId xmlns:a16="http://schemas.microsoft.com/office/drawing/2014/main" id="{71712A7F-465F-4E7F-837E-952A2E2D7D9A}"/>
              </a:ext>
            </a:extLst>
          </p:cNvPr>
          <p:cNvSpPr/>
          <p:nvPr/>
        </p:nvSpPr>
        <p:spPr>
          <a:xfrm>
            <a:off x="458914" y="1654769"/>
            <a:ext cx="4288693" cy="109909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81DF35C-766D-D1C7-3F7D-FA4F7B84906C}"/>
              </a:ext>
            </a:extLst>
          </p:cNvPr>
          <p:cNvPicPr>
            <a:picLocks noChangeAspect="1"/>
          </p:cNvPicPr>
          <p:nvPr/>
        </p:nvPicPr>
        <p:blipFill>
          <a:blip r:embed="rId10"/>
          <a:stretch>
            <a:fillRect/>
          </a:stretch>
        </p:blipFill>
        <p:spPr>
          <a:xfrm>
            <a:off x="3456916" y="1635267"/>
            <a:ext cx="7200000" cy="3000000"/>
          </a:xfrm>
          <a:prstGeom prst="rect">
            <a:avLst/>
          </a:prstGeom>
          <a:ln w="6350">
            <a:solidFill>
              <a:schemeClr val="tx1">
                <a:lumMod val="50000"/>
                <a:lumOff val="50000"/>
              </a:schemeClr>
            </a:solidFill>
          </a:ln>
          <a:effectLst>
            <a:outerShdw blurRad="88900" dist="76200" dir="8100000" algn="tr" rotWithShape="0">
              <a:prstClr val="black">
                <a:alpha val="40000"/>
              </a:prstClr>
            </a:outerShdw>
          </a:effectLst>
        </p:spPr>
      </p:pic>
      <p:grpSp>
        <p:nvGrpSpPr>
          <p:cNvPr id="21" name="Group 20">
            <a:extLst>
              <a:ext uri="{FF2B5EF4-FFF2-40B4-BE49-F238E27FC236}">
                <a16:creationId xmlns:a16="http://schemas.microsoft.com/office/drawing/2014/main" id="{99628EC5-1310-9807-8805-38B00042EAEA}"/>
              </a:ext>
            </a:extLst>
          </p:cNvPr>
          <p:cNvGrpSpPr/>
          <p:nvPr/>
        </p:nvGrpSpPr>
        <p:grpSpPr>
          <a:xfrm>
            <a:off x="5735782" y="347118"/>
            <a:ext cx="4921134" cy="815252"/>
            <a:chOff x="2621280" y="2591912"/>
            <a:chExt cx="6949440" cy="1674175"/>
          </a:xfrm>
          <a:noFill/>
        </p:grpSpPr>
        <p:sp>
          <p:nvSpPr>
            <p:cNvPr id="22" name="Rectangle 21">
              <a:extLst>
                <a:ext uri="{FF2B5EF4-FFF2-40B4-BE49-F238E27FC236}">
                  <a16:creationId xmlns:a16="http://schemas.microsoft.com/office/drawing/2014/main" id="{9DE9C284-977E-021D-56C9-4DA0B76A0A85}"/>
                </a:ext>
              </a:extLst>
            </p:cNvPr>
            <p:cNvSpPr/>
            <p:nvPr/>
          </p:nvSpPr>
          <p:spPr>
            <a:xfrm>
              <a:off x="2658427" y="3090446"/>
              <a:ext cx="6875145" cy="1074467"/>
            </a:xfrm>
            <a:prstGeom prst="rect">
              <a:avLst/>
            </a:prstGeom>
            <a:grpFill/>
          </p:spPr>
          <p:txBody>
            <a:bodyPr wrap="square">
              <a:spAutoFit/>
            </a:bodyPr>
            <a:lstStyle/>
            <a:p>
              <a:pPr algn="ctr" defTabSz="914392">
                <a:defRPr/>
              </a:pPr>
              <a:r>
                <a:rPr lang="en-US" sz="2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Additional considerations</a:t>
              </a:r>
            </a:p>
          </p:txBody>
        </p:sp>
        <p:sp>
          <p:nvSpPr>
            <p:cNvPr id="23" name="Rectangle: Diagonal Corners Rounded 22">
              <a:extLst>
                <a:ext uri="{FF2B5EF4-FFF2-40B4-BE49-F238E27FC236}">
                  <a16:creationId xmlns:a16="http://schemas.microsoft.com/office/drawing/2014/main" id="{8DDBA35E-A424-40F3-7758-84F9F7C93A10}"/>
                </a:ext>
              </a:extLst>
            </p:cNvPr>
            <p:cNvSpPr/>
            <p:nvPr/>
          </p:nvSpPr>
          <p:spPr>
            <a:xfrm>
              <a:off x="2621280" y="2591912"/>
              <a:ext cx="6949440" cy="1674175"/>
            </a:xfrm>
            <a:prstGeom prst="round2DiagRect">
              <a:avLst/>
            </a:prstGeom>
            <a:grp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2800" dirty="0">
                <a:solidFill>
                  <a:prstClr val="white"/>
                </a:solidFill>
                <a:latin typeface="Calibri" panose="020F0502020204030204"/>
              </a:endParaRPr>
            </a:p>
          </p:txBody>
        </p:sp>
      </p:grpSp>
      <p:sp>
        <p:nvSpPr>
          <p:cNvPr id="2" name="Rectangle 1">
            <a:extLst>
              <a:ext uri="{FF2B5EF4-FFF2-40B4-BE49-F238E27FC236}">
                <a16:creationId xmlns:a16="http://schemas.microsoft.com/office/drawing/2014/main" id="{D36BAD65-7E1D-99E8-55C1-AA7760B02508}"/>
              </a:ext>
            </a:extLst>
          </p:cNvPr>
          <p:cNvSpPr/>
          <p:nvPr/>
        </p:nvSpPr>
        <p:spPr>
          <a:xfrm>
            <a:off x="6923155" y="2032865"/>
            <a:ext cx="2338076" cy="3683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a:solidFill>
                <a:schemeClr val="tx1"/>
              </a:solidFill>
            </a:endParaRPr>
          </a:p>
        </p:txBody>
      </p:sp>
      <p:sp>
        <p:nvSpPr>
          <p:cNvPr id="3" name="Rectangle 2">
            <a:extLst>
              <a:ext uri="{FF2B5EF4-FFF2-40B4-BE49-F238E27FC236}">
                <a16:creationId xmlns:a16="http://schemas.microsoft.com/office/drawing/2014/main" id="{B71B2F53-6D2D-433B-CE35-218050AAD5CB}"/>
              </a:ext>
            </a:extLst>
          </p:cNvPr>
          <p:cNvSpPr/>
          <p:nvPr/>
        </p:nvSpPr>
        <p:spPr>
          <a:xfrm>
            <a:off x="6923155" y="2487927"/>
            <a:ext cx="2338076" cy="3683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a:solidFill>
                <a:schemeClr val="tx1"/>
              </a:solidFill>
            </a:endParaRPr>
          </a:p>
        </p:txBody>
      </p:sp>
      <p:sp>
        <p:nvSpPr>
          <p:cNvPr id="4" name="Rectangle 3">
            <a:extLst>
              <a:ext uri="{FF2B5EF4-FFF2-40B4-BE49-F238E27FC236}">
                <a16:creationId xmlns:a16="http://schemas.microsoft.com/office/drawing/2014/main" id="{47317A50-6037-2779-61DF-9FE2114F2585}"/>
              </a:ext>
            </a:extLst>
          </p:cNvPr>
          <p:cNvSpPr/>
          <p:nvPr/>
        </p:nvSpPr>
        <p:spPr>
          <a:xfrm>
            <a:off x="6923155" y="2943062"/>
            <a:ext cx="2338076" cy="3683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a:solidFill>
                <a:schemeClr val="tx1"/>
              </a:solidFill>
            </a:endParaRPr>
          </a:p>
        </p:txBody>
      </p:sp>
      <p:sp>
        <p:nvSpPr>
          <p:cNvPr id="5" name="Rectangle 4">
            <a:extLst>
              <a:ext uri="{FF2B5EF4-FFF2-40B4-BE49-F238E27FC236}">
                <a16:creationId xmlns:a16="http://schemas.microsoft.com/office/drawing/2014/main" id="{AC3BB915-A00F-A655-C33F-316E7B1545AA}"/>
              </a:ext>
            </a:extLst>
          </p:cNvPr>
          <p:cNvSpPr/>
          <p:nvPr/>
        </p:nvSpPr>
        <p:spPr>
          <a:xfrm>
            <a:off x="6923155" y="3381795"/>
            <a:ext cx="2338076" cy="3683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a:solidFill>
                <a:schemeClr val="tx1"/>
              </a:solidFill>
            </a:endParaRPr>
          </a:p>
        </p:txBody>
      </p:sp>
      <p:sp>
        <p:nvSpPr>
          <p:cNvPr id="6" name="Rectangle 5">
            <a:extLst>
              <a:ext uri="{FF2B5EF4-FFF2-40B4-BE49-F238E27FC236}">
                <a16:creationId xmlns:a16="http://schemas.microsoft.com/office/drawing/2014/main" id="{7C85076D-78D0-9586-A013-FBDBDF2ED57B}"/>
              </a:ext>
            </a:extLst>
          </p:cNvPr>
          <p:cNvSpPr/>
          <p:nvPr/>
        </p:nvSpPr>
        <p:spPr>
          <a:xfrm>
            <a:off x="6923155" y="3817307"/>
            <a:ext cx="2080168" cy="3683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dirty="0">
              <a:solidFill>
                <a:schemeClr val="tx1"/>
              </a:solidFill>
            </a:endParaRPr>
          </a:p>
        </p:txBody>
      </p:sp>
    </p:spTree>
    <p:custDataLst>
      <p:tags r:id="rId1"/>
    </p:custDataLst>
    <p:extLst>
      <p:ext uri="{BB962C8B-B14F-4D97-AF65-F5344CB8AC3E}">
        <p14:creationId xmlns:p14="http://schemas.microsoft.com/office/powerpoint/2010/main" val="25696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grpId="1"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2" grpId="1" animBg="1"/>
      <p:bldP spid="3" grpId="0" animBg="1"/>
      <p:bldP spid="3" grpId="1" animBg="1"/>
      <p:bldP spid="4" grpId="0" animBg="1"/>
      <p:bldP spid="4" grpId="1" animBg="1"/>
      <p:bldP spid="5" grpId="0" animBg="1"/>
      <p:bldP spid="5" grpId="1"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68E621-A2DA-7B43-A518-7D503DBB31C3}"/>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23" y="3"/>
            <a:ext cx="12191980" cy="6857998"/>
          </a:xfrm>
          <a:prstGeom prst="rect">
            <a:avLst/>
          </a:prstGeom>
        </p:spPr>
      </p:pic>
      <p:grpSp>
        <p:nvGrpSpPr>
          <p:cNvPr id="5" name="Group 4">
            <a:extLst>
              <a:ext uri="{FF2B5EF4-FFF2-40B4-BE49-F238E27FC236}">
                <a16:creationId xmlns:a16="http://schemas.microsoft.com/office/drawing/2014/main" id="{2FC3B70F-7B30-01A4-E0F9-2B98FAF3DA3F}"/>
              </a:ext>
            </a:extLst>
          </p:cNvPr>
          <p:cNvGrpSpPr/>
          <p:nvPr/>
        </p:nvGrpSpPr>
        <p:grpSpPr>
          <a:xfrm>
            <a:off x="5735782" y="347118"/>
            <a:ext cx="4921134" cy="815252"/>
            <a:chOff x="2621280" y="2591912"/>
            <a:chExt cx="6949440" cy="1674175"/>
          </a:xfrm>
        </p:grpSpPr>
        <p:sp>
          <p:nvSpPr>
            <p:cNvPr id="3" name="Rectangle 2">
              <a:extLst>
                <a:ext uri="{FF2B5EF4-FFF2-40B4-BE49-F238E27FC236}">
                  <a16:creationId xmlns:a16="http://schemas.microsoft.com/office/drawing/2014/main" id="{837966D7-E46A-BD48-AC8D-F5375574C207}"/>
                </a:ext>
              </a:extLst>
            </p:cNvPr>
            <p:cNvSpPr/>
            <p:nvPr/>
          </p:nvSpPr>
          <p:spPr>
            <a:xfrm>
              <a:off x="2658427" y="3090446"/>
              <a:ext cx="6875145" cy="1074467"/>
            </a:xfrm>
            <a:prstGeom prst="rect">
              <a:avLst/>
            </a:prstGeom>
          </p:spPr>
          <p:txBody>
            <a:bodyPr wrap="square">
              <a:spAutoFit/>
            </a:bodyPr>
            <a:lstStyle/>
            <a:p>
              <a:pPr algn="ctr" defTabSz="914392">
                <a:defRPr/>
              </a:pPr>
              <a:r>
                <a:rPr lang="en-US" sz="2800" b="1" dirty="0">
                  <a:solidFill>
                    <a:prstClr val="white"/>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is your NEW gap?</a:t>
              </a:r>
            </a:p>
          </p:txBody>
        </p:sp>
        <p:sp>
          <p:nvSpPr>
            <p:cNvPr id="7" name="Rectangle: Diagonal Corners Rounded 6">
              <a:extLst>
                <a:ext uri="{FF2B5EF4-FFF2-40B4-BE49-F238E27FC236}">
                  <a16:creationId xmlns:a16="http://schemas.microsoft.com/office/drawing/2014/main" id="{23B30DFD-2C39-4744-A567-64CE4F6F7E5A}"/>
                </a:ext>
              </a:extLst>
            </p:cNvPr>
            <p:cNvSpPr/>
            <p:nvPr/>
          </p:nvSpPr>
          <p:spPr>
            <a:xfrm>
              <a:off x="2621280" y="2591912"/>
              <a:ext cx="6949440" cy="1674175"/>
            </a:xfrm>
            <a:prstGeom prst="round2DiagRect">
              <a:avLst/>
            </a:prstGeom>
            <a:noFill/>
            <a:ln w="38100">
              <a:solidFill>
                <a:schemeClr val="bg1"/>
              </a:solidFill>
            </a:ln>
            <a:effectLst>
              <a:outerShdw blurRad="76200" dist="12700" dir="378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2800">
                <a:solidFill>
                  <a:prstClr val="white"/>
                </a:solidFill>
                <a:latin typeface="Calibri" panose="020F0502020204030204"/>
              </a:endParaRPr>
            </a:p>
          </p:txBody>
        </p:sp>
      </p:grpSp>
      <p:pic>
        <p:nvPicPr>
          <p:cNvPr id="4" name="Picture 3">
            <a:extLst>
              <a:ext uri="{FF2B5EF4-FFF2-40B4-BE49-F238E27FC236}">
                <a16:creationId xmlns:a16="http://schemas.microsoft.com/office/drawing/2014/main" id="{BED7926C-F0B2-7928-4E12-9126F74DD36D}"/>
              </a:ext>
            </a:extLst>
          </p:cNvPr>
          <p:cNvPicPr>
            <a:picLocks noChangeAspect="1"/>
          </p:cNvPicPr>
          <p:nvPr/>
        </p:nvPicPr>
        <p:blipFill>
          <a:blip r:embed="rId5"/>
          <a:stretch>
            <a:fillRect/>
          </a:stretch>
        </p:blipFill>
        <p:spPr>
          <a:xfrm>
            <a:off x="447277" y="347118"/>
            <a:ext cx="4300330" cy="5455237"/>
          </a:xfrm>
          <a:prstGeom prst="rect">
            <a:avLst/>
          </a:prstGeom>
          <a:effectLst>
            <a:outerShdw blurRad="50800" dist="38100" dir="8100000" algn="tr" rotWithShape="0">
              <a:prstClr val="black">
                <a:alpha val="40000"/>
              </a:prstClr>
            </a:outerShdw>
          </a:effectLst>
        </p:spPr>
      </p:pic>
      <p:grpSp>
        <p:nvGrpSpPr>
          <p:cNvPr id="11" name="Group 10">
            <a:extLst>
              <a:ext uri="{FF2B5EF4-FFF2-40B4-BE49-F238E27FC236}">
                <a16:creationId xmlns:a16="http://schemas.microsoft.com/office/drawing/2014/main" id="{9CE4C0B3-94B1-8AEE-5E5B-3CE17A325F1C}"/>
              </a:ext>
            </a:extLst>
          </p:cNvPr>
          <p:cNvGrpSpPr/>
          <p:nvPr/>
        </p:nvGrpSpPr>
        <p:grpSpPr>
          <a:xfrm>
            <a:off x="-25402" y="6071777"/>
            <a:ext cx="12217402" cy="815251"/>
            <a:chOff x="-25402" y="6042749"/>
            <a:chExt cx="12217402" cy="815251"/>
          </a:xfrm>
        </p:grpSpPr>
        <p:graphicFrame>
          <p:nvGraphicFramePr>
            <p:cNvPr id="12" name="Diagram 11">
              <a:extLst>
                <a:ext uri="{FF2B5EF4-FFF2-40B4-BE49-F238E27FC236}">
                  <a16:creationId xmlns:a16="http://schemas.microsoft.com/office/drawing/2014/main" id="{480CAE53-DDA5-ACA3-80DA-2EB9E0AE91BD}"/>
                </a:ext>
              </a:extLst>
            </p:cNvPr>
            <p:cNvGraphicFramePr/>
            <p:nvPr>
              <p:extLst>
                <p:ext uri="{D42A27DB-BD31-4B8C-83A1-F6EECF244321}">
                  <p14:modId xmlns:p14="http://schemas.microsoft.com/office/powerpoint/2010/main" val="3092358277"/>
                </p:ext>
              </p:extLst>
            </p:nvPr>
          </p:nvGraphicFramePr>
          <p:xfrm>
            <a:off x="-25402" y="6042749"/>
            <a:ext cx="12217402" cy="815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3" name="Straight Connector 12">
              <a:extLst>
                <a:ext uri="{FF2B5EF4-FFF2-40B4-BE49-F238E27FC236}">
                  <a16:creationId xmlns:a16="http://schemas.microsoft.com/office/drawing/2014/main" id="{FBA33947-42D7-277D-C467-6BE92983C7DF}"/>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2D8A0D44-DF7B-118F-BBEB-8428F368CDF0}"/>
              </a:ext>
            </a:extLst>
          </p:cNvPr>
          <p:cNvSpPr/>
          <p:nvPr/>
        </p:nvSpPr>
        <p:spPr>
          <a:xfrm>
            <a:off x="6954938" y="6206228"/>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
        <p:nvSpPr>
          <p:cNvPr id="18" name="Rectangle 17">
            <a:extLst>
              <a:ext uri="{FF2B5EF4-FFF2-40B4-BE49-F238E27FC236}">
                <a16:creationId xmlns:a16="http://schemas.microsoft.com/office/drawing/2014/main" id="{499105A6-3264-F1C8-F456-58CC777DEB80}"/>
              </a:ext>
            </a:extLst>
          </p:cNvPr>
          <p:cNvSpPr/>
          <p:nvPr/>
        </p:nvSpPr>
        <p:spPr>
          <a:xfrm>
            <a:off x="458914" y="2802198"/>
            <a:ext cx="4288693" cy="157678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6605A07-310E-50B0-4C06-F46D8987BC73}"/>
              </a:ext>
            </a:extLst>
          </p:cNvPr>
          <p:cNvPicPr>
            <a:picLocks noChangeAspect="1"/>
          </p:cNvPicPr>
          <p:nvPr/>
        </p:nvPicPr>
        <p:blipFill>
          <a:blip r:embed="rId11"/>
          <a:stretch>
            <a:fillRect/>
          </a:stretch>
        </p:blipFill>
        <p:spPr>
          <a:xfrm>
            <a:off x="2830272" y="1485554"/>
            <a:ext cx="8009524" cy="3800000"/>
          </a:xfrm>
          <a:prstGeom prst="rect">
            <a:avLst/>
          </a:prstGeom>
          <a:ln>
            <a:solidFill>
              <a:schemeClr val="tx1">
                <a:lumMod val="50000"/>
                <a:lumOff val="50000"/>
              </a:schemeClr>
            </a:solidFill>
          </a:ln>
          <a:effectLst>
            <a:outerShdw blurRad="76200" dist="76200" dir="8100000" algn="tr" rotWithShape="0">
              <a:prstClr val="black">
                <a:alpha val="40000"/>
              </a:prstClr>
            </a:outerShdw>
          </a:effectLst>
        </p:spPr>
      </p:pic>
      <p:sp>
        <p:nvSpPr>
          <p:cNvPr id="19" name="TextBox 18">
            <a:extLst>
              <a:ext uri="{FF2B5EF4-FFF2-40B4-BE49-F238E27FC236}">
                <a16:creationId xmlns:a16="http://schemas.microsoft.com/office/drawing/2014/main" id="{C9290814-B62E-1544-A167-99EB67A554BE}"/>
              </a:ext>
            </a:extLst>
          </p:cNvPr>
          <p:cNvSpPr txBox="1"/>
          <p:nvPr/>
        </p:nvSpPr>
        <p:spPr>
          <a:xfrm>
            <a:off x="6150644" y="1829518"/>
            <a:ext cx="651140" cy="461665"/>
          </a:xfrm>
          <a:prstGeom prst="rect">
            <a:avLst/>
          </a:prstGeom>
          <a:noFill/>
        </p:spPr>
        <p:txBody>
          <a:bodyPr wrap="none" rtlCol="0">
            <a:spAutoFit/>
          </a:bodyPr>
          <a:lstStyle/>
          <a:p>
            <a:r>
              <a:rPr lang="en-US" sz="2400" dirty="0">
                <a:solidFill>
                  <a:srgbClr val="0000FF"/>
                </a:solidFill>
              </a:rPr>
              <a:t>302</a:t>
            </a:r>
          </a:p>
        </p:txBody>
      </p:sp>
      <p:sp>
        <p:nvSpPr>
          <p:cNvPr id="20" name="TextBox 19">
            <a:extLst>
              <a:ext uri="{FF2B5EF4-FFF2-40B4-BE49-F238E27FC236}">
                <a16:creationId xmlns:a16="http://schemas.microsoft.com/office/drawing/2014/main" id="{A9C08BFE-5840-031C-7F07-823BD6ECEA9D}"/>
              </a:ext>
            </a:extLst>
          </p:cNvPr>
          <p:cNvSpPr txBox="1"/>
          <p:nvPr/>
        </p:nvSpPr>
        <p:spPr>
          <a:xfrm>
            <a:off x="6112625" y="2281909"/>
            <a:ext cx="1729821" cy="461665"/>
          </a:xfrm>
          <a:prstGeom prst="rect">
            <a:avLst/>
          </a:prstGeom>
          <a:noFill/>
        </p:spPr>
        <p:txBody>
          <a:bodyPr wrap="square" rtlCol="0">
            <a:spAutoFit/>
          </a:bodyPr>
          <a:lstStyle/>
          <a:p>
            <a:r>
              <a:rPr lang="en-US" sz="2400" dirty="0">
                <a:solidFill>
                  <a:srgbClr val="0000FF"/>
                </a:solidFill>
              </a:rPr>
              <a:t>5,660</a:t>
            </a:r>
          </a:p>
        </p:txBody>
      </p:sp>
      <p:sp>
        <p:nvSpPr>
          <p:cNvPr id="21" name="TextBox 20">
            <a:extLst>
              <a:ext uri="{FF2B5EF4-FFF2-40B4-BE49-F238E27FC236}">
                <a16:creationId xmlns:a16="http://schemas.microsoft.com/office/drawing/2014/main" id="{EF76AD0E-6780-C4E8-C77E-82E73E53A1F5}"/>
              </a:ext>
            </a:extLst>
          </p:cNvPr>
          <p:cNvSpPr txBox="1"/>
          <p:nvPr/>
        </p:nvSpPr>
        <p:spPr>
          <a:xfrm>
            <a:off x="6112625" y="3145551"/>
            <a:ext cx="1729821" cy="461665"/>
          </a:xfrm>
          <a:prstGeom prst="rect">
            <a:avLst/>
          </a:prstGeom>
          <a:noFill/>
        </p:spPr>
        <p:txBody>
          <a:bodyPr wrap="square" rtlCol="0">
            <a:spAutoFit/>
          </a:bodyPr>
          <a:lstStyle/>
          <a:p>
            <a:r>
              <a:rPr lang="en-US" sz="2400" dirty="0">
                <a:solidFill>
                  <a:srgbClr val="0000FF"/>
                </a:solidFill>
              </a:rPr>
              <a:t>5,962</a:t>
            </a:r>
          </a:p>
        </p:txBody>
      </p:sp>
      <p:sp>
        <p:nvSpPr>
          <p:cNvPr id="22" name="TextBox 21">
            <a:extLst>
              <a:ext uri="{FF2B5EF4-FFF2-40B4-BE49-F238E27FC236}">
                <a16:creationId xmlns:a16="http://schemas.microsoft.com/office/drawing/2014/main" id="{90D9BFD7-6CEE-33B4-3498-52B6D98FEB53}"/>
              </a:ext>
            </a:extLst>
          </p:cNvPr>
          <p:cNvSpPr txBox="1"/>
          <p:nvPr/>
        </p:nvSpPr>
        <p:spPr>
          <a:xfrm>
            <a:off x="6112625" y="4215552"/>
            <a:ext cx="1729821" cy="461665"/>
          </a:xfrm>
          <a:prstGeom prst="rect">
            <a:avLst/>
          </a:prstGeom>
          <a:noFill/>
        </p:spPr>
        <p:txBody>
          <a:bodyPr wrap="square" rtlCol="0">
            <a:spAutoFit/>
          </a:bodyPr>
          <a:lstStyle/>
          <a:p>
            <a:r>
              <a:rPr lang="en-US" sz="2400" dirty="0">
                <a:solidFill>
                  <a:srgbClr val="0000FF"/>
                </a:solidFill>
              </a:rPr>
              <a:t>5,962</a:t>
            </a:r>
          </a:p>
        </p:txBody>
      </p:sp>
      <p:sp>
        <p:nvSpPr>
          <p:cNvPr id="23" name="Arrow: U-Turn 22">
            <a:extLst>
              <a:ext uri="{FF2B5EF4-FFF2-40B4-BE49-F238E27FC236}">
                <a16:creationId xmlns:a16="http://schemas.microsoft.com/office/drawing/2014/main" id="{AF8BEA87-DAFB-6881-1695-478E2F638729}"/>
              </a:ext>
            </a:extLst>
          </p:cNvPr>
          <p:cNvSpPr/>
          <p:nvPr/>
        </p:nvSpPr>
        <p:spPr>
          <a:xfrm rot="5556983">
            <a:off x="8423203" y="3736244"/>
            <a:ext cx="1252617" cy="626349"/>
          </a:xfrm>
          <a:prstGeom prst="uturnArrow">
            <a:avLst>
              <a:gd name="adj1" fmla="val 9670"/>
              <a:gd name="adj2" fmla="val 25000"/>
              <a:gd name="adj3" fmla="val 25000"/>
              <a:gd name="adj4" fmla="val 43750"/>
              <a:gd name="adj5" fmla="val 75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4BA55767-C5CF-4992-2C78-4EFA426A9915}"/>
              </a:ext>
            </a:extLst>
          </p:cNvPr>
          <p:cNvSpPr txBox="1"/>
          <p:nvPr/>
        </p:nvSpPr>
        <p:spPr>
          <a:xfrm>
            <a:off x="6112625" y="3779495"/>
            <a:ext cx="1729821" cy="461665"/>
          </a:xfrm>
          <a:prstGeom prst="rect">
            <a:avLst/>
          </a:prstGeom>
          <a:noFill/>
        </p:spPr>
        <p:txBody>
          <a:bodyPr wrap="square" rtlCol="0">
            <a:spAutoFit/>
          </a:bodyPr>
          <a:lstStyle/>
          <a:p>
            <a:r>
              <a:rPr lang="en-US" sz="2400" dirty="0">
                <a:solidFill>
                  <a:srgbClr val="0000FF"/>
                </a:solidFill>
              </a:rPr>
              <a:t>6,150</a:t>
            </a:r>
          </a:p>
        </p:txBody>
      </p:sp>
      <p:sp>
        <p:nvSpPr>
          <p:cNvPr id="25" name="TextBox 24">
            <a:extLst>
              <a:ext uri="{FF2B5EF4-FFF2-40B4-BE49-F238E27FC236}">
                <a16:creationId xmlns:a16="http://schemas.microsoft.com/office/drawing/2014/main" id="{D05D5DD9-D43C-6B6C-6011-436CC096629E}"/>
              </a:ext>
            </a:extLst>
          </p:cNvPr>
          <p:cNvSpPr txBox="1"/>
          <p:nvPr/>
        </p:nvSpPr>
        <p:spPr>
          <a:xfrm>
            <a:off x="6150644" y="4674797"/>
            <a:ext cx="1729821" cy="461665"/>
          </a:xfrm>
          <a:prstGeom prst="rect">
            <a:avLst/>
          </a:prstGeom>
          <a:noFill/>
        </p:spPr>
        <p:txBody>
          <a:bodyPr wrap="square" rtlCol="0">
            <a:spAutoFit/>
          </a:bodyPr>
          <a:lstStyle/>
          <a:p>
            <a:r>
              <a:rPr lang="en-US" sz="2400" dirty="0">
                <a:solidFill>
                  <a:srgbClr val="0000FF"/>
                </a:solidFill>
              </a:rPr>
              <a:t>188</a:t>
            </a:r>
          </a:p>
        </p:txBody>
      </p:sp>
    </p:spTree>
    <p:custDataLst>
      <p:tags r:id="rId1"/>
    </p:custDataLst>
    <p:extLst>
      <p:ext uri="{BB962C8B-B14F-4D97-AF65-F5344CB8AC3E}">
        <p14:creationId xmlns:p14="http://schemas.microsoft.com/office/powerpoint/2010/main" val="7949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9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 presetClass="exit" presetSubtype="0" fill="hold" grpId="2"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2" grpId="0"/>
      <p:bldP spid="23" grpId="0" animBg="1"/>
      <p:bldP spid="23" grpId="2" animBg="1"/>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7</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563258"/>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Close the gap by increasing your monthly benefit</a:t>
            </a:r>
          </a:p>
        </p:txBody>
      </p:sp>
      <p:graphicFrame>
        <p:nvGraphicFramePr>
          <p:cNvPr id="2" name="Diagram 1">
            <a:extLst>
              <a:ext uri="{FF2B5EF4-FFF2-40B4-BE49-F238E27FC236}">
                <a16:creationId xmlns:a16="http://schemas.microsoft.com/office/drawing/2014/main" id="{4C529238-1F43-49D9-0AE8-E2E75A1FE1E7}"/>
              </a:ext>
            </a:extLst>
          </p:cNvPr>
          <p:cNvGraphicFramePr/>
          <p:nvPr>
            <p:extLst>
              <p:ext uri="{D42A27DB-BD31-4B8C-83A1-F6EECF244321}">
                <p14:modId xmlns:p14="http://schemas.microsoft.com/office/powerpoint/2010/main" val="2023858387"/>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8034587"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3793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3746EF-F662-9B1D-AF58-7DDE38A82DA3}"/>
              </a:ext>
            </a:extLst>
          </p:cNvPr>
          <p:cNvPicPr>
            <a:picLocks noChangeAspect="1"/>
          </p:cNvPicPr>
          <p:nvPr/>
        </p:nvPicPr>
        <p:blipFill>
          <a:blip r:embed="rId4"/>
          <a:stretch>
            <a:fillRect/>
          </a:stretch>
        </p:blipFill>
        <p:spPr>
          <a:xfrm>
            <a:off x="150132" y="78871"/>
            <a:ext cx="4626598" cy="5897186"/>
          </a:xfrm>
          <a:prstGeom prst="rect">
            <a:avLst/>
          </a:prstGeom>
          <a:effectLst>
            <a:outerShdw blurRad="50800" dist="38100" dir="8100000" algn="tr" rotWithShape="0">
              <a:prstClr val="black">
                <a:alpha val="40000"/>
              </a:prstClr>
            </a:outerShdw>
          </a:effectLst>
        </p:spPr>
      </p:pic>
      <p:sp>
        <p:nvSpPr>
          <p:cNvPr id="12" name="Content Placeholder 2">
            <a:extLst>
              <a:ext uri="{FF2B5EF4-FFF2-40B4-BE49-F238E27FC236}">
                <a16:creationId xmlns:a16="http://schemas.microsoft.com/office/drawing/2014/main" id="{D89B3BC7-7326-6E47-A95A-4DBD2CBD8ADE}"/>
              </a:ext>
            </a:extLst>
          </p:cNvPr>
          <p:cNvSpPr txBox="1">
            <a:spLocks/>
          </p:cNvSpPr>
          <p:nvPr/>
        </p:nvSpPr>
        <p:spPr>
          <a:xfrm>
            <a:off x="8364626" y="534441"/>
            <a:ext cx="522516" cy="1032337"/>
          </a:xfrm>
          <a:prstGeom prst="rect">
            <a:avLst/>
          </a:prstGeom>
        </p:spPr>
        <p:txBody>
          <a:bodyPr vert="horz" lIns="57598" tIns="28798" rIns="57598" bIns="28798"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defTabSz="287336">
              <a:buNone/>
              <a:defRPr/>
            </a:pPr>
            <a:endParaRPr lang="en-US" sz="4000" spc="-30" dirty="0">
              <a:solidFill>
                <a:srgbClr val="000000"/>
              </a:solidFill>
              <a:latin typeface="Arial"/>
            </a:endParaRPr>
          </a:p>
        </p:txBody>
      </p:sp>
      <p:sp>
        <p:nvSpPr>
          <p:cNvPr id="14" name="Content Placeholder 2">
            <a:extLst>
              <a:ext uri="{FF2B5EF4-FFF2-40B4-BE49-F238E27FC236}">
                <a16:creationId xmlns:a16="http://schemas.microsoft.com/office/drawing/2014/main" id="{977810CF-E2F6-1E44-A72F-037393F3A2F1}"/>
              </a:ext>
            </a:extLst>
          </p:cNvPr>
          <p:cNvSpPr txBox="1">
            <a:spLocks/>
          </p:cNvSpPr>
          <p:nvPr/>
        </p:nvSpPr>
        <p:spPr>
          <a:xfrm>
            <a:off x="9029338" y="614174"/>
            <a:ext cx="2772235" cy="6050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92">
              <a:spcBef>
                <a:spcPts val="1001"/>
              </a:spcBef>
              <a:buNone/>
              <a:defRPr/>
            </a:pPr>
            <a:endParaRPr lang="en-US" sz="1801" dirty="0">
              <a:solidFill>
                <a:prstClr val="black"/>
              </a:solidFill>
              <a:latin typeface="Arial Narrow" panose="020B0604020202020204" pitchFamily="34" charset="0"/>
              <a:cs typeface="Arial Narrow" panose="020B0604020202020204" pitchFamily="34" charset="0"/>
            </a:endParaRPr>
          </a:p>
        </p:txBody>
      </p:sp>
      <p:sp>
        <p:nvSpPr>
          <p:cNvPr id="17" name="Content Placeholder 2">
            <a:extLst>
              <a:ext uri="{FF2B5EF4-FFF2-40B4-BE49-F238E27FC236}">
                <a16:creationId xmlns:a16="http://schemas.microsoft.com/office/drawing/2014/main" id="{7FD620AF-C5E9-FA48-B6A6-873D6BEF8F19}"/>
              </a:ext>
            </a:extLst>
          </p:cNvPr>
          <p:cNvSpPr txBox="1">
            <a:spLocks/>
          </p:cNvSpPr>
          <p:nvPr/>
        </p:nvSpPr>
        <p:spPr>
          <a:xfrm>
            <a:off x="9029336" y="1187537"/>
            <a:ext cx="2231332" cy="605031"/>
          </a:xfrm>
          <a:prstGeom prst="rect">
            <a:avLst/>
          </a:prstGeom>
        </p:spPr>
        <p:txBody>
          <a:bodyPr vert="horz" lIns="57598" tIns="28798" rIns="57598" bIns="28798" rtlCol="0">
            <a:no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defTabSz="287336">
              <a:lnSpc>
                <a:spcPct val="100000"/>
              </a:lnSpc>
              <a:buNone/>
              <a:defRPr/>
            </a:pPr>
            <a:endParaRPr lang="en-US" sz="1801" spc="-30" dirty="0">
              <a:solidFill>
                <a:srgbClr val="000000"/>
              </a:solidFill>
              <a:latin typeface="Arial Narrow" panose="020B0604020202020204" pitchFamily="34" charset="0"/>
              <a:cs typeface="Arial Narrow" panose="020B0604020202020204" pitchFamily="34" charset="0"/>
            </a:endParaRPr>
          </a:p>
        </p:txBody>
      </p:sp>
      <p:sp>
        <p:nvSpPr>
          <p:cNvPr id="27" name="Title 26">
            <a:extLst>
              <a:ext uri="{FF2B5EF4-FFF2-40B4-BE49-F238E27FC236}">
                <a16:creationId xmlns:a16="http://schemas.microsoft.com/office/drawing/2014/main" id="{CB76F7C0-F980-0643-97B7-82C7B5055A21}"/>
              </a:ext>
            </a:extLst>
          </p:cNvPr>
          <p:cNvSpPr>
            <a:spLocks noGrp="1"/>
          </p:cNvSpPr>
          <p:nvPr>
            <p:ph type="title"/>
          </p:nvPr>
        </p:nvSpPr>
        <p:spPr>
          <a:xfrm>
            <a:off x="5820358" y="227304"/>
            <a:ext cx="5256457" cy="1145185"/>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Increasing your monthly benefit</a:t>
            </a:r>
          </a:p>
        </p:txBody>
      </p:sp>
      <p:graphicFrame>
        <p:nvGraphicFramePr>
          <p:cNvPr id="8" name="Diagram 7">
            <a:extLst>
              <a:ext uri="{FF2B5EF4-FFF2-40B4-BE49-F238E27FC236}">
                <a16:creationId xmlns:a16="http://schemas.microsoft.com/office/drawing/2014/main" id="{91DF06D8-F350-0C04-1FEE-AF65D6BB04C1}"/>
              </a:ext>
            </a:extLst>
          </p:cNvPr>
          <p:cNvGraphicFramePr/>
          <p:nvPr>
            <p:extLst>
              <p:ext uri="{D42A27DB-BD31-4B8C-83A1-F6EECF244321}">
                <p14:modId xmlns:p14="http://schemas.microsoft.com/office/powerpoint/2010/main" val="1489246415"/>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C8926118-1720-8CA4-82F5-56E351AEDE33}"/>
              </a:ext>
            </a:extLst>
          </p:cNvPr>
          <p:cNvSpPr/>
          <p:nvPr/>
        </p:nvSpPr>
        <p:spPr>
          <a:xfrm>
            <a:off x="8024204"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EF51C9FB-4BB4-B3B6-ED90-668C9C6A8402}"/>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3A3A45F-24CA-D638-1D3E-00B3D1F2977A}"/>
              </a:ext>
            </a:extLst>
          </p:cNvPr>
          <p:cNvSpPr/>
          <p:nvPr/>
        </p:nvSpPr>
        <p:spPr>
          <a:xfrm>
            <a:off x="132074" y="663636"/>
            <a:ext cx="4626599" cy="114518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41ACF44-2F4F-A48B-F5FA-56592B28EB77}"/>
              </a:ext>
            </a:extLst>
          </p:cNvPr>
          <p:cNvPicPr>
            <a:picLocks noChangeAspect="1"/>
          </p:cNvPicPr>
          <p:nvPr/>
        </p:nvPicPr>
        <p:blipFill>
          <a:blip r:embed="rId10"/>
          <a:stretch>
            <a:fillRect/>
          </a:stretch>
        </p:blipFill>
        <p:spPr>
          <a:xfrm>
            <a:off x="2000250" y="1571857"/>
            <a:ext cx="9429083" cy="3283342"/>
          </a:xfrm>
          <a:prstGeom prst="rect">
            <a:avLst/>
          </a:prstGeom>
          <a:effectLst>
            <a:outerShdw blurRad="76200" dist="76200" dir="8100000" algn="tr" rotWithShape="0">
              <a:prstClr val="black">
                <a:alpha val="40000"/>
              </a:prstClr>
            </a:outerShdw>
          </a:effectLst>
        </p:spPr>
      </p:pic>
      <p:sp>
        <p:nvSpPr>
          <p:cNvPr id="21" name="Arrow: Right 20">
            <a:extLst>
              <a:ext uri="{FF2B5EF4-FFF2-40B4-BE49-F238E27FC236}">
                <a16:creationId xmlns:a16="http://schemas.microsoft.com/office/drawing/2014/main" id="{CC916B57-0172-BC08-7014-FB779716F967}"/>
              </a:ext>
            </a:extLst>
          </p:cNvPr>
          <p:cNvSpPr/>
          <p:nvPr/>
        </p:nvSpPr>
        <p:spPr>
          <a:xfrm>
            <a:off x="1785504" y="3651544"/>
            <a:ext cx="581892" cy="443346"/>
          </a:xfrm>
          <a:prstGeom prst="rightArrow">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Arrow: Right 24">
            <a:extLst>
              <a:ext uri="{FF2B5EF4-FFF2-40B4-BE49-F238E27FC236}">
                <a16:creationId xmlns:a16="http://schemas.microsoft.com/office/drawing/2014/main" id="{7ED8D202-E240-398B-53FC-95A71D625918}"/>
              </a:ext>
            </a:extLst>
          </p:cNvPr>
          <p:cNvSpPr/>
          <p:nvPr/>
        </p:nvSpPr>
        <p:spPr>
          <a:xfrm>
            <a:off x="1785504" y="3954956"/>
            <a:ext cx="581892" cy="443346"/>
          </a:xfrm>
          <a:prstGeom prst="rightArrow">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Arrow: Right 25">
            <a:extLst>
              <a:ext uri="{FF2B5EF4-FFF2-40B4-BE49-F238E27FC236}">
                <a16:creationId xmlns:a16="http://schemas.microsoft.com/office/drawing/2014/main" id="{0489E841-4E07-BB9B-9283-BDB745BC27C0}"/>
              </a:ext>
            </a:extLst>
          </p:cNvPr>
          <p:cNvSpPr/>
          <p:nvPr/>
        </p:nvSpPr>
        <p:spPr>
          <a:xfrm>
            <a:off x="1785504" y="4238115"/>
            <a:ext cx="581892" cy="443346"/>
          </a:xfrm>
          <a:prstGeom prst="rightArrow">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extBox 1">
            <a:extLst>
              <a:ext uri="{FF2B5EF4-FFF2-40B4-BE49-F238E27FC236}">
                <a16:creationId xmlns:a16="http://schemas.microsoft.com/office/drawing/2014/main" id="{6EEFD9D1-2D51-AEE1-6CDF-8E9AD6FDE52E}"/>
              </a:ext>
            </a:extLst>
          </p:cNvPr>
          <p:cNvSpPr txBox="1"/>
          <p:nvPr/>
        </p:nvSpPr>
        <p:spPr>
          <a:xfrm>
            <a:off x="4335673" y="3688551"/>
            <a:ext cx="828753" cy="369332"/>
          </a:xfrm>
          <a:prstGeom prst="rect">
            <a:avLst/>
          </a:prstGeom>
          <a:noFill/>
        </p:spPr>
        <p:txBody>
          <a:bodyPr wrap="none" rtlCol="0">
            <a:spAutoFit/>
          </a:bodyPr>
          <a:lstStyle/>
          <a:p>
            <a:r>
              <a:rPr lang="en-US" dirty="0">
                <a:solidFill>
                  <a:srgbClr val="0000FF"/>
                </a:solidFill>
              </a:rPr>
              <a:t>Longer</a:t>
            </a:r>
          </a:p>
        </p:txBody>
      </p:sp>
      <p:sp>
        <p:nvSpPr>
          <p:cNvPr id="3" name="TextBox 2">
            <a:extLst>
              <a:ext uri="{FF2B5EF4-FFF2-40B4-BE49-F238E27FC236}">
                <a16:creationId xmlns:a16="http://schemas.microsoft.com/office/drawing/2014/main" id="{7AF34599-5E8D-3414-94AB-293724A20DFF}"/>
              </a:ext>
            </a:extLst>
          </p:cNvPr>
          <p:cNvSpPr txBox="1"/>
          <p:nvPr/>
        </p:nvSpPr>
        <p:spPr>
          <a:xfrm>
            <a:off x="5200055" y="3980195"/>
            <a:ext cx="660950" cy="369332"/>
          </a:xfrm>
          <a:prstGeom prst="rect">
            <a:avLst/>
          </a:prstGeom>
          <a:noFill/>
        </p:spPr>
        <p:txBody>
          <a:bodyPr wrap="none" rtlCol="0">
            <a:spAutoFit/>
          </a:bodyPr>
          <a:lstStyle/>
          <a:p>
            <a:r>
              <a:rPr lang="en-US" dirty="0">
                <a:solidFill>
                  <a:srgbClr val="0000FF"/>
                </a:solidFill>
              </a:rPr>
              <a:t>Later</a:t>
            </a:r>
          </a:p>
        </p:txBody>
      </p:sp>
      <p:sp>
        <p:nvSpPr>
          <p:cNvPr id="4" name="TextBox 3">
            <a:extLst>
              <a:ext uri="{FF2B5EF4-FFF2-40B4-BE49-F238E27FC236}">
                <a16:creationId xmlns:a16="http://schemas.microsoft.com/office/drawing/2014/main" id="{4ABE3B98-CB05-CF04-C895-DDC96A2D203B}"/>
              </a:ext>
            </a:extLst>
          </p:cNvPr>
          <p:cNvSpPr txBox="1"/>
          <p:nvPr/>
        </p:nvSpPr>
        <p:spPr>
          <a:xfrm>
            <a:off x="4960583" y="4284815"/>
            <a:ext cx="808235" cy="369332"/>
          </a:xfrm>
          <a:prstGeom prst="rect">
            <a:avLst/>
          </a:prstGeom>
          <a:noFill/>
        </p:spPr>
        <p:txBody>
          <a:bodyPr wrap="none" rtlCol="0">
            <a:spAutoFit/>
          </a:bodyPr>
          <a:lstStyle/>
          <a:p>
            <a:r>
              <a:rPr lang="en-US" dirty="0">
                <a:solidFill>
                  <a:srgbClr val="0000FF"/>
                </a:solidFill>
              </a:rPr>
              <a:t>Higher</a:t>
            </a:r>
          </a:p>
        </p:txBody>
      </p:sp>
    </p:spTree>
    <p:custDataLst>
      <p:tags r:id="rId1"/>
    </p:custDataLst>
    <p:extLst>
      <p:ext uri="{BB962C8B-B14F-4D97-AF65-F5344CB8AC3E}">
        <p14:creationId xmlns:p14="http://schemas.microsoft.com/office/powerpoint/2010/main" val="38528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1" grpId="1" animBg="1"/>
      <p:bldP spid="25" grpId="0" animBg="1"/>
      <p:bldP spid="25" grpId="1" animBg="1"/>
      <p:bldP spid="26" grpId="0" animBg="1"/>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36B-719A-AD3C-3542-BB9192EEA09D}"/>
              </a:ext>
            </a:extLst>
          </p:cNvPr>
          <p:cNvSpPr>
            <a:spLocks noGrp="1"/>
          </p:cNvSpPr>
          <p:nvPr>
            <p:ph type="title"/>
          </p:nvPr>
        </p:nvSpPr>
        <p:spPr/>
        <p:txBody>
          <a:bodyPr/>
          <a:lstStyle/>
          <a:p>
            <a:r>
              <a:rPr lang="en-US" b="1" dirty="0">
                <a:solidFill>
                  <a:schemeClr val="bg1"/>
                </a:solidFill>
              </a:rPr>
              <a:t>Today’s Tools</a:t>
            </a:r>
          </a:p>
        </p:txBody>
      </p:sp>
      <p:pic>
        <p:nvPicPr>
          <p:cNvPr id="4" name="Picture 3">
            <a:extLst>
              <a:ext uri="{FF2B5EF4-FFF2-40B4-BE49-F238E27FC236}">
                <a16:creationId xmlns:a16="http://schemas.microsoft.com/office/drawing/2014/main" id="{C33E0DA9-D0E4-F7D6-9C17-7DD76F224E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6213" y="1864109"/>
            <a:ext cx="1854707" cy="2472040"/>
          </a:xfrm>
          <a:prstGeom prst="rect">
            <a:avLst/>
          </a:prstGeom>
          <a:effectLst>
            <a:outerShdw blurRad="50800" dist="38100" dir="8100000" algn="tr" rotWithShape="0">
              <a:prstClr val="black">
                <a:alpha val="40000"/>
              </a:prstClr>
            </a:outerShdw>
          </a:effectLst>
        </p:spPr>
      </p:pic>
      <p:sp>
        <p:nvSpPr>
          <p:cNvPr id="14" name="Title 1">
            <a:extLst>
              <a:ext uri="{FF2B5EF4-FFF2-40B4-BE49-F238E27FC236}">
                <a16:creationId xmlns:a16="http://schemas.microsoft.com/office/drawing/2014/main" id="{1DD821ED-52F3-F087-9F91-1F1971E52E8D}"/>
              </a:ext>
            </a:extLst>
          </p:cNvPr>
          <p:cNvSpPr txBox="1">
            <a:spLocks/>
          </p:cNvSpPr>
          <p:nvPr/>
        </p:nvSpPr>
        <p:spPr>
          <a:xfrm>
            <a:off x="4586213" y="4497279"/>
            <a:ext cx="1854707" cy="753429"/>
          </a:xfrm>
          <a:prstGeom prst="rect">
            <a:avLst/>
          </a:prstGeom>
        </p:spPr>
        <p:txBody>
          <a:bodyPr vert="horz" lIns="91440" tIns="45720" rIns="91440" bIns="45720" rtlCol="0" anchor="ctr">
            <a:normAutofit/>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rPr>
              <a:t>Retirement Progress Report</a:t>
            </a:r>
          </a:p>
        </p:txBody>
      </p:sp>
      <p:sp>
        <p:nvSpPr>
          <p:cNvPr id="15" name="Title 1">
            <a:extLst>
              <a:ext uri="{FF2B5EF4-FFF2-40B4-BE49-F238E27FC236}">
                <a16:creationId xmlns:a16="http://schemas.microsoft.com/office/drawing/2014/main" id="{D18D00D7-B382-AB3F-1D87-9EBD73BD5E31}"/>
              </a:ext>
            </a:extLst>
          </p:cNvPr>
          <p:cNvSpPr txBox="1">
            <a:spLocks/>
          </p:cNvSpPr>
          <p:nvPr/>
        </p:nvSpPr>
        <p:spPr>
          <a:xfrm>
            <a:off x="1151244" y="5408332"/>
            <a:ext cx="2674961" cy="1325563"/>
          </a:xfrm>
          <a:prstGeom prst="rect">
            <a:avLst/>
          </a:prstGeom>
        </p:spPr>
        <p:txBody>
          <a:bodyPr vert="horz" lIns="91440" tIns="45720" rIns="91440" bIns="45720" rtlCol="0" anchor="ctr">
            <a:normAutofit/>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rPr>
              <a:t>Now or Later Workbook</a:t>
            </a:r>
          </a:p>
        </p:txBody>
      </p:sp>
      <p:sp>
        <p:nvSpPr>
          <p:cNvPr id="16" name="Title 1">
            <a:extLst>
              <a:ext uri="{FF2B5EF4-FFF2-40B4-BE49-F238E27FC236}">
                <a16:creationId xmlns:a16="http://schemas.microsoft.com/office/drawing/2014/main" id="{A29A0774-5C3A-2288-072D-B1A7A7EE3E39}"/>
              </a:ext>
            </a:extLst>
          </p:cNvPr>
          <p:cNvSpPr txBox="1">
            <a:spLocks/>
          </p:cNvSpPr>
          <p:nvPr/>
        </p:nvSpPr>
        <p:spPr>
          <a:xfrm>
            <a:off x="9050039" y="4511452"/>
            <a:ext cx="1921458" cy="608895"/>
          </a:xfrm>
          <a:prstGeom prst="rect">
            <a:avLst/>
          </a:prstGeom>
        </p:spPr>
        <p:txBody>
          <a:bodyPr vert="horz" lIns="91440" tIns="45720" rIns="91440" bIns="45720" rtlCol="0" anchor="ctr">
            <a:normAutofit/>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rPr>
              <a:t>Calculator</a:t>
            </a:r>
            <a:endParaRPr lang="en-US" sz="2800" b="1" dirty="0">
              <a:solidFill>
                <a:schemeClr val="bg1"/>
              </a:solidFill>
            </a:endParaRPr>
          </a:p>
        </p:txBody>
      </p:sp>
      <p:pic>
        <p:nvPicPr>
          <p:cNvPr id="5" name="Picture 4">
            <a:extLst>
              <a:ext uri="{FF2B5EF4-FFF2-40B4-BE49-F238E27FC236}">
                <a16:creationId xmlns:a16="http://schemas.microsoft.com/office/drawing/2014/main" id="{4D0CB2CB-449A-C94C-CE5B-5D1AF1577C9A}"/>
              </a:ext>
            </a:extLst>
          </p:cNvPr>
          <p:cNvPicPr>
            <a:picLocks noChangeAspect="1"/>
          </p:cNvPicPr>
          <p:nvPr/>
        </p:nvPicPr>
        <p:blipFill rotWithShape="1">
          <a:blip r:embed="rId5"/>
          <a:srcRect t="2999"/>
          <a:stretch/>
        </p:blipFill>
        <p:spPr>
          <a:xfrm>
            <a:off x="984634" y="1453167"/>
            <a:ext cx="3132692" cy="3951666"/>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05DF0439-6335-F8D1-9EBA-69432D04CC31}"/>
              </a:ext>
            </a:extLst>
          </p:cNvPr>
          <p:cNvPicPr>
            <a:picLocks noChangeAspect="1"/>
          </p:cNvPicPr>
          <p:nvPr/>
        </p:nvPicPr>
        <p:blipFill>
          <a:blip r:embed="rId6"/>
          <a:stretch>
            <a:fillRect/>
          </a:stretch>
        </p:blipFill>
        <p:spPr>
          <a:xfrm>
            <a:off x="6801438" y="1842542"/>
            <a:ext cx="1921458" cy="2499298"/>
          </a:xfrm>
          <a:prstGeom prst="rect">
            <a:avLst/>
          </a:prstGeom>
          <a:effectLst>
            <a:outerShdw blurRad="50800" dist="38100" dir="8100000" algn="tr" rotWithShape="0">
              <a:prstClr val="black">
                <a:alpha val="40000"/>
              </a:prstClr>
            </a:outerShdw>
          </a:effectLst>
        </p:spPr>
      </p:pic>
      <p:sp>
        <p:nvSpPr>
          <p:cNvPr id="11" name="Title 1">
            <a:extLst>
              <a:ext uri="{FF2B5EF4-FFF2-40B4-BE49-F238E27FC236}">
                <a16:creationId xmlns:a16="http://schemas.microsoft.com/office/drawing/2014/main" id="{B48353E2-A86E-E559-A0A6-F737A56FDBAA}"/>
              </a:ext>
            </a:extLst>
          </p:cNvPr>
          <p:cNvSpPr txBox="1">
            <a:spLocks/>
          </p:cNvSpPr>
          <p:nvPr/>
        </p:nvSpPr>
        <p:spPr>
          <a:xfrm>
            <a:off x="6801438" y="4499555"/>
            <a:ext cx="1921458" cy="608895"/>
          </a:xfrm>
          <a:prstGeom prst="rect">
            <a:avLst/>
          </a:prstGeom>
        </p:spPr>
        <p:txBody>
          <a:bodyPr vert="horz" lIns="91440" tIns="45720" rIns="91440" bIns="45720" rtlCol="0" anchor="ctr">
            <a:normAutofit lnSpcReduction="10000"/>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rPr>
              <a:t>Now or Later Worksheet</a:t>
            </a:r>
            <a:endParaRPr lang="en-US" sz="2800" b="1" dirty="0">
              <a:solidFill>
                <a:schemeClr val="bg1"/>
              </a:solidFill>
            </a:endParaRPr>
          </a:p>
        </p:txBody>
      </p:sp>
      <p:pic>
        <p:nvPicPr>
          <p:cNvPr id="30" name="Picture 29">
            <a:extLst>
              <a:ext uri="{FF2B5EF4-FFF2-40B4-BE49-F238E27FC236}">
                <a16:creationId xmlns:a16="http://schemas.microsoft.com/office/drawing/2014/main" id="{BC80D149-D998-ACA5-90F5-F25365465BF7}"/>
              </a:ext>
            </a:extLst>
          </p:cNvPr>
          <p:cNvPicPr>
            <a:picLocks noChangeAspect="1"/>
          </p:cNvPicPr>
          <p:nvPr/>
        </p:nvPicPr>
        <p:blipFill rotWithShape="1">
          <a:blip r:embed="rId7"/>
          <a:srcRect l="33266" t="22393" r="8056"/>
          <a:stretch/>
        </p:blipFill>
        <p:spPr>
          <a:xfrm>
            <a:off x="9083414" y="1842542"/>
            <a:ext cx="1927991" cy="2483422"/>
          </a:xfrm>
          <a:prstGeom prst="rect">
            <a:avLst/>
          </a:prstGeom>
          <a:ln>
            <a:solidFill>
              <a:schemeClr val="bg1"/>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568306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204"/>
          <a:stretch/>
        </p:blipFill>
        <p:spPr>
          <a:xfrm>
            <a:off x="0" y="0"/>
            <a:ext cx="12192000" cy="6857994"/>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330169" y="535964"/>
            <a:ext cx="10941239" cy="618759"/>
          </a:xfrm>
          <a:prstGeom prst="rect">
            <a:avLst/>
          </a:prstGeom>
        </p:spPr>
        <p:txBody>
          <a:bodyPr wrap="square">
            <a:spAutoFit/>
          </a:bodyPr>
          <a:lstStyle/>
          <a:p>
            <a:r>
              <a:rPr lang="en-US" sz="3801"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Benefits Calculator</a:t>
            </a:r>
          </a:p>
        </p:txBody>
      </p:sp>
      <p:pic>
        <p:nvPicPr>
          <p:cNvPr id="7" name="Picture 6">
            <a:extLst>
              <a:ext uri="{FF2B5EF4-FFF2-40B4-BE49-F238E27FC236}">
                <a16:creationId xmlns:a16="http://schemas.microsoft.com/office/drawing/2014/main" id="{77EBCDD6-BA07-1BB3-6255-A664FF473312}"/>
              </a:ext>
            </a:extLst>
          </p:cNvPr>
          <p:cNvPicPr>
            <a:picLocks noGrp="1" noRot="1" noChangeAspect="1" noMove="1" noResize="1" noEditPoints="1" noAdjustHandles="1" noChangeArrowheads="1" noChangeShapeType="1" noCrop="1"/>
          </p:cNvPicPr>
          <p:nvPr/>
        </p:nvPicPr>
        <p:blipFill rotWithShape="1">
          <a:blip r:embed="rId5"/>
          <a:srcRect l="3373" r="2075"/>
          <a:stretch/>
        </p:blipFill>
        <p:spPr>
          <a:xfrm>
            <a:off x="3370074" y="1690687"/>
            <a:ext cx="5357674" cy="3484924"/>
          </a:xfrm>
          <a:prstGeom prst="rect">
            <a:avLst/>
          </a:prstGeom>
        </p:spPr>
      </p:pic>
      <p:sp>
        <p:nvSpPr>
          <p:cNvPr id="8" name="Rectangle: Rounded Corners 7">
            <a:hlinkClick r:id="rId6"/>
            <a:extLst>
              <a:ext uri="{FF2B5EF4-FFF2-40B4-BE49-F238E27FC236}">
                <a16:creationId xmlns:a16="http://schemas.microsoft.com/office/drawing/2014/main" id="{8586E79B-6C4C-A7AD-779D-3D85951CFFF9}"/>
              </a:ext>
            </a:extLst>
          </p:cNvPr>
          <p:cNvSpPr/>
          <p:nvPr/>
        </p:nvSpPr>
        <p:spPr>
          <a:xfrm>
            <a:off x="4450148" y="3503203"/>
            <a:ext cx="2701282" cy="754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2" name="Diagram 1">
            <a:extLst>
              <a:ext uri="{FF2B5EF4-FFF2-40B4-BE49-F238E27FC236}">
                <a16:creationId xmlns:a16="http://schemas.microsoft.com/office/drawing/2014/main" id="{B27F56B4-2008-5F3B-0C33-C5D30FD61F0F}"/>
              </a:ext>
            </a:extLst>
          </p:cNvPr>
          <p:cNvGraphicFramePr/>
          <p:nvPr>
            <p:extLst>
              <p:ext uri="{D42A27DB-BD31-4B8C-83A1-F6EECF244321}">
                <p14:modId xmlns:p14="http://schemas.microsoft.com/office/powerpoint/2010/main" val="2380727749"/>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Oval 2">
            <a:extLst>
              <a:ext uri="{FF2B5EF4-FFF2-40B4-BE49-F238E27FC236}">
                <a16:creationId xmlns:a16="http://schemas.microsoft.com/office/drawing/2014/main" id="{8BD76057-564B-B89C-B511-B99029853BBD}"/>
              </a:ext>
            </a:extLst>
          </p:cNvPr>
          <p:cNvSpPr/>
          <p:nvPr/>
        </p:nvSpPr>
        <p:spPr>
          <a:xfrm>
            <a:off x="8034587"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4" name="Straight Connector 3">
            <a:extLst>
              <a:ext uri="{FF2B5EF4-FFF2-40B4-BE49-F238E27FC236}">
                <a16:creationId xmlns:a16="http://schemas.microsoft.com/office/drawing/2014/main" id="{276913E2-A2DC-E7B7-C88D-CCDB9995C3FE}"/>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92247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E11B2580-3AA0-7B03-F835-93AD454E8E73}"/>
              </a:ext>
            </a:extLst>
          </p:cNvPr>
          <p:cNvGraphicFramePr/>
          <p:nvPr>
            <p:extLst>
              <p:ext uri="{D42A27DB-BD31-4B8C-83A1-F6EECF244321}">
                <p14:modId xmlns:p14="http://schemas.microsoft.com/office/powerpoint/2010/main" val="3611450643"/>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8">
            <a:extLst>
              <a:ext uri="{FF2B5EF4-FFF2-40B4-BE49-F238E27FC236}">
                <a16:creationId xmlns:a16="http://schemas.microsoft.com/office/drawing/2014/main" id="{49C51A53-E12E-325A-E258-42C3E4FA970C}"/>
              </a:ext>
            </a:extLst>
          </p:cNvPr>
          <p:cNvSpPr/>
          <p:nvPr/>
        </p:nvSpPr>
        <p:spPr>
          <a:xfrm>
            <a:off x="8034587"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603D1406-4D6F-98D9-51A8-464CC64E19E6}"/>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7783899-2727-2B12-C2B7-C8B0667253FC}"/>
              </a:ext>
            </a:extLst>
          </p:cNvPr>
          <p:cNvPicPr>
            <a:picLocks noChangeAspect="1"/>
          </p:cNvPicPr>
          <p:nvPr/>
        </p:nvPicPr>
        <p:blipFill>
          <a:blip r:embed="rId9"/>
          <a:stretch>
            <a:fillRect/>
          </a:stretch>
        </p:blipFill>
        <p:spPr>
          <a:xfrm>
            <a:off x="391794" y="160122"/>
            <a:ext cx="4443746" cy="5748763"/>
          </a:xfrm>
          <a:prstGeom prst="rect">
            <a:avLst/>
          </a:prstGeom>
          <a:effectLst>
            <a:outerShdw blurRad="50800" dist="38100" dir="8100000" algn="tr" rotWithShape="0">
              <a:prstClr val="black">
                <a:alpha val="40000"/>
              </a:prstClr>
            </a:outerShdw>
          </a:effectLst>
        </p:spPr>
      </p:pic>
      <p:sp>
        <p:nvSpPr>
          <p:cNvPr id="5" name="Rectangle 4">
            <a:extLst>
              <a:ext uri="{FF2B5EF4-FFF2-40B4-BE49-F238E27FC236}">
                <a16:creationId xmlns:a16="http://schemas.microsoft.com/office/drawing/2014/main" id="{6CCBF029-B26D-C1FC-C116-E70BCDD7D2A2}"/>
              </a:ext>
            </a:extLst>
          </p:cNvPr>
          <p:cNvSpPr/>
          <p:nvPr/>
        </p:nvSpPr>
        <p:spPr>
          <a:xfrm>
            <a:off x="391794" y="3212375"/>
            <a:ext cx="4443746" cy="269650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FF2F2B8-7497-D538-E206-8A87A1074932}"/>
              </a:ext>
            </a:extLst>
          </p:cNvPr>
          <p:cNvPicPr>
            <a:picLocks noChangeAspect="1"/>
          </p:cNvPicPr>
          <p:nvPr/>
        </p:nvPicPr>
        <p:blipFill>
          <a:blip r:embed="rId10"/>
          <a:stretch>
            <a:fillRect/>
          </a:stretch>
        </p:blipFill>
        <p:spPr>
          <a:xfrm>
            <a:off x="5048424" y="1027908"/>
            <a:ext cx="6751782" cy="4031983"/>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608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8</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8" y="3563258"/>
            <a:ext cx="9637987"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Retire Now or Later</a:t>
            </a:r>
          </a:p>
        </p:txBody>
      </p:sp>
      <p:graphicFrame>
        <p:nvGraphicFramePr>
          <p:cNvPr id="2" name="Diagram 1">
            <a:extLst>
              <a:ext uri="{FF2B5EF4-FFF2-40B4-BE49-F238E27FC236}">
                <a16:creationId xmlns:a16="http://schemas.microsoft.com/office/drawing/2014/main" id="{4C529238-1F43-49D9-0AE8-E2E75A1FE1E7}"/>
              </a:ext>
            </a:extLst>
          </p:cNvPr>
          <p:cNvGraphicFramePr/>
          <p:nvPr>
            <p:extLst>
              <p:ext uri="{D42A27DB-BD31-4B8C-83A1-F6EECF244321}">
                <p14:modId xmlns:p14="http://schemas.microsoft.com/office/powerpoint/2010/main" val="1011669821"/>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9101387"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1763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4C90E-3CBC-94AE-F53E-7E572A3942C6}"/>
              </a:ext>
            </a:extLst>
          </p:cNvPr>
          <p:cNvPicPr>
            <a:picLocks noChangeAspect="1"/>
          </p:cNvPicPr>
          <p:nvPr/>
        </p:nvPicPr>
        <p:blipFill>
          <a:blip r:embed="rId4"/>
          <a:stretch>
            <a:fillRect/>
          </a:stretch>
        </p:blipFill>
        <p:spPr>
          <a:xfrm>
            <a:off x="3963462" y="181065"/>
            <a:ext cx="4499640" cy="5698204"/>
          </a:xfrm>
          <a:prstGeom prst="rect">
            <a:avLst/>
          </a:prstGeom>
          <a:effectLst>
            <a:outerShdw blurRad="50800" dist="38100" dir="8100000" algn="tr" rotWithShape="0">
              <a:prstClr val="black">
                <a:alpha val="40000"/>
              </a:prstClr>
            </a:outerShdw>
          </a:effectLst>
        </p:spPr>
      </p:pic>
      <p:graphicFrame>
        <p:nvGraphicFramePr>
          <p:cNvPr id="4" name="Diagram 3">
            <a:extLst>
              <a:ext uri="{FF2B5EF4-FFF2-40B4-BE49-F238E27FC236}">
                <a16:creationId xmlns:a16="http://schemas.microsoft.com/office/drawing/2014/main" id="{6435ADF4-F992-2B5F-45DC-294BC7B815B4}"/>
              </a:ext>
            </a:extLst>
          </p:cNvPr>
          <p:cNvGraphicFramePr/>
          <p:nvPr>
            <p:extLst>
              <p:ext uri="{D42A27DB-BD31-4B8C-83A1-F6EECF244321}">
                <p14:modId xmlns:p14="http://schemas.microsoft.com/office/powerpoint/2010/main" val="3625212868"/>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560AFA10-460D-97E4-EDE9-721C27954EB6}"/>
              </a:ext>
            </a:extLst>
          </p:cNvPr>
          <p:cNvSpPr/>
          <p:nvPr/>
        </p:nvSpPr>
        <p:spPr>
          <a:xfrm>
            <a:off x="8034587"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5D52DBA8-5EEC-8450-ECA5-021C9F893B5E}"/>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4A6EA629-0BC3-55B3-F6D7-91B0F5681D1F}"/>
              </a:ext>
            </a:extLst>
          </p:cNvPr>
          <p:cNvSpPr/>
          <p:nvPr/>
        </p:nvSpPr>
        <p:spPr>
          <a:xfrm>
            <a:off x="3458426" y="2583738"/>
            <a:ext cx="692709" cy="405476"/>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Arrow: Right 15">
            <a:extLst>
              <a:ext uri="{FF2B5EF4-FFF2-40B4-BE49-F238E27FC236}">
                <a16:creationId xmlns:a16="http://schemas.microsoft.com/office/drawing/2014/main" id="{71B48D7E-3A38-B62B-C072-305129C3EBE1}"/>
              </a:ext>
            </a:extLst>
          </p:cNvPr>
          <p:cNvSpPr/>
          <p:nvPr/>
        </p:nvSpPr>
        <p:spPr>
          <a:xfrm>
            <a:off x="3458427" y="4071628"/>
            <a:ext cx="692709" cy="405476"/>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Title 26">
            <a:extLst>
              <a:ext uri="{FF2B5EF4-FFF2-40B4-BE49-F238E27FC236}">
                <a16:creationId xmlns:a16="http://schemas.microsoft.com/office/drawing/2014/main" id="{753E53D0-C025-010E-51E2-A14842466780}"/>
              </a:ext>
            </a:extLst>
          </p:cNvPr>
          <p:cNvSpPr>
            <a:spLocks noGrp="1"/>
          </p:cNvSpPr>
          <p:nvPr>
            <p:ph type="title"/>
          </p:nvPr>
        </p:nvSpPr>
        <p:spPr>
          <a:xfrm>
            <a:off x="552450" y="2321453"/>
            <a:ext cx="2677376" cy="978729"/>
          </a:xfrm>
          <a:prstGeom prst="rect">
            <a:avLst/>
          </a:prstGeom>
          <a:ln>
            <a:solidFill>
              <a:schemeClr val="bg1"/>
            </a:solidFill>
          </a:ln>
        </p:spPr>
        <p:txBody>
          <a:bodyPr wrap="square">
            <a:spAutoFit/>
          </a:bodyPr>
          <a:lstStyle/>
          <a:p>
            <a:pPr algn="ctr"/>
            <a:r>
              <a:rPr lang="en-US" sz="32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I’m ready to retire now</a:t>
            </a:r>
          </a:p>
        </p:txBody>
      </p:sp>
      <p:sp>
        <p:nvSpPr>
          <p:cNvPr id="18" name="Title 26">
            <a:extLst>
              <a:ext uri="{FF2B5EF4-FFF2-40B4-BE49-F238E27FC236}">
                <a16:creationId xmlns:a16="http://schemas.microsoft.com/office/drawing/2014/main" id="{1339A61D-57BF-620E-9A93-770C0122EF4C}"/>
              </a:ext>
            </a:extLst>
          </p:cNvPr>
          <p:cNvSpPr txBox="1">
            <a:spLocks/>
          </p:cNvSpPr>
          <p:nvPr/>
        </p:nvSpPr>
        <p:spPr>
          <a:xfrm>
            <a:off x="552450" y="3745415"/>
            <a:ext cx="2677376" cy="978729"/>
          </a:xfrm>
          <a:prstGeom prst="rect">
            <a:avLst/>
          </a:prstGeom>
          <a:ln>
            <a:solidFill>
              <a:schemeClr val="bg1"/>
            </a:solidFill>
          </a:ln>
        </p:spPr>
        <p:txBody>
          <a:bodyPr vert="horz" wrap="square" lIns="91440" tIns="45720" rIns="91440" bIns="45720" rtlCol="0" anchor="ctr">
            <a:spAutoFit/>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I’ll retire later</a:t>
            </a:r>
          </a:p>
        </p:txBody>
      </p:sp>
      <p:sp>
        <p:nvSpPr>
          <p:cNvPr id="19" name="TextBox 18">
            <a:extLst>
              <a:ext uri="{FF2B5EF4-FFF2-40B4-BE49-F238E27FC236}">
                <a16:creationId xmlns:a16="http://schemas.microsoft.com/office/drawing/2014/main" id="{57283210-A2DD-D03A-E39A-A76E1BA283FE}"/>
              </a:ext>
            </a:extLst>
          </p:cNvPr>
          <p:cNvSpPr txBox="1"/>
          <p:nvPr/>
        </p:nvSpPr>
        <p:spPr>
          <a:xfrm>
            <a:off x="5221750" y="2675285"/>
            <a:ext cx="1066318" cy="369332"/>
          </a:xfrm>
          <a:prstGeom prst="rect">
            <a:avLst/>
          </a:prstGeom>
          <a:noFill/>
        </p:spPr>
        <p:txBody>
          <a:bodyPr wrap="none" rtlCol="0">
            <a:spAutoFit/>
          </a:bodyPr>
          <a:lstStyle/>
          <a:p>
            <a:r>
              <a:rPr lang="en-US" dirty="0">
                <a:solidFill>
                  <a:srgbClr val="0000FF"/>
                </a:solidFill>
              </a:rPr>
              <a:t>6/9/2025</a:t>
            </a:r>
          </a:p>
        </p:txBody>
      </p:sp>
      <p:sp>
        <p:nvSpPr>
          <p:cNvPr id="20" name="TextBox 19">
            <a:extLst>
              <a:ext uri="{FF2B5EF4-FFF2-40B4-BE49-F238E27FC236}">
                <a16:creationId xmlns:a16="http://schemas.microsoft.com/office/drawing/2014/main" id="{A2D93081-C56E-1633-1559-821A4104E059}"/>
              </a:ext>
            </a:extLst>
          </p:cNvPr>
          <p:cNvSpPr txBox="1"/>
          <p:nvPr/>
        </p:nvSpPr>
        <p:spPr>
          <a:xfrm>
            <a:off x="7180101" y="2675285"/>
            <a:ext cx="1183337" cy="369332"/>
          </a:xfrm>
          <a:prstGeom prst="rect">
            <a:avLst/>
          </a:prstGeom>
          <a:noFill/>
        </p:spPr>
        <p:txBody>
          <a:bodyPr wrap="none" rtlCol="0">
            <a:spAutoFit/>
          </a:bodyPr>
          <a:lstStyle/>
          <a:p>
            <a:r>
              <a:rPr lang="en-US" dirty="0">
                <a:solidFill>
                  <a:srgbClr val="0000FF"/>
                </a:solidFill>
              </a:rPr>
              <a:t>6/10/2025</a:t>
            </a:r>
          </a:p>
        </p:txBody>
      </p:sp>
      <p:sp>
        <p:nvSpPr>
          <p:cNvPr id="2" name="Rectangle 1">
            <a:extLst>
              <a:ext uri="{FF2B5EF4-FFF2-40B4-BE49-F238E27FC236}">
                <a16:creationId xmlns:a16="http://schemas.microsoft.com/office/drawing/2014/main" id="{0BA0602F-34F7-3C7F-0A3B-B02F47703EEB}"/>
              </a:ext>
            </a:extLst>
          </p:cNvPr>
          <p:cNvSpPr/>
          <p:nvPr/>
        </p:nvSpPr>
        <p:spPr>
          <a:xfrm>
            <a:off x="3963462" y="3171741"/>
            <a:ext cx="4499639" cy="86178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974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8" grpId="0" animBg="1"/>
      <p:bldP spid="18" grpId="1" animBg="1"/>
      <p:bldP spid="19" grpId="0"/>
      <p:bldP spid="20"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AA24CD-E135-4417-0B5C-069D9A9B40B0}"/>
              </a:ext>
            </a:extLst>
          </p:cNvPr>
          <p:cNvPicPr>
            <a:picLocks noChangeAspect="1"/>
          </p:cNvPicPr>
          <p:nvPr/>
        </p:nvPicPr>
        <p:blipFill>
          <a:blip r:embed="rId4"/>
          <a:stretch>
            <a:fillRect/>
          </a:stretch>
        </p:blipFill>
        <p:spPr>
          <a:xfrm>
            <a:off x="3820393" y="181065"/>
            <a:ext cx="5129524" cy="6495870"/>
          </a:xfrm>
          <a:prstGeom prst="rect">
            <a:avLst/>
          </a:prstGeom>
          <a:effectLst>
            <a:outerShdw blurRad="50800" dist="38100" dir="8100000" algn="tr" rotWithShape="0">
              <a:prstClr val="black">
                <a:alpha val="40000"/>
              </a:prstClr>
            </a:outerShdw>
          </a:effectLst>
        </p:spPr>
      </p:pic>
      <p:sp>
        <p:nvSpPr>
          <p:cNvPr id="9" name="Arrow: Right 8">
            <a:extLst>
              <a:ext uri="{FF2B5EF4-FFF2-40B4-BE49-F238E27FC236}">
                <a16:creationId xmlns:a16="http://schemas.microsoft.com/office/drawing/2014/main" id="{E7B9B819-7AAE-5898-784A-0A7A808CFDDA}"/>
              </a:ext>
            </a:extLst>
          </p:cNvPr>
          <p:cNvSpPr/>
          <p:nvPr/>
        </p:nvSpPr>
        <p:spPr>
          <a:xfrm>
            <a:off x="3313706" y="4627006"/>
            <a:ext cx="692709" cy="405476"/>
          </a:xfrm>
          <a:prstGeom prst="rightArrow">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Title 26">
            <a:extLst>
              <a:ext uri="{FF2B5EF4-FFF2-40B4-BE49-F238E27FC236}">
                <a16:creationId xmlns:a16="http://schemas.microsoft.com/office/drawing/2014/main" id="{3EF3275A-6657-11C7-21F4-1967BB4C0ED0}"/>
              </a:ext>
            </a:extLst>
          </p:cNvPr>
          <p:cNvSpPr txBox="1">
            <a:spLocks/>
          </p:cNvSpPr>
          <p:nvPr/>
        </p:nvSpPr>
        <p:spPr>
          <a:xfrm>
            <a:off x="250852" y="4340380"/>
            <a:ext cx="2677376" cy="978729"/>
          </a:xfrm>
          <a:prstGeom prst="rect">
            <a:avLst/>
          </a:prstGeom>
          <a:ln>
            <a:solidFill>
              <a:schemeClr val="bg1"/>
            </a:solidFill>
          </a:ln>
        </p:spPr>
        <p:txBody>
          <a:bodyPr vert="horz" wrap="square" lIns="91440" tIns="45720" rIns="91440" bIns="45720" rtlCol="0" anchor="ctr">
            <a:spAutoFit/>
          </a:bodyPr>
          <a:lstStyle>
            <a:lvl1pPr algn="l" defTabSz="91439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I’ll retire later</a:t>
            </a:r>
          </a:p>
        </p:txBody>
      </p:sp>
      <p:sp>
        <p:nvSpPr>
          <p:cNvPr id="3" name="Rectangle 2">
            <a:extLst>
              <a:ext uri="{FF2B5EF4-FFF2-40B4-BE49-F238E27FC236}">
                <a16:creationId xmlns:a16="http://schemas.microsoft.com/office/drawing/2014/main" id="{53DC32EC-7CD4-EBF0-15A3-A10E13A71B39}"/>
              </a:ext>
            </a:extLst>
          </p:cNvPr>
          <p:cNvSpPr/>
          <p:nvPr/>
        </p:nvSpPr>
        <p:spPr>
          <a:xfrm>
            <a:off x="3820393" y="5319109"/>
            <a:ext cx="5129524" cy="135782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74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43D8-1618-6F40-9A3A-F3BDE5B06F15}"/>
              </a:ext>
            </a:extLst>
          </p:cNvPr>
          <p:cNvSpPr>
            <a:spLocks noGrp="1"/>
          </p:cNvSpPr>
          <p:nvPr>
            <p:ph type="title"/>
          </p:nvPr>
        </p:nvSpPr>
        <p:spPr/>
        <p:txBody>
          <a:bodyPr>
            <a:norm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requirements</a:t>
            </a:r>
            <a:endParaRPr lang="en-US" sz="3801" dirty="0"/>
          </a:p>
        </p:txBody>
      </p:sp>
      <p:sp>
        <p:nvSpPr>
          <p:cNvPr id="14" name="Content Placeholder 14">
            <a:extLst>
              <a:ext uri="{FF2B5EF4-FFF2-40B4-BE49-F238E27FC236}">
                <a16:creationId xmlns:a16="http://schemas.microsoft.com/office/drawing/2014/main" id="{0967C9EC-7D7A-4C17-AC0F-5BCC88E11C45}"/>
              </a:ext>
            </a:extLst>
          </p:cNvPr>
          <p:cNvSpPr txBox="1">
            <a:spLocks/>
          </p:cNvSpPr>
          <p:nvPr/>
        </p:nvSpPr>
        <p:spPr>
          <a:xfrm>
            <a:off x="807108" y="1501172"/>
            <a:ext cx="5465761" cy="4797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With CalSTRS</a:t>
            </a:r>
          </a:p>
          <a:p>
            <a:r>
              <a:rPr lang="en-US" sz="2200" b="1" dirty="0">
                <a:solidFill>
                  <a:schemeClr val="bg1"/>
                </a:solidFill>
                <a:latin typeface="Arial" panose="020B0604020202020204" pitchFamily="34" charset="0"/>
                <a:cs typeface="Arial" panose="020B0604020202020204" pitchFamily="34" charset="0"/>
              </a:rPr>
              <a:t>Submit your </a:t>
            </a:r>
            <a:r>
              <a:rPr lang="en-US" sz="2200" b="1" i="1" dirty="0">
                <a:solidFill>
                  <a:schemeClr val="bg1"/>
                </a:solidFill>
                <a:latin typeface="Arial" panose="020B0604020202020204" pitchFamily="34" charset="0"/>
                <a:cs typeface="Arial" panose="020B0604020202020204" pitchFamily="34" charset="0"/>
              </a:rPr>
              <a:t>Service Retirement Application </a:t>
            </a:r>
            <a:r>
              <a:rPr lang="en-US" sz="2200" b="1" dirty="0">
                <a:solidFill>
                  <a:schemeClr val="bg1"/>
                </a:solidFill>
                <a:latin typeface="Arial" panose="020B0604020202020204" pitchFamily="34" charset="0"/>
                <a:cs typeface="Arial" panose="020B0604020202020204" pitchFamily="34" charset="0"/>
              </a:rPr>
              <a:t>via </a:t>
            </a:r>
            <a:r>
              <a:rPr lang="en-US" sz="2200" b="1" i="1" dirty="0" err="1">
                <a:solidFill>
                  <a:schemeClr val="bg1"/>
                </a:solidFill>
                <a:latin typeface="Arial" panose="020B0604020202020204" pitchFamily="34" charset="0"/>
                <a:cs typeface="Arial" panose="020B0604020202020204" pitchFamily="34" charset="0"/>
              </a:rPr>
              <a:t>my</a:t>
            </a:r>
            <a:r>
              <a:rPr lang="en-US" sz="2200" b="1" dirty="0" err="1">
                <a:solidFill>
                  <a:schemeClr val="bg1"/>
                </a:solidFill>
                <a:latin typeface="Arial" panose="020B0604020202020204" pitchFamily="34" charset="0"/>
                <a:cs typeface="Arial" panose="020B0604020202020204" pitchFamily="34" charset="0"/>
              </a:rPr>
              <a:t>CalSTRS</a:t>
            </a:r>
            <a:r>
              <a:rPr lang="en-US" sz="2200" b="1" dirty="0">
                <a:solidFill>
                  <a:schemeClr val="bg1"/>
                </a:solidFill>
                <a:latin typeface="Arial" panose="020B0604020202020204" pitchFamily="34" charset="0"/>
                <a:cs typeface="Arial" panose="020B0604020202020204" pitchFamily="34" charset="0"/>
              </a:rPr>
              <a:t>, in person, mail or fax.</a:t>
            </a:r>
          </a:p>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Submit the </a:t>
            </a:r>
            <a:r>
              <a:rPr lang="en-US" sz="2200" b="1" i="1" dirty="0">
                <a:solidFill>
                  <a:schemeClr val="bg1"/>
                </a:solidFill>
                <a:latin typeface="Arial" panose="020B0604020202020204" pitchFamily="34" charset="0"/>
                <a:cs typeface="Arial" panose="020B0604020202020204" pitchFamily="34" charset="0"/>
              </a:rPr>
              <a:t>Direct Deposit Authorization </a:t>
            </a:r>
            <a:r>
              <a:rPr lang="en-US" sz="2200" b="1" dirty="0">
                <a:solidFill>
                  <a:schemeClr val="bg1"/>
                </a:solidFill>
                <a:latin typeface="Arial" panose="020B0604020202020204" pitchFamily="34" charset="0"/>
                <a:cs typeface="Arial" panose="020B0604020202020204" pitchFamily="34" charset="0"/>
              </a:rPr>
              <a:t>form.</a:t>
            </a:r>
          </a:p>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Submit the </a:t>
            </a:r>
            <a:r>
              <a:rPr lang="en-US" sz="2200" b="1" i="1" dirty="0">
                <a:solidFill>
                  <a:schemeClr val="bg1"/>
                </a:solidFill>
                <a:latin typeface="Arial" panose="020B0604020202020204" pitchFamily="34" charset="0"/>
                <a:cs typeface="Arial" panose="020B0604020202020204" pitchFamily="34" charset="0"/>
              </a:rPr>
              <a:t>Express Benefit Report</a:t>
            </a:r>
            <a:r>
              <a:rPr lang="en-US" sz="2200" b="1" dirty="0">
                <a:solidFill>
                  <a:schemeClr val="bg1"/>
                </a:solidFill>
                <a:latin typeface="Arial" panose="020B0604020202020204" pitchFamily="34" charset="0"/>
                <a:cs typeface="Arial" panose="020B0604020202020204" pitchFamily="34" charset="0"/>
              </a:rPr>
              <a:t> to your employer to verify sick leave amount and your last day of work.</a:t>
            </a:r>
          </a:p>
        </p:txBody>
      </p:sp>
      <p:sp>
        <p:nvSpPr>
          <p:cNvPr id="15" name="Content Placeholder 17">
            <a:extLst>
              <a:ext uri="{FF2B5EF4-FFF2-40B4-BE49-F238E27FC236}">
                <a16:creationId xmlns:a16="http://schemas.microsoft.com/office/drawing/2014/main" id="{6CE5A427-2CE6-4411-816C-1FA5647E9534}"/>
              </a:ext>
            </a:extLst>
          </p:cNvPr>
          <p:cNvSpPr txBox="1">
            <a:spLocks/>
          </p:cNvSpPr>
          <p:nvPr/>
        </p:nvSpPr>
        <p:spPr>
          <a:xfrm>
            <a:off x="6223897" y="1516029"/>
            <a:ext cx="5740404" cy="3840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With your district</a:t>
            </a:r>
          </a:p>
          <a:p>
            <a:r>
              <a:rPr lang="en-US" sz="2200" b="1" dirty="0">
                <a:solidFill>
                  <a:schemeClr val="bg1"/>
                </a:solidFill>
                <a:latin typeface="Arial" panose="020B0604020202020204" pitchFamily="34" charset="0"/>
                <a:cs typeface="Arial" panose="020B0604020202020204" pitchFamily="34" charset="0"/>
              </a:rPr>
              <a:t>Verify retirement date requirements.</a:t>
            </a:r>
          </a:p>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Resign with your district. </a:t>
            </a:r>
          </a:p>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Discuss options for health care.</a:t>
            </a:r>
          </a:p>
        </p:txBody>
      </p:sp>
      <p:graphicFrame>
        <p:nvGraphicFramePr>
          <p:cNvPr id="3" name="Diagram 2">
            <a:extLst>
              <a:ext uri="{FF2B5EF4-FFF2-40B4-BE49-F238E27FC236}">
                <a16:creationId xmlns:a16="http://schemas.microsoft.com/office/drawing/2014/main" id="{578F424E-1408-1A63-BF65-5BE586D9CA40}"/>
              </a:ext>
            </a:extLst>
          </p:cNvPr>
          <p:cNvGraphicFramePr/>
          <p:nvPr>
            <p:extLst>
              <p:ext uri="{D42A27DB-BD31-4B8C-83A1-F6EECF244321}">
                <p14:modId xmlns:p14="http://schemas.microsoft.com/office/powerpoint/2010/main" val="166483059"/>
              </p:ext>
            </p:extLst>
          </p:nvPr>
        </p:nvGraphicFramePr>
        <p:xfrm>
          <a:off x="-25402" y="6080849"/>
          <a:ext cx="12217402"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Oval 3">
            <a:extLst>
              <a:ext uri="{FF2B5EF4-FFF2-40B4-BE49-F238E27FC236}">
                <a16:creationId xmlns:a16="http://schemas.microsoft.com/office/drawing/2014/main" id="{A31A31F4-DCCC-6213-25BF-C342372A587F}"/>
              </a:ext>
            </a:extLst>
          </p:cNvPr>
          <p:cNvSpPr/>
          <p:nvPr/>
        </p:nvSpPr>
        <p:spPr>
          <a:xfrm>
            <a:off x="9094099" y="62443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9339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40744B-4FB1-058D-672D-D60B4C2EDD29}"/>
              </a:ext>
            </a:extLst>
          </p:cNvPr>
          <p:cNvSpPr>
            <a:spLocks noGrp="1"/>
          </p:cNvSpPr>
          <p:nvPr>
            <p:ph type="title"/>
          </p:nvPr>
        </p:nvSpPr>
        <p:spPr>
          <a:xfrm>
            <a:off x="1277005" y="2356828"/>
            <a:ext cx="3962400" cy="923540"/>
          </a:xfrm>
        </p:spPr>
        <p:txBody>
          <a:bodyPr>
            <a:normAutofit/>
          </a:bodyPr>
          <a:lstStyle/>
          <a:p>
            <a:r>
              <a:rPr lang="en-US" sz="6000" b="1" dirty="0">
                <a:solidFill>
                  <a:schemeClr val="accent1"/>
                </a:solidFill>
                <a:latin typeface="Arial" panose="020B0604020202020204" pitchFamily="34" charset="0"/>
                <a:cs typeface="Arial" panose="020B0604020202020204" pitchFamily="34" charset="0"/>
              </a:rPr>
              <a:t>Section 9</a:t>
            </a:r>
          </a:p>
        </p:txBody>
      </p:sp>
      <p:sp>
        <p:nvSpPr>
          <p:cNvPr id="5" name="Title 3">
            <a:extLst>
              <a:ext uri="{FF2B5EF4-FFF2-40B4-BE49-F238E27FC236}">
                <a16:creationId xmlns:a16="http://schemas.microsoft.com/office/drawing/2014/main" id="{507E65A0-2A05-BC24-66F3-502C4B33F14B}"/>
              </a:ext>
            </a:extLst>
          </p:cNvPr>
          <p:cNvSpPr txBox="1">
            <a:spLocks/>
          </p:cNvSpPr>
          <p:nvPr/>
        </p:nvSpPr>
        <p:spPr>
          <a:xfrm>
            <a:off x="1277004" y="3429000"/>
            <a:ext cx="10499359" cy="923540"/>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92"/>
            <a:r>
              <a:rPr lang="en-US" sz="6000" dirty="0">
                <a:solidFill>
                  <a:srgbClr val="E7E6E6">
                    <a:lumMod val="25000"/>
                  </a:srgbClr>
                </a:solidFill>
                <a:latin typeface="Arial" panose="020B0604020202020204" pitchFamily="34" charset="0"/>
                <a:cs typeface="Arial" panose="020B0604020202020204" pitchFamily="34" charset="0"/>
              </a:rPr>
              <a:t>Postretirement Considerations</a:t>
            </a:r>
          </a:p>
        </p:txBody>
      </p:sp>
      <p:graphicFrame>
        <p:nvGraphicFramePr>
          <p:cNvPr id="2" name="Diagram 1">
            <a:extLst>
              <a:ext uri="{FF2B5EF4-FFF2-40B4-BE49-F238E27FC236}">
                <a16:creationId xmlns:a16="http://schemas.microsoft.com/office/drawing/2014/main" id="{4C529238-1F43-49D9-0AE8-E2E75A1FE1E7}"/>
              </a:ext>
            </a:extLst>
          </p:cNvPr>
          <p:cNvGraphicFramePr/>
          <p:nvPr/>
        </p:nvGraphicFramePr>
        <p:xfrm>
          <a:off x="-25401"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EA7CF2A-62FE-BE98-AD36-61C47680B56B}"/>
              </a:ext>
            </a:extLst>
          </p:cNvPr>
          <p:cNvSpPr/>
          <p:nvPr/>
        </p:nvSpPr>
        <p:spPr>
          <a:xfrm>
            <a:off x="10117238"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FFC70041-47BB-0D51-6F7D-7AAFA3709B73}"/>
              </a:ext>
            </a:extLst>
          </p:cNvPr>
          <p:cNvCxnSpPr>
            <a:cxnSpLocks/>
          </p:cNvCxnSpPr>
          <p:nvPr/>
        </p:nvCxnSpPr>
        <p:spPr>
          <a:xfrm>
            <a:off x="1" y="6042749"/>
            <a:ext cx="1216659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0790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54D2BB-2E9F-4447-838B-781CCADE244E}"/>
              </a:ext>
            </a:extLst>
          </p:cNvPr>
          <p:cNvSpPr/>
          <p:nvPr/>
        </p:nvSpPr>
        <p:spPr>
          <a:xfrm>
            <a:off x="2778985" y="2202425"/>
            <a:ext cx="6844825" cy="1430548"/>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1" indent="0" algn="l" defTabSz="889000" rtl="0" eaLnBrk="1" fontAlgn="base" latinLnBrk="0" hangingPunct="1">
              <a:lnSpc>
                <a:spcPct val="100000"/>
              </a:lnSpc>
              <a:spcBef>
                <a:spcPct val="0"/>
              </a:spcBef>
              <a:spcAft>
                <a:spcPct val="20000"/>
              </a:spcAft>
              <a:buClrTx/>
              <a:buSzTx/>
              <a:buFontTx/>
              <a:buNone/>
              <a:tabLst/>
              <a:defRPr/>
            </a:pPr>
            <a:r>
              <a:rPr kumimoji="0" lang="en-US" sz="2400" b="0" i="0" u="none" strike="noStrike" kern="1200" cap="none" spc="0" normalizeH="0" baseline="0" noProof="0" dirty="0">
                <a:ln>
                  <a:noFill/>
                </a:ln>
                <a:solidFill>
                  <a:srgbClr val="447CC0"/>
                </a:solidFill>
                <a:effectLst/>
                <a:uLnTx/>
                <a:uFillTx/>
                <a:latin typeface="Arial" panose="020B0604020202020204" pitchFamily="34" charset="0"/>
                <a:ea typeface="ＭＳ Ｐゴシック"/>
                <a:cs typeface="Arial" panose="020B0604020202020204" pitchFamily="34" charset="0"/>
              </a:rPr>
              <a:t>Benefit reduced dollar for dollar by the amount you earn in CalSTRS-covered employment during first 180 calendar days of retirement.</a:t>
            </a:r>
          </a:p>
        </p:txBody>
      </p:sp>
      <p:sp>
        <p:nvSpPr>
          <p:cNvPr id="9" name="Rectangle 8">
            <a:extLst>
              <a:ext uri="{FF2B5EF4-FFF2-40B4-BE49-F238E27FC236}">
                <a16:creationId xmlns:a16="http://schemas.microsoft.com/office/drawing/2014/main" id="{D486C0B1-8FBE-4859-9963-12E2611B4DC0}"/>
              </a:ext>
            </a:extLst>
          </p:cNvPr>
          <p:cNvSpPr/>
          <p:nvPr/>
        </p:nvSpPr>
        <p:spPr>
          <a:xfrm>
            <a:off x="2778988" y="4431855"/>
            <a:ext cx="6844822" cy="1431693"/>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1" indent="-342900" algn="l" defTabSz="889000" rtl="0" eaLnBrk="1" fontAlgn="base" latinLnBrk="0" hangingPunct="1">
              <a:lnSpc>
                <a:spcPct val="100000"/>
              </a:lnSpc>
              <a:spcBef>
                <a:spcPct val="0"/>
              </a:spcBef>
              <a:spcAft>
                <a:spcPct val="20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CC0"/>
                </a:solidFill>
                <a:effectLst/>
                <a:uLnTx/>
                <a:uFillTx/>
                <a:latin typeface="Arial" panose="020B0604020202020204" pitchFamily="34" charset="0"/>
                <a:ea typeface="ＭＳ Ｐゴシック"/>
                <a:cs typeface="Arial" panose="020B0604020202020204" pitchFamily="34" charset="0"/>
              </a:rPr>
              <a:t>Benefit reduced dollar for dollar for earnings </a:t>
            </a:r>
            <a:r>
              <a:rPr lang="en-US" sz="2400" dirty="0">
                <a:solidFill>
                  <a:srgbClr val="447CC0"/>
                </a:solidFill>
                <a:latin typeface="Arial" panose="020B0604020202020204" pitchFamily="34" charset="0"/>
                <a:ea typeface="ＭＳ Ｐゴシック"/>
                <a:cs typeface="Arial" panose="020B0604020202020204" pitchFamily="34" charset="0"/>
              </a:rPr>
              <a:t> </a:t>
            </a:r>
            <a:r>
              <a:rPr kumimoji="0" lang="en-US" sz="2400" b="0" i="0" u="none" strike="noStrike" kern="1200" cap="none" spc="0" normalizeH="0" baseline="0" noProof="0" dirty="0">
                <a:ln>
                  <a:noFill/>
                </a:ln>
                <a:solidFill>
                  <a:srgbClr val="447CC0"/>
                </a:solidFill>
                <a:effectLst/>
                <a:uLnTx/>
                <a:uFillTx/>
                <a:latin typeface="Arial" panose="020B0604020202020204" pitchFamily="34" charset="0"/>
                <a:ea typeface="ＭＳ Ｐゴシック"/>
                <a:cs typeface="Arial" panose="020B0604020202020204" pitchFamily="34" charset="0"/>
              </a:rPr>
              <a:t>in excess of the annual limit.</a:t>
            </a:r>
          </a:p>
          <a:p>
            <a:pPr marL="342900" marR="0" lvl="1" indent="-342900" algn="l" defTabSz="889000" rtl="0" eaLnBrk="1" fontAlgn="base" latinLnBrk="0" hangingPunct="1">
              <a:lnSpc>
                <a:spcPct val="100000"/>
              </a:lnSpc>
              <a:spcBef>
                <a:spcPct val="0"/>
              </a:spcBef>
              <a:spcAft>
                <a:spcPct val="20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CC0"/>
                </a:solidFill>
                <a:effectLst/>
                <a:uLnTx/>
                <a:uFillTx/>
                <a:latin typeface="Arial" panose="020B0604020202020204" pitchFamily="34" charset="0"/>
                <a:ea typeface="ＭＳ Ｐゴシック"/>
                <a:cs typeface="Arial" panose="020B0604020202020204" pitchFamily="34" charset="0"/>
              </a:rPr>
              <a:t>Earnings limit changes every fiscal year.</a:t>
            </a:r>
          </a:p>
        </p:txBody>
      </p:sp>
      <p:sp>
        <p:nvSpPr>
          <p:cNvPr id="10" name="Rectangle 9">
            <a:extLst>
              <a:ext uri="{FF2B5EF4-FFF2-40B4-BE49-F238E27FC236}">
                <a16:creationId xmlns:a16="http://schemas.microsoft.com/office/drawing/2014/main" id="{8046BE17-046D-45B0-B4AD-7AC24ED18BFF}"/>
              </a:ext>
            </a:extLst>
          </p:cNvPr>
          <p:cNvSpPr/>
          <p:nvPr/>
        </p:nvSpPr>
        <p:spPr>
          <a:xfrm>
            <a:off x="2778985" y="1573418"/>
            <a:ext cx="6844824" cy="611422"/>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0E82DE-BF04-419F-AC75-5DD09330D215}"/>
              </a:ext>
            </a:extLst>
          </p:cNvPr>
          <p:cNvSpPr/>
          <p:nvPr/>
        </p:nvSpPr>
        <p:spPr>
          <a:xfrm>
            <a:off x="2778985" y="1672039"/>
            <a:ext cx="6844824" cy="4462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Separation-from-service requirement</a:t>
            </a:r>
          </a:p>
        </p:txBody>
      </p:sp>
      <p:sp>
        <p:nvSpPr>
          <p:cNvPr id="12" name="Rectangle 11">
            <a:extLst>
              <a:ext uri="{FF2B5EF4-FFF2-40B4-BE49-F238E27FC236}">
                <a16:creationId xmlns:a16="http://schemas.microsoft.com/office/drawing/2014/main" id="{A12028AA-AA3E-4F92-8F96-23CFF0628125}"/>
              </a:ext>
            </a:extLst>
          </p:cNvPr>
          <p:cNvSpPr/>
          <p:nvPr/>
        </p:nvSpPr>
        <p:spPr>
          <a:xfrm>
            <a:off x="2778987" y="3821578"/>
            <a:ext cx="6844822" cy="611422"/>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01350AA-D1A1-4A0E-A565-2EA0CDF09049}"/>
              </a:ext>
            </a:extLst>
          </p:cNvPr>
          <p:cNvSpPr/>
          <p:nvPr/>
        </p:nvSpPr>
        <p:spPr>
          <a:xfrm>
            <a:off x="2778983" y="3927676"/>
            <a:ext cx="6844825" cy="4462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Annual Postretirement Earnings Limit</a:t>
            </a:r>
          </a:p>
        </p:txBody>
      </p:sp>
      <p:sp>
        <p:nvSpPr>
          <p:cNvPr id="2" name="Title 1">
            <a:extLst>
              <a:ext uri="{FF2B5EF4-FFF2-40B4-BE49-F238E27FC236}">
                <a16:creationId xmlns:a16="http://schemas.microsoft.com/office/drawing/2014/main" id="{B91243D8-1618-6F40-9A3A-F3BDE5B06F15}"/>
              </a:ext>
            </a:extLst>
          </p:cNvPr>
          <p:cNvSpPr>
            <a:spLocks noGrp="1"/>
          </p:cNvSpPr>
          <p:nvPr>
            <p:ph type="title"/>
          </p:nvPr>
        </p:nvSpPr>
        <p:spPr>
          <a:xfrm>
            <a:off x="873372" y="365129"/>
            <a:ext cx="10515600" cy="1325563"/>
          </a:xfrm>
        </p:spPr>
        <p:txBody>
          <a:bodyPr>
            <a:normAutofit/>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Working after retirement</a:t>
            </a:r>
            <a:endParaRPr lang="en-US" sz="3800" dirty="0"/>
          </a:p>
        </p:txBody>
      </p:sp>
      <p:graphicFrame>
        <p:nvGraphicFramePr>
          <p:cNvPr id="7" name="Diagram 6">
            <a:extLst>
              <a:ext uri="{FF2B5EF4-FFF2-40B4-BE49-F238E27FC236}">
                <a16:creationId xmlns:a16="http://schemas.microsoft.com/office/drawing/2014/main" id="{27EBD98E-0260-C6B6-2A8D-7E1A41567EDC}"/>
              </a:ext>
            </a:extLst>
          </p:cNvPr>
          <p:cNvGraphicFramePr/>
          <p:nvPr>
            <p:extLst>
              <p:ext uri="{D42A27DB-BD31-4B8C-83A1-F6EECF244321}">
                <p14:modId xmlns:p14="http://schemas.microsoft.com/office/powerpoint/2010/main" val="3290978290"/>
              </p:ext>
            </p:extLst>
          </p:nvPr>
        </p:nvGraphicFramePr>
        <p:xfrm>
          <a:off x="-25402" y="6042749"/>
          <a:ext cx="12217401"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Oval 13">
            <a:extLst>
              <a:ext uri="{FF2B5EF4-FFF2-40B4-BE49-F238E27FC236}">
                <a16:creationId xmlns:a16="http://schemas.microsoft.com/office/drawing/2014/main" id="{EC211B13-3D01-107F-2752-14509A421B2C}"/>
              </a:ext>
            </a:extLst>
          </p:cNvPr>
          <p:cNvSpPr/>
          <p:nvPr/>
        </p:nvSpPr>
        <p:spPr>
          <a:xfrm>
            <a:off x="10134171" y="6223160"/>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pic>
        <p:nvPicPr>
          <p:cNvPr id="5" name="Picture 4">
            <a:extLst>
              <a:ext uri="{FF2B5EF4-FFF2-40B4-BE49-F238E27FC236}">
                <a16:creationId xmlns:a16="http://schemas.microsoft.com/office/drawing/2014/main" id="{1D298FC6-A3A4-5F84-0791-A308C80EFCAB}"/>
              </a:ext>
            </a:extLst>
          </p:cNvPr>
          <p:cNvPicPr>
            <a:picLocks noChangeAspect="1"/>
          </p:cNvPicPr>
          <p:nvPr/>
        </p:nvPicPr>
        <p:blipFill>
          <a:blip r:embed="rId9"/>
          <a:stretch>
            <a:fillRect/>
          </a:stretch>
        </p:blipFill>
        <p:spPr>
          <a:xfrm>
            <a:off x="745203" y="1789313"/>
            <a:ext cx="10676190" cy="3028571"/>
          </a:xfrm>
          <a:prstGeom prst="rect">
            <a:avLst/>
          </a:prstGeom>
          <a:effectLst>
            <a:outerShdw blurRad="50800" dist="38100" dir="8100000" algn="tr" rotWithShape="0">
              <a:prstClr val="black">
                <a:alpha val="40000"/>
              </a:prstClr>
            </a:outerShdw>
          </a:effectLst>
        </p:spPr>
      </p:pic>
      <p:sp>
        <p:nvSpPr>
          <p:cNvPr id="6" name="Rectangle 18">
            <a:extLst>
              <a:ext uri="{FF2B5EF4-FFF2-40B4-BE49-F238E27FC236}">
                <a16:creationId xmlns:a16="http://schemas.microsoft.com/office/drawing/2014/main" id="{55428CD7-C09F-C171-7EBF-CB96B915EC29}"/>
              </a:ext>
            </a:extLst>
          </p:cNvPr>
          <p:cNvSpPr/>
          <p:nvPr/>
        </p:nvSpPr>
        <p:spPr>
          <a:xfrm>
            <a:off x="6131172" y="3222873"/>
            <a:ext cx="1624440" cy="510778"/>
          </a:xfrm>
          <a:prstGeom prst="round2DiagRect">
            <a:avLst/>
          </a:prstGeom>
          <a:noFill/>
        </p:spPr>
        <p:txBody>
          <a:bodyPr wrap="square">
            <a:spAutoFit/>
          </a:bodyPr>
          <a:lstStyle/>
          <a:p>
            <a:pPr algn="ctr">
              <a:defRPr/>
            </a:pPr>
            <a:r>
              <a:rPr lang="en-US" sz="2400" b="1" dirty="0">
                <a:solidFill>
                  <a:srgbClr val="0000FF"/>
                </a:solidFill>
                <a:latin typeface="Arial" panose="020B0604020202020204" pitchFamily="34" charset="0"/>
                <a:cs typeface="Arial" panose="020B0604020202020204" pitchFamily="34" charset="0"/>
              </a:rPr>
              <a:t>74,733</a:t>
            </a:r>
          </a:p>
        </p:txBody>
      </p:sp>
      <p:sp>
        <p:nvSpPr>
          <p:cNvPr id="15" name="Rectangle 18">
            <a:extLst>
              <a:ext uri="{FF2B5EF4-FFF2-40B4-BE49-F238E27FC236}">
                <a16:creationId xmlns:a16="http://schemas.microsoft.com/office/drawing/2014/main" id="{033C0E89-0A06-2045-6307-5431B6EC9D64}"/>
              </a:ext>
            </a:extLst>
          </p:cNvPr>
          <p:cNvSpPr/>
          <p:nvPr/>
        </p:nvSpPr>
        <p:spPr>
          <a:xfrm>
            <a:off x="3811959" y="3233573"/>
            <a:ext cx="1624440" cy="510778"/>
          </a:xfrm>
          <a:prstGeom prst="round2DiagRect">
            <a:avLst/>
          </a:prstGeom>
          <a:noFill/>
        </p:spPr>
        <p:txBody>
          <a:bodyPr wrap="square">
            <a:spAutoFit/>
          </a:bodyPr>
          <a:lstStyle/>
          <a:p>
            <a:pPr algn="ctr">
              <a:defRPr/>
            </a:pPr>
            <a:r>
              <a:rPr lang="en-US" sz="2400" b="1" dirty="0">
                <a:solidFill>
                  <a:srgbClr val="0000FF"/>
                </a:solidFill>
                <a:latin typeface="Arial" panose="020B0604020202020204" pitchFamily="34" charset="0"/>
                <a:cs typeface="Arial" panose="020B0604020202020204" pitchFamily="34" charset="0"/>
              </a:rPr>
              <a:t>24-25</a:t>
            </a:r>
          </a:p>
        </p:txBody>
      </p:sp>
    </p:spTree>
    <p:custDataLst>
      <p:tags r:id="rId1"/>
    </p:custDataLst>
    <p:extLst>
      <p:ext uri="{BB962C8B-B14F-4D97-AF65-F5344CB8AC3E}">
        <p14:creationId xmlns:p14="http://schemas.microsoft.com/office/powerpoint/2010/main" val="55579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10" presetClass="entr" presetSubtype="0" fill="hold" grpId="0" nodeType="withEffect">
                                  <p:stCondLst>
                                    <p:cond delay="1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3" grpId="0"/>
      <p:bldP spid="6"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235F99-FCC8-7D4B-8794-2B28E8B29D74}"/>
              </a:ext>
            </a:extLst>
          </p:cNvPr>
          <p:cNvSpPr txBox="1"/>
          <p:nvPr/>
        </p:nvSpPr>
        <p:spPr>
          <a:xfrm>
            <a:off x="5515511" y="3648431"/>
            <a:ext cx="3714750" cy="1815882"/>
          </a:xfrm>
          <a:prstGeom prst="rect">
            <a:avLst/>
          </a:prstGeom>
          <a:noFill/>
        </p:spPr>
        <p:txBody>
          <a:bodyPr wrap="square" rtlCol="0">
            <a:spAutoFit/>
          </a:bodyPr>
          <a:lstStyle/>
          <a:p>
            <a:pPr marL="285747" indent="-285747">
              <a:buFont typeface="Arial" panose="020B0604020202020204" pitchFamily="34" charset="0"/>
              <a:buChar char="•"/>
              <a:defRPr/>
            </a:pPr>
            <a:r>
              <a:rPr lang="en-US" sz="2800" b="1" dirty="0">
                <a:solidFill>
                  <a:prstClr val="white"/>
                </a:solidFill>
                <a:latin typeface="Arial" panose="020B0604020202020204" pitchFamily="34" charset="0"/>
                <a:cs typeface="Arial" panose="020B0604020202020204" pitchFamily="34" charset="0"/>
              </a:rPr>
              <a:t>Annual increase</a:t>
            </a:r>
          </a:p>
          <a:p>
            <a:pPr marL="285747" indent="-285747">
              <a:buFont typeface="Arial" panose="020B0604020202020204" pitchFamily="34" charset="0"/>
              <a:buChar char="•"/>
              <a:defRPr/>
            </a:pPr>
            <a:r>
              <a:rPr lang="en-US" sz="2800" b="1" dirty="0">
                <a:solidFill>
                  <a:prstClr val="white"/>
                </a:solidFill>
                <a:latin typeface="Arial" panose="020B0604020202020204" pitchFamily="34" charset="0"/>
                <a:cs typeface="Arial" panose="020B0604020202020204" pitchFamily="34" charset="0"/>
              </a:rPr>
              <a:t>Not tied to inflation</a:t>
            </a:r>
          </a:p>
          <a:p>
            <a:pPr marL="285747" indent="-285747">
              <a:buFont typeface="Arial" panose="020B0604020202020204" pitchFamily="34" charset="0"/>
              <a:buChar char="•"/>
              <a:defRPr/>
            </a:pPr>
            <a:r>
              <a:rPr lang="en-US" sz="2800" b="1" dirty="0">
                <a:solidFill>
                  <a:prstClr val="white"/>
                </a:solidFill>
                <a:latin typeface="Arial" panose="020B0604020202020204" pitchFamily="34" charset="0"/>
                <a:cs typeface="Arial" panose="020B0604020202020204" pitchFamily="34" charset="0"/>
              </a:rPr>
              <a:t>Not compounded</a:t>
            </a:r>
          </a:p>
          <a:p>
            <a:pPr marL="285747" indent="-285747">
              <a:buFont typeface="Arial" panose="020B0604020202020204" pitchFamily="34" charset="0"/>
              <a:buChar char="•"/>
              <a:defRPr/>
            </a:pPr>
            <a:r>
              <a:rPr lang="en-US" sz="2800" b="1" dirty="0">
                <a:solidFill>
                  <a:prstClr val="white"/>
                </a:solidFill>
                <a:latin typeface="Arial" panose="020B0604020202020204" pitchFamily="34" charset="0"/>
                <a:cs typeface="Arial" panose="020B0604020202020204" pitchFamily="34" charset="0"/>
              </a:rPr>
              <a:t>Protected by law</a:t>
            </a:r>
          </a:p>
        </p:txBody>
      </p:sp>
      <p:graphicFrame>
        <p:nvGraphicFramePr>
          <p:cNvPr id="23" name="Diagram 22">
            <a:extLst>
              <a:ext uri="{FF2B5EF4-FFF2-40B4-BE49-F238E27FC236}">
                <a16:creationId xmlns:a16="http://schemas.microsoft.com/office/drawing/2014/main" id="{9595EDB4-96CA-3AC9-7D45-0F206151EE19}"/>
              </a:ext>
            </a:extLst>
          </p:cNvPr>
          <p:cNvGraphicFramePr/>
          <p:nvPr>
            <p:extLst>
              <p:ext uri="{D42A27DB-BD31-4B8C-83A1-F6EECF244321}">
                <p14:modId xmlns:p14="http://schemas.microsoft.com/office/powerpoint/2010/main" val="3368990597"/>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Oval 23">
            <a:extLst>
              <a:ext uri="{FF2B5EF4-FFF2-40B4-BE49-F238E27FC236}">
                <a16:creationId xmlns:a16="http://schemas.microsoft.com/office/drawing/2014/main" id="{48F546D0-0DE7-13B7-557C-5A0F7C0FD6A2}"/>
              </a:ext>
            </a:extLst>
          </p:cNvPr>
          <p:cNvSpPr/>
          <p:nvPr/>
        </p:nvSpPr>
        <p:spPr>
          <a:xfrm>
            <a:off x="10138504"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pic>
        <p:nvPicPr>
          <p:cNvPr id="26" name="Picture 25">
            <a:extLst>
              <a:ext uri="{FF2B5EF4-FFF2-40B4-BE49-F238E27FC236}">
                <a16:creationId xmlns:a16="http://schemas.microsoft.com/office/drawing/2014/main" id="{AD005CAD-0329-50AB-D584-F7F931E8B996}"/>
              </a:ext>
            </a:extLst>
          </p:cNvPr>
          <p:cNvPicPr>
            <a:picLocks noChangeAspect="1"/>
          </p:cNvPicPr>
          <p:nvPr/>
        </p:nvPicPr>
        <p:blipFill>
          <a:blip r:embed="rId9"/>
          <a:stretch>
            <a:fillRect/>
          </a:stretch>
        </p:blipFill>
        <p:spPr>
          <a:xfrm>
            <a:off x="427464" y="601789"/>
            <a:ext cx="4037404" cy="5278200"/>
          </a:xfrm>
          <a:prstGeom prst="rect">
            <a:avLst/>
          </a:prstGeom>
        </p:spPr>
      </p:pic>
      <p:sp>
        <p:nvSpPr>
          <p:cNvPr id="31" name="Rectangle 30">
            <a:extLst>
              <a:ext uri="{FF2B5EF4-FFF2-40B4-BE49-F238E27FC236}">
                <a16:creationId xmlns:a16="http://schemas.microsoft.com/office/drawing/2014/main" id="{61D3B9EA-F717-206D-B88D-353F6049D014}"/>
              </a:ext>
            </a:extLst>
          </p:cNvPr>
          <p:cNvSpPr/>
          <p:nvPr/>
        </p:nvSpPr>
        <p:spPr>
          <a:xfrm>
            <a:off x="448699" y="2291855"/>
            <a:ext cx="4016170" cy="132802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5F0A8A79-A210-A11F-DC05-25CEA9FD4F51}"/>
              </a:ext>
            </a:extLst>
          </p:cNvPr>
          <p:cNvPicPr>
            <a:picLocks noChangeAspect="1"/>
          </p:cNvPicPr>
          <p:nvPr/>
        </p:nvPicPr>
        <p:blipFill>
          <a:blip r:embed="rId10"/>
          <a:stretch>
            <a:fillRect/>
          </a:stretch>
        </p:blipFill>
        <p:spPr>
          <a:xfrm>
            <a:off x="1527461" y="1190758"/>
            <a:ext cx="8753443" cy="2018812"/>
          </a:xfrm>
          <a:prstGeom prst="rect">
            <a:avLst/>
          </a:prstGeom>
          <a:ln>
            <a:solidFill>
              <a:schemeClr val="tx1">
                <a:lumMod val="50000"/>
                <a:lumOff val="50000"/>
              </a:schemeClr>
            </a:solidFill>
          </a:ln>
          <a:effectLst>
            <a:outerShdw blurRad="76200" dist="76200" dir="8100000" algn="tr" rotWithShape="0">
              <a:prstClr val="black">
                <a:alpha val="40000"/>
              </a:prstClr>
            </a:outerShdw>
          </a:effectLst>
        </p:spPr>
      </p:pic>
      <p:grpSp>
        <p:nvGrpSpPr>
          <p:cNvPr id="17" name="Group 16">
            <a:extLst>
              <a:ext uri="{FF2B5EF4-FFF2-40B4-BE49-F238E27FC236}">
                <a16:creationId xmlns:a16="http://schemas.microsoft.com/office/drawing/2014/main" id="{C9DFB1A0-DC81-4AE2-B6ED-CE8E47437FB1}"/>
              </a:ext>
            </a:extLst>
          </p:cNvPr>
          <p:cNvGrpSpPr/>
          <p:nvPr/>
        </p:nvGrpSpPr>
        <p:grpSpPr>
          <a:xfrm>
            <a:off x="1802400" y="1910959"/>
            <a:ext cx="2598858" cy="1036983"/>
            <a:chOff x="4726713" y="2228996"/>
            <a:chExt cx="2504272" cy="1036983"/>
          </a:xfrm>
          <a:noFill/>
          <a:effectLst/>
        </p:grpSpPr>
        <p:sp>
          <p:nvSpPr>
            <p:cNvPr id="18" name="Rectangle 17">
              <a:extLst>
                <a:ext uri="{FF2B5EF4-FFF2-40B4-BE49-F238E27FC236}">
                  <a16:creationId xmlns:a16="http://schemas.microsoft.com/office/drawing/2014/main" id="{A436AA14-4527-4E67-85C8-EF3A1359A64E}"/>
                </a:ext>
              </a:extLst>
            </p:cNvPr>
            <p:cNvSpPr/>
            <p:nvPr/>
          </p:nvSpPr>
          <p:spPr>
            <a:xfrm>
              <a:off x="4726713" y="2228996"/>
              <a:ext cx="2504272" cy="102870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white"/>
                </a:solidFill>
                <a:latin typeface="Calibri" panose="020F0502020204030204"/>
              </a:endParaRPr>
            </a:p>
          </p:txBody>
        </p:sp>
        <p:sp>
          <p:nvSpPr>
            <p:cNvPr id="19" name="Rectangle 18">
              <a:extLst>
                <a:ext uri="{FF2B5EF4-FFF2-40B4-BE49-F238E27FC236}">
                  <a16:creationId xmlns:a16="http://schemas.microsoft.com/office/drawing/2014/main" id="{A134CA96-7AAE-4B44-9D84-A276CD0501D2}"/>
                </a:ext>
              </a:extLst>
            </p:cNvPr>
            <p:cNvSpPr/>
            <p:nvPr/>
          </p:nvSpPr>
          <p:spPr>
            <a:xfrm>
              <a:off x="4883755" y="2414682"/>
              <a:ext cx="2190189" cy="851297"/>
            </a:xfrm>
            <a:prstGeom prst="round2DiagRect">
              <a:avLst/>
            </a:prstGeom>
            <a:grpFill/>
          </p:spPr>
          <p:txBody>
            <a:bodyPr wrap="square">
              <a:spAutoFit/>
            </a:bodyPr>
            <a:lstStyle/>
            <a:p>
              <a:pPr algn="ctr">
                <a:defRPr/>
              </a:pPr>
              <a:r>
                <a:rPr lang="en-US" sz="2200" b="1" dirty="0">
                  <a:solidFill>
                    <a:srgbClr val="0000FF"/>
                  </a:solidFill>
                  <a:latin typeface="Arial" panose="020B0604020202020204" pitchFamily="34" charset="0"/>
                  <a:cs typeface="Arial" panose="020B0604020202020204" pitchFamily="34" charset="0"/>
                </a:rPr>
                <a:t>Initial benefit</a:t>
              </a:r>
            </a:p>
            <a:p>
              <a:pPr algn="ctr">
                <a:defRPr/>
              </a:pPr>
              <a:r>
                <a:rPr lang="en-US" sz="2200" b="1" dirty="0">
                  <a:solidFill>
                    <a:srgbClr val="0000FF"/>
                  </a:solidFill>
                  <a:latin typeface="Arial" panose="020B0604020202020204" pitchFamily="34" charset="0"/>
                  <a:cs typeface="Arial" panose="020B0604020202020204" pitchFamily="34" charset="0"/>
                </a:rPr>
                <a:t>$5,660</a:t>
              </a:r>
            </a:p>
          </p:txBody>
        </p:sp>
      </p:grpSp>
      <p:sp>
        <p:nvSpPr>
          <p:cNvPr id="33" name="Rectangle 18">
            <a:extLst>
              <a:ext uri="{FF2B5EF4-FFF2-40B4-BE49-F238E27FC236}">
                <a16:creationId xmlns:a16="http://schemas.microsoft.com/office/drawing/2014/main" id="{C7F99A0D-5604-3D88-6EDA-76A39F454505}"/>
              </a:ext>
            </a:extLst>
          </p:cNvPr>
          <p:cNvSpPr/>
          <p:nvPr/>
        </p:nvSpPr>
        <p:spPr>
          <a:xfrm>
            <a:off x="6903341" y="2399194"/>
            <a:ext cx="2272912" cy="510778"/>
          </a:xfrm>
          <a:prstGeom prst="round2DiagRect">
            <a:avLst/>
          </a:prstGeom>
          <a:noFill/>
        </p:spPr>
        <p:txBody>
          <a:bodyPr wrap="square">
            <a:spAutoFit/>
          </a:bodyPr>
          <a:lstStyle/>
          <a:p>
            <a:pPr algn="ctr">
              <a:defRPr/>
            </a:pPr>
            <a:r>
              <a:rPr lang="en-US" sz="2400" b="1" dirty="0">
                <a:solidFill>
                  <a:srgbClr val="0000FF"/>
                </a:solidFill>
                <a:latin typeface="Arial" panose="020B0604020202020204" pitchFamily="34" charset="0"/>
                <a:cs typeface="Arial" panose="020B0604020202020204" pitchFamily="34" charset="0"/>
              </a:rPr>
              <a:t>$113</a:t>
            </a:r>
          </a:p>
        </p:txBody>
      </p:sp>
    </p:spTree>
    <p:custDataLst>
      <p:tags r:id="rId1"/>
    </p:custDataLst>
    <p:extLst>
      <p:ext uri="{BB962C8B-B14F-4D97-AF65-F5344CB8AC3E}">
        <p14:creationId xmlns:p14="http://schemas.microsoft.com/office/powerpoint/2010/main" val="64218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75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 presetClass="entr" presetSubtype="0" fill="hold" nodeType="withEffect">
                                  <p:stCondLst>
                                    <p:cond delay="75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75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75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23000"/>
          </a:schemeClr>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2304099-A3E0-4948-A08F-C5314239FF0C}"/>
              </a:ext>
            </a:extLst>
          </p:cNvPr>
          <p:cNvCxnSpPr>
            <a:cxnSpLocks/>
          </p:cNvCxnSpPr>
          <p:nvPr/>
        </p:nvCxnSpPr>
        <p:spPr>
          <a:xfrm>
            <a:off x="7603438" y="2668789"/>
            <a:ext cx="1310307" cy="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AF2EA39-DD43-5748-8620-F308A4B4CC4A}"/>
              </a:ext>
            </a:extLst>
          </p:cNvPr>
          <p:cNvSpPr/>
          <p:nvPr/>
        </p:nvSpPr>
        <p:spPr>
          <a:xfrm>
            <a:off x="1749287" y="5060715"/>
            <a:ext cx="8885583" cy="709336"/>
          </a:xfrm>
          <a:prstGeom prst="rect">
            <a:avLst/>
          </a:prstGeom>
          <a:solidFill>
            <a:srgbClr val="44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Content Placeholder 2">
            <a:extLst>
              <a:ext uri="{FF2B5EF4-FFF2-40B4-BE49-F238E27FC236}">
                <a16:creationId xmlns:a16="http://schemas.microsoft.com/office/drawing/2014/main" id="{19F90CB5-C1E5-F64A-8C5E-17549315C5BE}"/>
              </a:ext>
            </a:extLst>
          </p:cNvPr>
          <p:cNvSpPr txBox="1">
            <a:spLocks/>
          </p:cNvSpPr>
          <p:nvPr/>
        </p:nvSpPr>
        <p:spPr bwMode="auto">
          <a:xfrm>
            <a:off x="1968646" y="5082858"/>
            <a:ext cx="576405" cy="57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598" tIns="28798" rIns="57598" bIns="28798"/>
          <a:lstStyle>
            <a:lvl1pPr defTabSz="287338" eaLnBrk="0" hangingPunct="0">
              <a:spcBef>
                <a:spcPct val="20000"/>
              </a:spcBef>
              <a:buClr>
                <a:srgbClr val="8662AD"/>
              </a:buClr>
              <a:buChar char="•"/>
              <a:defRPr sz="2800">
                <a:solidFill>
                  <a:srgbClr val="000000"/>
                </a:solidFill>
                <a:latin typeface="Arial" charset="0"/>
                <a:ea typeface="ＭＳ Ｐゴシック" pitchFamily="34" charset="-128"/>
              </a:defRPr>
            </a:lvl1pPr>
            <a:lvl2pPr marL="466725" indent="-179388" defTabSz="287338" eaLnBrk="0" hangingPunct="0">
              <a:spcBef>
                <a:spcPct val="20000"/>
              </a:spcBef>
              <a:buClr>
                <a:srgbClr val="8662AD"/>
              </a:buClr>
              <a:buChar char="–"/>
              <a:defRPr sz="2400">
                <a:solidFill>
                  <a:srgbClr val="000000"/>
                </a:solidFill>
                <a:latin typeface="Arial" charset="0"/>
                <a:ea typeface="ＭＳ Ｐゴシック" pitchFamily="34" charset="-128"/>
              </a:defRPr>
            </a:lvl2pPr>
            <a:lvl3pPr marL="719138" indent="-142875" defTabSz="287338" eaLnBrk="0" hangingPunct="0">
              <a:spcBef>
                <a:spcPct val="20000"/>
              </a:spcBef>
              <a:buClr>
                <a:srgbClr val="8662AD"/>
              </a:buClr>
              <a:buChar char="•"/>
              <a:defRPr sz="2200">
                <a:solidFill>
                  <a:srgbClr val="000000"/>
                </a:solidFill>
                <a:latin typeface="Arial" charset="0"/>
                <a:ea typeface="ＭＳ Ｐゴシック" pitchFamily="34" charset="-128"/>
              </a:defRPr>
            </a:lvl3pPr>
            <a:lvl4pPr marL="1006475" indent="-142875" defTabSz="287338" eaLnBrk="0" hangingPunct="0">
              <a:spcBef>
                <a:spcPct val="20000"/>
              </a:spcBef>
              <a:buClr>
                <a:srgbClr val="8662AD"/>
              </a:buClr>
              <a:buChar char="–"/>
              <a:defRPr sz="2000">
                <a:solidFill>
                  <a:srgbClr val="000000"/>
                </a:solidFill>
                <a:latin typeface="Arial" charset="0"/>
                <a:ea typeface="ＭＳ Ｐゴシック" pitchFamily="34" charset="-128"/>
              </a:defRPr>
            </a:lvl4pPr>
            <a:lvl5pPr marL="1295400" indent="-142875" defTabSz="287338" eaLnBrk="0" hangingPunct="0">
              <a:spcBef>
                <a:spcPct val="20000"/>
              </a:spcBef>
              <a:buClr>
                <a:srgbClr val="8662AD"/>
              </a:buClr>
              <a:buChar char="»"/>
              <a:defRPr>
                <a:solidFill>
                  <a:srgbClr val="000000"/>
                </a:solidFill>
                <a:latin typeface="Arial" charset="0"/>
                <a:ea typeface="ＭＳ Ｐゴシック" pitchFamily="34" charset="-128"/>
              </a:defRPr>
            </a:lvl5pPr>
            <a:lvl6pPr marL="1752600" indent="-142875" defTabSz="287338"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6pPr>
            <a:lvl7pPr marL="2209800" indent="-142875" defTabSz="287338"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7pPr>
            <a:lvl8pPr marL="2667000" indent="-142875" defTabSz="287338"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8pPr>
            <a:lvl9pPr marL="3124200" indent="-142875" defTabSz="287338"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9pPr>
          </a:lstStyle>
          <a:p>
            <a:pPr eaLnBrk="1" hangingPunct="1">
              <a:lnSpc>
                <a:spcPct val="110000"/>
              </a:lnSpc>
              <a:buClrTx/>
              <a:buFontTx/>
              <a:buNone/>
            </a:pPr>
            <a:r>
              <a:rPr lang="en-US" altLang="en-US" sz="3600" dirty="0">
                <a:solidFill>
                  <a:schemeClr val="bg2">
                    <a:lumMod val="75000"/>
                  </a:schemeClr>
                </a:solidFill>
                <a:latin typeface="+mn-lt"/>
                <a:sym typeface="Wingdings" pitchFamily="2" charset="2"/>
              </a:rPr>
              <a:t></a:t>
            </a:r>
            <a:endParaRPr lang="en-US" altLang="en-US" sz="3600" dirty="0">
              <a:solidFill>
                <a:schemeClr val="bg2">
                  <a:lumMod val="75000"/>
                </a:schemeClr>
              </a:solidFill>
              <a:latin typeface="+mn-lt"/>
            </a:endParaRPr>
          </a:p>
        </p:txBody>
      </p:sp>
      <p:sp>
        <p:nvSpPr>
          <p:cNvPr id="5" name="Content Placeholder 2">
            <a:extLst>
              <a:ext uri="{FF2B5EF4-FFF2-40B4-BE49-F238E27FC236}">
                <a16:creationId xmlns:a16="http://schemas.microsoft.com/office/drawing/2014/main" id="{DEE8EE23-ED47-CF4A-AD15-F65B9C7FD90F}"/>
              </a:ext>
            </a:extLst>
          </p:cNvPr>
          <p:cNvSpPr txBox="1">
            <a:spLocks/>
          </p:cNvSpPr>
          <p:nvPr/>
        </p:nvSpPr>
        <p:spPr>
          <a:xfrm>
            <a:off x="2463409" y="5151444"/>
            <a:ext cx="8171465" cy="1352932"/>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dirty="0">
                <a:solidFill>
                  <a:schemeClr val="bg1"/>
                </a:solidFill>
                <a:latin typeface="Arial" panose="020B0604020202020204" pitchFamily="34" charset="0"/>
                <a:cs typeface="Arial" panose="020B0604020202020204" pitchFamily="34" charset="0"/>
              </a:rPr>
              <a:t>View the </a:t>
            </a:r>
            <a:r>
              <a:rPr lang="en-US" i="1" dirty="0">
                <a:solidFill>
                  <a:schemeClr val="bg1"/>
                </a:solidFill>
                <a:latin typeface="Arial" panose="020B0604020202020204" pitchFamily="34" charset="0"/>
                <a:cs typeface="Arial" panose="020B0604020202020204" pitchFamily="34" charset="0"/>
              </a:rPr>
              <a:t>Member Handbook </a:t>
            </a:r>
            <a:r>
              <a:rPr lang="en-US" dirty="0">
                <a:solidFill>
                  <a:schemeClr val="bg1"/>
                </a:solidFill>
                <a:latin typeface="Arial" panose="020B0604020202020204" pitchFamily="34" charset="0"/>
                <a:cs typeface="Arial" panose="020B0604020202020204" pitchFamily="34" charset="0"/>
              </a:rPr>
              <a:t>for more information.</a:t>
            </a:r>
            <a:endParaRPr lang="en-US" i="1" dirty="0">
              <a:solidFill>
                <a:schemeClr val="bg1"/>
              </a:solidFill>
              <a:latin typeface="Arial" panose="020B0604020202020204" pitchFamily="34" charset="0"/>
              <a:cs typeface="Arial" panose="020B0604020202020204" pitchFamily="34" charset="0"/>
            </a:endParaRPr>
          </a:p>
        </p:txBody>
      </p:sp>
      <p:sp>
        <p:nvSpPr>
          <p:cNvPr id="15" name="Down Arrow Callout 14">
            <a:extLst>
              <a:ext uri="{FF2B5EF4-FFF2-40B4-BE49-F238E27FC236}">
                <a16:creationId xmlns:a16="http://schemas.microsoft.com/office/drawing/2014/main" id="{AB2D1E9C-1F52-B64B-A9A2-79D67CF441EC}"/>
              </a:ext>
            </a:extLst>
          </p:cNvPr>
          <p:cNvSpPr/>
          <p:nvPr/>
        </p:nvSpPr>
        <p:spPr>
          <a:xfrm rot="10800000">
            <a:off x="3298763" y="2921758"/>
            <a:ext cx="5635485" cy="1538930"/>
          </a:xfrm>
          <a:prstGeom prst="downArrowCallou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Title 7">
            <a:extLst>
              <a:ext uri="{FF2B5EF4-FFF2-40B4-BE49-F238E27FC236}">
                <a16:creationId xmlns:a16="http://schemas.microsoft.com/office/drawing/2014/main" id="{A63E6560-1561-A146-9C57-E1CCBBB3935F}"/>
              </a:ext>
            </a:extLst>
          </p:cNvPr>
          <p:cNvSpPr txBox="1">
            <a:spLocks/>
          </p:cNvSpPr>
          <p:nvPr/>
        </p:nvSpPr>
        <p:spPr>
          <a:xfrm>
            <a:off x="3583773" y="3691162"/>
            <a:ext cx="5073214" cy="618761"/>
          </a:xfrm>
          <a:prstGeom prst="rect">
            <a:avLst/>
          </a:prstGeom>
        </p:spPr>
        <p:txBody>
          <a:bodyPr vert="horz" wrap="square" lIns="91440" tIns="45721" rIns="91440" bIns="45721"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Supplemental benefit</a:t>
            </a:r>
          </a:p>
        </p:txBody>
      </p:sp>
      <p:cxnSp>
        <p:nvCxnSpPr>
          <p:cNvPr id="29" name="Straight Connector 28">
            <a:extLst>
              <a:ext uri="{FF2B5EF4-FFF2-40B4-BE49-F238E27FC236}">
                <a16:creationId xmlns:a16="http://schemas.microsoft.com/office/drawing/2014/main" id="{5DAA9D74-440E-2E4D-BE5A-211675EEF91A}"/>
              </a:ext>
            </a:extLst>
          </p:cNvPr>
          <p:cNvCxnSpPr>
            <a:cxnSpLocks/>
          </p:cNvCxnSpPr>
          <p:nvPr/>
        </p:nvCxnSpPr>
        <p:spPr>
          <a:xfrm>
            <a:off x="3309733" y="2658848"/>
            <a:ext cx="1310307" cy="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E97FD5E-3D1F-154C-8DD9-F122205240E9}"/>
              </a:ext>
            </a:extLst>
          </p:cNvPr>
          <p:cNvSpPr txBox="1">
            <a:spLocks noChangeArrowheads="1"/>
          </p:cNvSpPr>
          <p:nvPr/>
        </p:nvSpPr>
        <p:spPr bwMode="auto">
          <a:xfrm>
            <a:off x="4629580" y="2447621"/>
            <a:ext cx="2973860" cy="400110"/>
          </a:xfrm>
          <a:prstGeom prst="rect">
            <a:avLst/>
          </a:prstGeom>
          <a:noFill/>
          <a:ln>
            <a:noFill/>
          </a:ln>
        </p:spPr>
        <p:txBody>
          <a:bodyPr wrap="square">
            <a:spAutoFit/>
          </a:bodyPr>
          <a:lstStyle>
            <a:lvl1pPr eaLnBrk="0" hangingPunct="0">
              <a:spcBef>
                <a:spcPct val="20000"/>
              </a:spcBef>
              <a:buClr>
                <a:srgbClr val="8662AD"/>
              </a:buClr>
              <a:buChar char="•"/>
              <a:defRPr sz="2800">
                <a:solidFill>
                  <a:srgbClr val="000000"/>
                </a:solidFill>
                <a:latin typeface="Arial" charset="0"/>
                <a:ea typeface="ＭＳ Ｐゴシック" pitchFamily="34" charset="-128"/>
              </a:defRPr>
            </a:lvl1pPr>
            <a:lvl2pPr marL="742950" indent="-285750" eaLnBrk="0" hangingPunct="0">
              <a:spcBef>
                <a:spcPct val="20000"/>
              </a:spcBef>
              <a:buClr>
                <a:srgbClr val="8662AD"/>
              </a:buClr>
              <a:buChar char="–"/>
              <a:defRPr sz="2400">
                <a:solidFill>
                  <a:srgbClr val="000000"/>
                </a:solidFill>
                <a:latin typeface="Arial" charset="0"/>
                <a:ea typeface="ＭＳ Ｐゴシック" pitchFamily="34" charset="-128"/>
              </a:defRPr>
            </a:lvl2pPr>
            <a:lvl3pPr marL="1143000" indent="-228600" eaLnBrk="0" hangingPunct="0">
              <a:spcBef>
                <a:spcPct val="20000"/>
              </a:spcBef>
              <a:buClr>
                <a:srgbClr val="8662AD"/>
              </a:buClr>
              <a:buChar char="•"/>
              <a:defRPr sz="2200">
                <a:solidFill>
                  <a:srgbClr val="000000"/>
                </a:solidFill>
                <a:latin typeface="Arial" charset="0"/>
                <a:ea typeface="ＭＳ Ｐゴシック" pitchFamily="34" charset="-128"/>
              </a:defRPr>
            </a:lvl3pPr>
            <a:lvl4pPr marL="1600200" indent="-228600" eaLnBrk="0" hangingPunct="0">
              <a:spcBef>
                <a:spcPct val="20000"/>
              </a:spcBef>
              <a:buClr>
                <a:srgbClr val="8662AD"/>
              </a:buClr>
              <a:buChar char="–"/>
              <a:defRPr sz="2000">
                <a:solidFill>
                  <a:srgbClr val="000000"/>
                </a:solidFill>
                <a:latin typeface="Arial" charset="0"/>
                <a:ea typeface="ＭＳ Ｐゴシック" pitchFamily="34" charset="-128"/>
              </a:defRPr>
            </a:lvl4pPr>
            <a:lvl5pPr marL="2057400" indent="-228600" eaLnBrk="0" hangingPunct="0">
              <a:spcBef>
                <a:spcPct val="20000"/>
              </a:spcBef>
              <a:buClr>
                <a:srgbClr val="8662AD"/>
              </a:buClr>
              <a:buChar char="»"/>
              <a:defRPr>
                <a:solidFill>
                  <a:srgbClr val="000000"/>
                </a:solidFill>
                <a:latin typeface="Arial" charset="0"/>
                <a:ea typeface="ＭＳ Ｐゴシック" pitchFamily="34" charset="-128"/>
              </a:defRPr>
            </a:lvl5pPr>
            <a:lvl6pPr marL="2514600" indent="-228600"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6pPr>
            <a:lvl7pPr marL="2971800" indent="-228600"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7pPr>
            <a:lvl8pPr marL="3429000" indent="-228600"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8pPr>
            <a:lvl9pPr marL="3886200" indent="-228600" eaLnBrk="0" fontAlgn="base" hangingPunct="0">
              <a:spcBef>
                <a:spcPct val="20000"/>
              </a:spcBef>
              <a:spcAft>
                <a:spcPct val="0"/>
              </a:spcAft>
              <a:buClr>
                <a:srgbClr val="8662AD"/>
              </a:buClr>
              <a:buChar char="»"/>
              <a:defRPr>
                <a:solidFill>
                  <a:srgbClr val="000000"/>
                </a:solidFill>
                <a:latin typeface="Arial" charset="0"/>
                <a:ea typeface="ＭＳ Ｐゴシック" pitchFamily="34" charset="-128"/>
              </a:defRPr>
            </a:lvl9pPr>
          </a:lstStyle>
          <a:p>
            <a:pPr eaLnBrk="1" hangingPunct="1">
              <a:spcBef>
                <a:spcPct val="0"/>
              </a:spcBef>
              <a:buClrTx/>
              <a:buFontTx/>
              <a:buNone/>
            </a:pPr>
            <a:r>
              <a:rPr lang="en-US" altLang="en-US" sz="2000" b="1" dirty="0">
                <a:solidFill>
                  <a:schemeClr val="bg1"/>
                </a:solidFill>
                <a:latin typeface="Arial" panose="020B0604020202020204" pitchFamily="34" charset="0"/>
                <a:cs typeface="Arial" panose="020B0604020202020204" pitchFamily="34" charset="0"/>
              </a:rPr>
              <a:t>85% Purchasing power</a:t>
            </a:r>
          </a:p>
        </p:txBody>
      </p:sp>
      <p:sp>
        <p:nvSpPr>
          <p:cNvPr id="32" name="Down Arrow Callout 31">
            <a:extLst>
              <a:ext uri="{FF2B5EF4-FFF2-40B4-BE49-F238E27FC236}">
                <a16:creationId xmlns:a16="http://schemas.microsoft.com/office/drawing/2014/main" id="{76DF9E27-CCCF-9642-99FE-A4F87DB4DE00}"/>
              </a:ext>
            </a:extLst>
          </p:cNvPr>
          <p:cNvSpPr/>
          <p:nvPr/>
        </p:nvSpPr>
        <p:spPr>
          <a:xfrm>
            <a:off x="3277421" y="798103"/>
            <a:ext cx="5635485" cy="1538930"/>
          </a:xfrm>
          <a:prstGeom prst="downArrowCallout">
            <a:avLst/>
          </a:prstGeom>
          <a:solidFill>
            <a:srgbClr val="447CC0"/>
          </a:solidFill>
          <a:ln>
            <a:solidFill>
              <a:srgbClr val="447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Title 7">
            <a:extLst>
              <a:ext uri="{FF2B5EF4-FFF2-40B4-BE49-F238E27FC236}">
                <a16:creationId xmlns:a16="http://schemas.microsoft.com/office/drawing/2014/main" id="{3661ECEC-B762-654E-9E03-81095F9F7581}"/>
              </a:ext>
            </a:extLst>
          </p:cNvPr>
          <p:cNvSpPr txBox="1">
            <a:spLocks/>
          </p:cNvSpPr>
          <p:nvPr/>
        </p:nvSpPr>
        <p:spPr>
          <a:xfrm>
            <a:off x="3909010" y="999791"/>
            <a:ext cx="4380229" cy="618761"/>
          </a:xfrm>
          <a:prstGeom prst="rect">
            <a:avLst/>
          </a:prstGeom>
        </p:spPr>
        <p:txBody>
          <a:bodyPr vert="horz" wrap="square" lIns="91440" tIns="45721" rIns="91440" bIns="45721"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Purchasing power</a:t>
            </a:r>
          </a:p>
        </p:txBody>
      </p:sp>
      <p:graphicFrame>
        <p:nvGraphicFramePr>
          <p:cNvPr id="2" name="Diagram 1">
            <a:extLst>
              <a:ext uri="{FF2B5EF4-FFF2-40B4-BE49-F238E27FC236}">
                <a16:creationId xmlns:a16="http://schemas.microsoft.com/office/drawing/2014/main" id="{A10F32AA-1C2B-0B25-F3EE-68C4C5CF2287}"/>
              </a:ext>
            </a:extLst>
          </p:cNvPr>
          <p:cNvGraphicFramePr/>
          <p:nvPr>
            <p:extLst>
              <p:ext uri="{D42A27DB-BD31-4B8C-83A1-F6EECF244321}">
                <p14:modId xmlns:p14="http://schemas.microsoft.com/office/powerpoint/2010/main" val="3995148925"/>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DFCA8BE8-2656-77F7-9414-1AA179CFE1B7}"/>
              </a:ext>
            </a:extLst>
          </p:cNvPr>
          <p:cNvSpPr/>
          <p:nvPr/>
        </p:nvSpPr>
        <p:spPr>
          <a:xfrm>
            <a:off x="10138504"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3745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5" grpId="0" animBg="1"/>
      <p:bldP spid="17" grpId="0"/>
      <p:bldP spid="3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9F52AC10-809E-9F4A-BA36-BA2130537659}"/>
              </a:ext>
            </a:extLst>
          </p:cNvPr>
          <p:cNvSpPr>
            <a:spLocks noGrp="1"/>
          </p:cNvSpPr>
          <p:nvPr>
            <p:ph type="title"/>
          </p:nvPr>
        </p:nvSpPr>
        <p:spPr>
          <a:xfrm>
            <a:off x="1995265" y="456326"/>
            <a:ext cx="10515600" cy="618759"/>
          </a:xfrm>
          <a:prstGeom prst="rect">
            <a:avLst/>
          </a:prstGeom>
        </p:spPr>
        <p:txBody>
          <a:bodyPr wrap="square">
            <a:spAutoFit/>
          </a:bodyPr>
          <a:lstStyle/>
          <a:p>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hybrid retirement system</a:t>
            </a:r>
          </a:p>
        </p:txBody>
      </p:sp>
      <p:sp>
        <p:nvSpPr>
          <p:cNvPr id="15" name="Rectangle 14">
            <a:extLst>
              <a:ext uri="{FF2B5EF4-FFF2-40B4-BE49-F238E27FC236}">
                <a16:creationId xmlns:a16="http://schemas.microsoft.com/office/drawing/2014/main" id="{D11AC2BB-4039-224C-81B0-6EF8ECD97F4E}"/>
              </a:ext>
              <a:ext uri="{C183D7F6-B498-43B3-948B-1728B52AA6E4}">
                <adec:decorative xmlns:adec="http://schemas.microsoft.com/office/drawing/2017/decorative" val="1"/>
              </a:ext>
            </a:extLst>
          </p:cNvPr>
          <p:cNvSpPr/>
          <p:nvPr/>
        </p:nvSpPr>
        <p:spPr>
          <a:xfrm>
            <a:off x="1953424" y="3671675"/>
            <a:ext cx="2941685" cy="1580146"/>
          </a:xfrm>
          <a:prstGeom prst="rect">
            <a:avLst/>
          </a:prstGeom>
          <a:solidFill>
            <a:srgbClr val="447CC0"/>
          </a:solidFill>
          <a:ln w="38100">
            <a:no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white"/>
              </a:solidFill>
              <a:latin typeface="Calibri" panose="020F0502020204030204"/>
            </a:endParaRPr>
          </a:p>
        </p:txBody>
      </p:sp>
      <p:sp>
        <p:nvSpPr>
          <p:cNvPr id="16" name="Curved Left Arrow 8">
            <a:extLst>
              <a:ext uri="{FF2B5EF4-FFF2-40B4-BE49-F238E27FC236}">
                <a16:creationId xmlns:a16="http://schemas.microsoft.com/office/drawing/2014/main" id="{60BED939-F94B-4C47-B8B9-587110640846}"/>
              </a:ext>
              <a:ext uri="{C183D7F6-B498-43B3-948B-1728B52AA6E4}">
                <adec:decorative xmlns:adec="http://schemas.microsoft.com/office/drawing/2017/decorative" val="1"/>
              </a:ext>
            </a:extLst>
          </p:cNvPr>
          <p:cNvSpPr/>
          <p:nvPr/>
        </p:nvSpPr>
        <p:spPr>
          <a:xfrm rot="16200000" flipV="1">
            <a:off x="4154581" y="550270"/>
            <a:ext cx="1775885" cy="4035150"/>
          </a:xfrm>
          <a:prstGeom prst="curved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black"/>
              </a:solidFill>
              <a:latin typeface="Calibri" panose="020F0502020204030204"/>
            </a:endParaRPr>
          </a:p>
        </p:txBody>
      </p:sp>
      <p:pic>
        <p:nvPicPr>
          <p:cNvPr id="17" name="Picture 16">
            <a:extLst>
              <a:ext uri="{FF2B5EF4-FFF2-40B4-BE49-F238E27FC236}">
                <a16:creationId xmlns:a16="http://schemas.microsoft.com/office/drawing/2014/main" id="{5CF55446-2DC2-1549-A42E-3D36BAFFACC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8715" y="388441"/>
            <a:ext cx="11460480" cy="6446521"/>
          </a:xfrm>
          <a:prstGeom prst="rect">
            <a:avLst/>
          </a:prstGeom>
        </p:spPr>
      </p:pic>
      <p:sp>
        <p:nvSpPr>
          <p:cNvPr id="18" name="Rectangle: Rounded Corners 2">
            <a:extLst>
              <a:ext uri="{FF2B5EF4-FFF2-40B4-BE49-F238E27FC236}">
                <a16:creationId xmlns:a16="http://schemas.microsoft.com/office/drawing/2014/main" id="{369CCA2A-937B-0943-A9CD-1F04F496B018}"/>
              </a:ext>
            </a:extLst>
          </p:cNvPr>
          <p:cNvSpPr/>
          <p:nvPr/>
        </p:nvSpPr>
        <p:spPr>
          <a:xfrm>
            <a:off x="1917268" y="3964366"/>
            <a:ext cx="3125260" cy="99476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400" b="1" dirty="0">
                <a:solidFill>
                  <a:prstClr val="white"/>
                </a:solidFill>
                <a:latin typeface="Arial" panose="020B0604020202020204" pitchFamily="34" charset="0"/>
                <a:cs typeface="Arial" panose="020B0604020202020204" pitchFamily="34" charset="0"/>
              </a:rPr>
              <a:t>Defined Benefit</a:t>
            </a:r>
          </a:p>
          <a:p>
            <a:pPr lvl="0" algn="ctr">
              <a:defRPr/>
            </a:pPr>
            <a:r>
              <a:rPr lang="en-US" sz="2400" b="1" dirty="0">
                <a:solidFill>
                  <a:prstClr val="white"/>
                </a:solidFill>
                <a:latin typeface="Arial" panose="020B0604020202020204" pitchFamily="34" charset="0"/>
                <a:cs typeface="Arial" panose="020B0604020202020204" pitchFamily="34" charset="0"/>
              </a:rPr>
              <a:t>account </a:t>
            </a:r>
          </a:p>
          <a:p>
            <a:pPr lvl="0" algn="ctr">
              <a:defRPr/>
            </a:pPr>
            <a:endParaRPr lang="en-US" sz="800" b="1" dirty="0">
              <a:solidFill>
                <a:prstClr val="white"/>
              </a:solidFill>
              <a:latin typeface="Arial" panose="020B0604020202020204" pitchFamily="34" charset="0"/>
              <a:cs typeface="Arial" panose="020B0604020202020204" pitchFamily="34" charset="0"/>
            </a:endParaRPr>
          </a:p>
        </p:txBody>
      </p:sp>
      <p:sp>
        <p:nvSpPr>
          <p:cNvPr id="19" name="Rectangle: Rounded Corners 2">
            <a:extLst>
              <a:ext uri="{FF2B5EF4-FFF2-40B4-BE49-F238E27FC236}">
                <a16:creationId xmlns:a16="http://schemas.microsoft.com/office/drawing/2014/main" id="{34258F33-E716-3843-AC61-553A778DADBC}"/>
              </a:ext>
            </a:extLst>
          </p:cNvPr>
          <p:cNvSpPr/>
          <p:nvPr/>
        </p:nvSpPr>
        <p:spPr>
          <a:xfrm>
            <a:off x="1944110" y="4472516"/>
            <a:ext cx="3125260" cy="155861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800" b="1" dirty="0">
              <a:solidFill>
                <a:prstClr val="white"/>
              </a:solidFill>
              <a:latin typeface="Arial" panose="020B0604020202020204" pitchFamily="34" charset="0"/>
              <a:cs typeface="Arial" panose="020B0604020202020204" pitchFamily="34" charset="0"/>
            </a:endParaRPr>
          </a:p>
        </p:txBody>
      </p:sp>
      <p:sp>
        <p:nvSpPr>
          <p:cNvPr id="8" name="Rectangle: Rounded Corners 2">
            <a:extLst>
              <a:ext uri="{FF2B5EF4-FFF2-40B4-BE49-F238E27FC236}">
                <a16:creationId xmlns:a16="http://schemas.microsoft.com/office/drawing/2014/main" id="{374F0D8D-1196-4C80-AD88-9CFC36EE130F}"/>
              </a:ext>
            </a:extLst>
          </p:cNvPr>
          <p:cNvSpPr/>
          <p:nvPr/>
        </p:nvSpPr>
        <p:spPr>
          <a:xfrm>
            <a:off x="781924" y="6167192"/>
            <a:ext cx="3376300" cy="51260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800" b="1" dirty="0">
              <a:solidFill>
                <a:srgbClr val="447CC0"/>
              </a:solidFill>
              <a:latin typeface="Arial" panose="020B0604020202020204" pitchFamily="34" charset="0"/>
              <a:cs typeface="Arial" panose="020B0604020202020204" pitchFamily="34" charset="0"/>
            </a:endParaRPr>
          </a:p>
          <a:p>
            <a:pPr lvl="0" algn="ctr">
              <a:defRPr/>
            </a:pPr>
            <a:r>
              <a:rPr lang="en-US" sz="2000" b="1" dirty="0">
                <a:solidFill>
                  <a:srgbClr val="447CC0"/>
                </a:solidFill>
                <a:latin typeface="Arial" panose="020B0604020202020204" pitchFamily="34" charset="0"/>
                <a:cs typeface="Arial" panose="020B0604020202020204" pitchFamily="34" charset="0"/>
              </a:rPr>
              <a:t>service</a:t>
            </a:r>
            <a:r>
              <a:rPr lang="en-US" sz="2400" b="1" dirty="0">
                <a:solidFill>
                  <a:srgbClr val="447CC0"/>
                </a:solidFill>
                <a:latin typeface="Arial" panose="020B0604020202020204" pitchFamily="34" charset="0"/>
                <a:cs typeface="Arial" panose="020B0604020202020204" pitchFamily="34" charset="0"/>
              </a:rPr>
              <a:t> </a:t>
            </a:r>
            <a:r>
              <a:rPr lang="en-US" sz="2000" b="1" dirty="0">
                <a:solidFill>
                  <a:srgbClr val="447CC0"/>
                </a:solidFill>
                <a:latin typeface="Arial" panose="020B0604020202020204" pitchFamily="34" charset="0"/>
                <a:cs typeface="Arial" panose="020B0604020202020204" pitchFamily="34" charset="0"/>
              </a:rPr>
              <a:t>credit</a:t>
            </a:r>
          </a:p>
        </p:txBody>
      </p:sp>
      <p:sp>
        <p:nvSpPr>
          <p:cNvPr id="9" name="Rectangle: Rounded Corners 2">
            <a:extLst>
              <a:ext uri="{FF2B5EF4-FFF2-40B4-BE49-F238E27FC236}">
                <a16:creationId xmlns:a16="http://schemas.microsoft.com/office/drawing/2014/main" id="{BB654B58-1992-47E0-B963-92B8CCF578AA}"/>
              </a:ext>
            </a:extLst>
          </p:cNvPr>
          <p:cNvSpPr/>
          <p:nvPr/>
        </p:nvSpPr>
        <p:spPr>
          <a:xfrm>
            <a:off x="2765509" y="6151797"/>
            <a:ext cx="2785427" cy="63554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x</a:t>
            </a:r>
            <a:r>
              <a:rPr lang="en-US" sz="2400" b="1" dirty="0">
                <a:solidFill>
                  <a:srgbClr val="447CC0"/>
                </a:solidFill>
                <a:latin typeface="Arial" panose="020B0604020202020204" pitchFamily="34" charset="0"/>
                <a:cs typeface="Arial" panose="020B0604020202020204" pitchFamily="34" charset="0"/>
              </a:rPr>
              <a:t> </a:t>
            </a:r>
            <a:r>
              <a:rPr lang="en-US" sz="2000" b="1" dirty="0">
                <a:solidFill>
                  <a:srgbClr val="447CC0"/>
                </a:solidFill>
                <a:latin typeface="Arial" panose="020B0604020202020204" pitchFamily="34" charset="0"/>
                <a:cs typeface="Arial" panose="020B0604020202020204" pitchFamily="34" charset="0"/>
              </a:rPr>
              <a:t>age</a:t>
            </a:r>
            <a:r>
              <a:rPr lang="en-US" sz="2400" b="1" dirty="0">
                <a:solidFill>
                  <a:srgbClr val="447CC0"/>
                </a:solidFill>
                <a:latin typeface="Arial" panose="020B0604020202020204" pitchFamily="34" charset="0"/>
                <a:cs typeface="Arial" panose="020B0604020202020204" pitchFamily="34" charset="0"/>
              </a:rPr>
              <a:t> </a:t>
            </a:r>
            <a:r>
              <a:rPr lang="en-US" sz="2000" b="1" dirty="0">
                <a:solidFill>
                  <a:srgbClr val="447CC0"/>
                </a:solidFill>
                <a:latin typeface="Arial" panose="020B0604020202020204" pitchFamily="34" charset="0"/>
                <a:cs typeface="Arial" panose="020B0604020202020204" pitchFamily="34" charset="0"/>
              </a:rPr>
              <a:t>factor</a:t>
            </a:r>
          </a:p>
        </p:txBody>
      </p:sp>
      <p:sp>
        <p:nvSpPr>
          <p:cNvPr id="11" name="Rectangle: Rounded Corners 2">
            <a:extLst>
              <a:ext uri="{FF2B5EF4-FFF2-40B4-BE49-F238E27FC236}">
                <a16:creationId xmlns:a16="http://schemas.microsoft.com/office/drawing/2014/main" id="{7FAD31C1-37D1-4A52-99BA-D275CFBD4AE5}"/>
              </a:ext>
            </a:extLst>
          </p:cNvPr>
          <p:cNvSpPr/>
          <p:nvPr/>
        </p:nvSpPr>
        <p:spPr>
          <a:xfrm>
            <a:off x="4051896" y="5791128"/>
            <a:ext cx="7400612" cy="1098573"/>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2000" b="1" dirty="0">
              <a:solidFill>
                <a:srgbClr val="447CC0"/>
              </a:solidFill>
              <a:latin typeface="Arial" panose="020B0604020202020204" pitchFamily="34" charset="0"/>
              <a:cs typeface="Arial" panose="020B0604020202020204" pitchFamily="34" charset="0"/>
            </a:endParaRPr>
          </a:p>
          <a:p>
            <a:pPr lvl="0" algn="ct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x</a:t>
            </a:r>
            <a:r>
              <a:rPr lang="en-US" sz="2000" b="1" dirty="0">
                <a:solidFill>
                  <a:srgbClr val="447CC0"/>
                </a:solidFill>
                <a:latin typeface="Arial" panose="020B0604020202020204" pitchFamily="34" charset="0"/>
                <a:cs typeface="Arial" panose="020B0604020202020204" pitchFamily="34" charset="0"/>
              </a:rPr>
              <a:t> final compensation </a:t>
            </a:r>
            <a:r>
              <a:rPr lang="en-US" sz="2000" b="1" dirty="0">
                <a:solidFill>
                  <a:schemeClr val="tx1">
                    <a:lumMod val="65000"/>
                    <a:lumOff val="35000"/>
                  </a:schemeClr>
                </a:solidFill>
                <a:latin typeface="Arial" panose="020B0604020202020204" pitchFamily="34" charset="0"/>
                <a:cs typeface="Arial" panose="020B0604020202020204" pitchFamily="34" charset="0"/>
              </a:rPr>
              <a:t>=</a:t>
            </a:r>
            <a:r>
              <a:rPr lang="en-US" sz="2000" b="1" dirty="0">
                <a:solidFill>
                  <a:srgbClr val="447CC0"/>
                </a:solidFill>
                <a:latin typeface="Arial" panose="020B0604020202020204" pitchFamily="34" charset="0"/>
                <a:cs typeface="Arial" panose="020B0604020202020204" pitchFamily="34" charset="0"/>
              </a:rPr>
              <a:t> your retirement benefit</a:t>
            </a:r>
          </a:p>
        </p:txBody>
      </p:sp>
    </p:spTree>
    <p:custDataLst>
      <p:tags r:id="rId1"/>
    </p:custDataLst>
    <p:extLst>
      <p:ext uri="{BB962C8B-B14F-4D97-AF65-F5344CB8AC3E}">
        <p14:creationId xmlns:p14="http://schemas.microsoft.com/office/powerpoint/2010/main" val="26198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A50DE5-1372-7B43-95CC-30DE92E0F162}"/>
              </a:ext>
            </a:extLst>
          </p:cNvPr>
          <p:cNvSpPr/>
          <p:nvPr/>
        </p:nvSpPr>
        <p:spPr>
          <a:xfrm>
            <a:off x="2095501" y="2070965"/>
            <a:ext cx="8115743" cy="1170693"/>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791" fontAlgn="base">
              <a:spcBef>
                <a:spcPct val="0"/>
              </a:spcBef>
              <a:defRPr/>
            </a:pPr>
            <a:r>
              <a:rPr lang="en-US" sz="2400" dirty="0">
                <a:solidFill>
                  <a:srgbClr val="447CC0"/>
                </a:solidFill>
                <a:latin typeface="Arial" panose="020B0604020202020204" pitchFamily="34" charset="0"/>
                <a:ea typeface="ＭＳ Ｐゴシック"/>
                <a:cs typeface="Arial" panose="020B0604020202020204" pitchFamily="34" charset="0"/>
              </a:rPr>
              <a:t>	</a:t>
            </a:r>
          </a:p>
        </p:txBody>
      </p:sp>
      <p:sp>
        <p:nvSpPr>
          <p:cNvPr id="7" name="Rectangle 6">
            <a:extLst>
              <a:ext uri="{FF2B5EF4-FFF2-40B4-BE49-F238E27FC236}">
                <a16:creationId xmlns:a16="http://schemas.microsoft.com/office/drawing/2014/main" id="{D1DFA229-028F-704A-ADE3-DA3405F4B4EF}"/>
              </a:ext>
            </a:extLst>
          </p:cNvPr>
          <p:cNvSpPr/>
          <p:nvPr/>
        </p:nvSpPr>
        <p:spPr>
          <a:xfrm>
            <a:off x="2095501" y="4267201"/>
            <a:ext cx="8115743" cy="1170695"/>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447CC0"/>
                </a:solidFill>
                <a:latin typeface="Arial" panose="020B0604020202020204" pitchFamily="34" charset="0"/>
                <a:ea typeface="ＭＳ Ｐゴシック"/>
                <a:cs typeface="Arial" panose="020B0604020202020204" pitchFamily="34" charset="0"/>
              </a:rPr>
              <a:t>   </a:t>
            </a:r>
          </a:p>
        </p:txBody>
      </p:sp>
      <p:sp>
        <p:nvSpPr>
          <p:cNvPr id="8" name="Rectangle 7">
            <a:extLst>
              <a:ext uri="{FF2B5EF4-FFF2-40B4-BE49-F238E27FC236}">
                <a16:creationId xmlns:a16="http://schemas.microsoft.com/office/drawing/2014/main" id="{0487C726-28ED-6D4F-98F2-24E9FED09569}"/>
              </a:ext>
            </a:extLst>
          </p:cNvPr>
          <p:cNvSpPr/>
          <p:nvPr/>
        </p:nvSpPr>
        <p:spPr>
          <a:xfrm>
            <a:off x="2095501" y="1542109"/>
            <a:ext cx="8115743" cy="611423"/>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white"/>
              </a:solidFill>
              <a:latin typeface="Calibri" panose="020F0502020204030204"/>
            </a:endParaRPr>
          </a:p>
        </p:txBody>
      </p:sp>
      <p:sp>
        <p:nvSpPr>
          <p:cNvPr id="9" name="Rectangle 8">
            <a:extLst>
              <a:ext uri="{FF2B5EF4-FFF2-40B4-BE49-F238E27FC236}">
                <a16:creationId xmlns:a16="http://schemas.microsoft.com/office/drawing/2014/main" id="{389C7DCE-F706-764B-8FFD-71CC12C2A205}"/>
              </a:ext>
            </a:extLst>
          </p:cNvPr>
          <p:cNvSpPr/>
          <p:nvPr/>
        </p:nvSpPr>
        <p:spPr>
          <a:xfrm>
            <a:off x="2095503" y="3656918"/>
            <a:ext cx="8115740" cy="611423"/>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300" b="1" dirty="0">
                <a:solidFill>
                  <a:prstClr val="white"/>
                </a:solidFill>
                <a:latin typeface="Arial" panose="020B0604020202020204" pitchFamily="34" charset="0"/>
                <a:cs typeface="Arial" panose="020B0604020202020204" pitchFamily="34" charset="0"/>
              </a:rPr>
              <a:t>Need assistance?</a:t>
            </a:r>
          </a:p>
        </p:txBody>
      </p:sp>
      <p:sp>
        <p:nvSpPr>
          <p:cNvPr id="10" name="Rectangle 9">
            <a:extLst>
              <a:ext uri="{FF2B5EF4-FFF2-40B4-BE49-F238E27FC236}">
                <a16:creationId xmlns:a16="http://schemas.microsoft.com/office/drawing/2014/main" id="{A9BA3F53-3DD8-A143-BC91-F90A8C5BA97C}"/>
              </a:ext>
            </a:extLst>
          </p:cNvPr>
          <p:cNvSpPr/>
          <p:nvPr/>
        </p:nvSpPr>
        <p:spPr>
          <a:xfrm>
            <a:off x="2598011" y="1624681"/>
            <a:ext cx="6844825" cy="446276"/>
          </a:xfrm>
          <a:prstGeom prst="rect">
            <a:avLst/>
          </a:prstGeom>
        </p:spPr>
        <p:txBody>
          <a:bodyPr wrap="square">
            <a:spAutoFit/>
          </a:bodyPr>
          <a:lstStyle/>
          <a:p>
            <a:pPr algn="ctr">
              <a:defRPr/>
            </a:pPr>
            <a:r>
              <a:rPr lang="en-US" sz="2300" b="1" dirty="0">
                <a:solidFill>
                  <a:prstClr val="white">
                    <a:lumMod val="95000"/>
                  </a:prstClr>
                </a:solidFill>
                <a:latin typeface="Arial" panose="020B0604020202020204" pitchFamily="34" charset="0"/>
                <a:cs typeface="Arial" panose="020B0604020202020204" pitchFamily="34" charset="0"/>
              </a:rPr>
              <a:t>Sign up on time</a:t>
            </a:r>
          </a:p>
        </p:txBody>
      </p:sp>
      <p:sp>
        <p:nvSpPr>
          <p:cNvPr id="11" name="Title 1">
            <a:extLst>
              <a:ext uri="{FF2B5EF4-FFF2-40B4-BE49-F238E27FC236}">
                <a16:creationId xmlns:a16="http://schemas.microsoft.com/office/drawing/2014/main" id="{EF5E05A9-9291-C84A-9D66-0204AEAD62A3}"/>
              </a:ext>
            </a:extLst>
          </p:cNvPr>
          <p:cNvSpPr>
            <a:spLocks noGrp="1"/>
          </p:cNvSpPr>
          <p:nvPr>
            <p:ph type="title"/>
          </p:nvPr>
        </p:nvSpPr>
        <p:spPr>
          <a:xfrm>
            <a:off x="2016987" y="355625"/>
            <a:ext cx="2286000" cy="807333"/>
          </a:xfrm>
        </p:spPr>
        <p:txBody>
          <a:bodyPr>
            <a:norm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Medicare</a:t>
            </a:r>
            <a:endParaRPr lang="en-US" sz="3801" dirty="0"/>
          </a:p>
        </p:txBody>
      </p:sp>
      <p:sp>
        <p:nvSpPr>
          <p:cNvPr id="12" name="Rectangle 11">
            <a:extLst>
              <a:ext uri="{FF2B5EF4-FFF2-40B4-BE49-F238E27FC236}">
                <a16:creationId xmlns:a16="http://schemas.microsoft.com/office/drawing/2014/main" id="{2525E58E-5F0C-CE4D-8859-4AD88734C7D3}"/>
              </a:ext>
            </a:extLst>
          </p:cNvPr>
          <p:cNvSpPr/>
          <p:nvPr/>
        </p:nvSpPr>
        <p:spPr>
          <a:xfrm>
            <a:off x="2972420" y="2424903"/>
            <a:ext cx="6096000" cy="461665"/>
          </a:xfrm>
          <a:prstGeom prst="rect">
            <a:avLst/>
          </a:prstGeom>
        </p:spPr>
        <p:txBody>
          <a:bodyPr>
            <a:spAutoFit/>
          </a:bodyPr>
          <a:lstStyle/>
          <a:p>
            <a:pPr lvl="0">
              <a:defRPr/>
            </a:pPr>
            <a:r>
              <a:rPr lang="en-US" sz="2400" dirty="0">
                <a:solidFill>
                  <a:srgbClr val="447CC0"/>
                </a:solidFill>
                <a:latin typeface="Arial" panose="020B0604020202020204" pitchFamily="34" charset="0"/>
                <a:ea typeface="ＭＳ Ｐゴシック"/>
                <a:cs typeface="Arial" panose="020B0604020202020204" pitchFamily="34" charset="0"/>
              </a:rPr>
              <a:t>Must sign up as soon as you’re eligible.</a:t>
            </a:r>
          </a:p>
        </p:txBody>
      </p:sp>
      <p:sp>
        <p:nvSpPr>
          <p:cNvPr id="13" name="Rectangle 12">
            <a:extLst>
              <a:ext uri="{FF2B5EF4-FFF2-40B4-BE49-F238E27FC236}">
                <a16:creationId xmlns:a16="http://schemas.microsoft.com/office/drawing/2014/main" id="{E76880F8-2B92-234D-966B-3CA4972CEF3F}"/>
              </a:ext>
            </a:extLst>
          </p:cNvPr>
          <p:cNvSpPr/>
          <p:nvPr/>
        </p:nvSpPr>
        <p:spPr>
          <a:xfrm>
            <a:off x="2972421" y="4621714"/>
            <a:ext cx="7777316" cy="461665"/>
          </a:xfrm>
          <a:prstGeom prst="rect">
            <a:avLst/>
          </a:prstGeom>
        </p:spPr>
        <p:txBody>
          <a:bodyPr wrap="square">
            <a:spAutoFit/>
          </a:bodyPr>
          <a:lstStyle/>
          <a:p>
            <a:r>
              <a:rPr lang="en-US" sz="2400" dirty="0">
                <a:solidFill>
                  <a:srgbClr val="447CC0"/>
                </a:solidFill>
                <a:latin typeface="Arial" panose="020B0604020202020204" pitchFamily="34" charset="0"/>
                <a:ea typeface="ＭＳ Ｐゴシック"/>
                <a:cs typeface="Arial" panose="020B0604020202020204" pitchFamily="34" charset="0"/>
              </a:rPr>
              <a:t>Contact HICAP at 1(800) 434-0222.</a:t>
            </a:r>
            <a:endParaRPr lang="en-US" sz="2400" dirty="0"/>
          </a:p>
        </p:txBody>
      </p:sp>
      <p:graphicFrame>
        <p:nvGraphicFramePr>
          <p:cNvPr id="2" name="Diagram 1">
            <a:extLst>
              <a:ext uri="{FF2B5EF4-FFF2-40B4-BE49-F238E27FC236}">
                <a16:creationId xmlns:a16="http://schemas.microsoft.com/office/drawing/2014/main" id="{F573CF7D-25F1-3F3C-C8D6-603E8D01CF0A}"/>
              </a:ext>
            </a:extLst>
          </p:cNvPr>
          <p:cNvGraphicFramePr/>
          <p:nvPr>
            <p:extLst>
              <p:ext uri="{D42A27DB-BD31-4B8C-83A1-F6EECF244321}">
                <p14:modId xmlns:p14="http://schemas.microsoft.com/office/powerpoint/2010/main" val="3961575766"/>
              </p:ext>
            </p:extLst>
          </p:nvPr>
        </p:nvGraphicFramePr>
        <p:xfrm>
          <a:off x="-4136" y="6042749"/>
          <a:ext cx="12192000" cy="815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B350DDFA-F5D6-5D3F-CE92-96D3E5B43A1E}"/>
              </a:ext>
            </a:extLst>
          </p:cNvPr>
          <p:cNvSpPr/>
          <p:nvPr/>
        </p:nvSpPr>
        <p:spPr>
          <a:xfrm>
            <a:off x="10138504" y="6206227"/>
            <a:ext cx="488293" cy="48829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5559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3CEBC9-2B4C-F442-8D12-92409184B4B4}"/>
              </a:ext>
            </a:extLst>
          </p:cNvPr>
          <p:cNvSpPr/>
          <p:nvPr/>
        </p:nvSpPr>
        <p:spPr>
          <a:xfrm>
            <a:off x="2095503" y="2153537"/>
            <a:ext cx="8115743" cy="1170693"/>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791" fontAlgn="base">
              <a:spcBef>
                <a:spcPct val="0"/>
              </a:spcBef>
              <a:defRPr/>
            </a:pPr>
            <a:r>
              <a:rPr lang="en-US" sz="2400" dirty="0">
                <a:solidFill>
                  <a:srgbClr val="447CC0"/>
                </a:solidFill>
                <a:latin typeface="Arial" panose="020B0604020202020204" pitchFamily="34" charset="0"/>
                <a:ea typeface="ＭＳ Ｐゴシック"/>
                <a:cs typeface="Arial" panose="020B0604020202020204" pitchFamily="34" charset="0"/>
              </a:rPr>
              <a:t>	May reduce but cannot eliminate your</a:t>
            </a:r>
          </a:p>
          <a:p>
            <a:pPr marL="0" lvl="1" defTabSz="1066791" fontAlgn="base">
              <a:spcBef>
                <a:spcPct val="0"/>
              </a:spcBef>
              <a:defRPr/>
            </a:pPr>
            <a:r>
              <a:rPr lang="en-US" sz="2400" dirty="0">
                <a:solidFill>
                  <a:srgbClr val="447CC0"/>
                </a:solidFill>
                <a:latin typeface="Arial" panose="020B0604020202020204" pitchFamily="34" charset="0"/>
                <a:ea typeface="ＭＳ Ｐゴシック"/>
                <a:cs typeface="Arial" panose="020B0604020202020204" pitchFamily="34" charset="0"/>
              </a:rPr>
              <a:t>	Social Security benefit.</a:t>
            </a:r>
          </a:p>
        </p:txBody>
      </p:sp>
      <p:sp>
        <p:nvSpPr>
          <p:cNvPr id="5" name="Rectangle 4">
            <a:extLst>
              <a:ext uri="{FF2B5EF4-FFF2-40B4-BE49-F238E27FC236}">
                <a16:creationId xmlns:a16="http://schemas.microsoft.com/office/drawing/2014/main" id="{85151746-FF21-0747-9435-302CE7941E57}"/>
              </a:ext>
            </a:extLst>
          </p:cNvPr>
          <p:cNvSpPr/>
          <p:nvPr/>
        </p:nvSpPr>
        <p:spPr>
          <a:xfrm>
            <a:off x="2095499" y="4267201"/>
            <a:ext cx="8115743" cy="1170695"/>
          </a:xfrm>
          <a:prstGeom prst="rect">
            <a:avLst/>
          </a:prstGeom>
          <a:solidFill>
            <a:schemeClr val="bg1">
              <a:lumMod val="9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888993" fontAlgn="base">
              <a:spcBef>
                <a:spcPct val="0"/>
              </a:spcBef>
              <a:spcAft>
                <a:spcPct val="20000"/>
              </a:spcAft>
              <a:defRPr/>
            </a:pPr>
            <a:r>
              <a:rPr lang="en-US" sz="2400" dirty="0">
                <a:solidFill>
                  <a:srgbClr val="447CC0"/>
                </a:solidFill>
                <a:latin typeface="Arial" panose="020B0604020202020204" pitchFamily="34" charset="0"/>
                <a:ea typeface="ＭＳ Ｐゴシック"/>
                <a:cs typeface="Arial" panose="020B0604020202020204" pitchFamily="34" charset="0"/>
              </a:rPr>
              <a:t>	Reduces and may eliminate your spousal, 	widow or widower Social Security benefit.</a:t>
            </a:r>
          </a:p>
        </p:txBody>
      </p:sp>
      <p:sp>
        <p:nvSpPr>
          <p:cNvPr id="6" name="Rectangle 5">
            <a:extLst>
              <a:ext uri="{FF2B5EF4-FFF2-40B4-BE49-F238E27FC236}">
                <a16:creationId xmlns:a16="http://schemas.microsoft.com/office/drawing/2014/main" id="{E0522AE9-090E-2A48-A177-5B09F21EA4C7}"/>
              </a:ext>
            </a:extLst>
          </p:cNvPr>
          <p:cNvSpPr/>
          <p:nvPr/>
        </p:nvSpPr>
        <p:spPr>
          <a:xfrm>
            <a:off x="2095503" y="1542109"/>
            <a:ext cx="8115743" cy="611423"/>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white"/>
              </a:solidFill>
              <a:latin typeface="Calibri" panose="020F0502020204030204"/>
            </a:endParaRPr>
          </a:p>
        </p:txBody>
      </p:sp>
      <p:sp>
        <p:nvSpPr>
          <p:cNvPr id="7" name="Rectangle 6">
            <a:extLst>
              <a:ext uri="{FF2B5EF4-FFF2-40B4-BE49-F238E27FC236}">
                <a16:creationId xmlns:a16="http://schemas.microsoft.com/office/drawing/2014/main" id="{C5976C43-BAF3-974D-A712-D6F258CE51A4}"/>
              </a:ext>
            </a:extLst>
          </p:cNvPr>
          <p:cNvSpPr/>
          <p:nvPr/>
        </p:nvSpPr>
        <p:spPr>
          <a:xfrm>
            <a:off x="2095503" y="1623147"/>
            <a:ext cx="8115740" cy="446276"/>
          </a:xfrm>
          <a:prstGeom prst="rect">
            <a:avLst/>
          </a:prstGeom>
        </p:spPr>
        <p:txBody>
          <a:bodyPr wrap="square">
            <a:spAutoFit/>
          </a:bodyPr>
          <a:lstStyle/>
          <a:p>
            <a:pPr algn="ctr">
              <a:defRPr/>
            </a:pPr>
            <a:r>
              <a:rPr lang="en-US" sz="2300" b="1" dirty="0">
                <a:solidFill>
                  <a:prstClr val="white">
                    <a:lumMod val="95000"/>
                  </a:prstClr>
                </a:solidFill>
                <a:latin typeface="Arial" panose="020B0604020202020204" pitchFamily="34" charset="0"/>
                <a:cs typeface="Arial" panose="020B0604020202020204" pitchFamily="34" charset="0"/>
              </a:rPr>
              <a:t>Windfall Elimination Provision</a:t>
            </a:r>
          </a:p>
        </p:txBody>
      </p:sp>
      <p:sp>
        <p:nvSpPr>
          <p:cNvPr id="8" name="Rectangle 7">
            <a:extLst>
              <a:ext uri="{FF2B5EF4-FFF2-40B4-BE49-F238E27FC236}">
                <a16:creationId xmlns:a16="http://schemas.microsoft.com/office/drawing/2014/main" id="{58FAB06F-A78C-3F4B-AC09-E39CBD189518}"/>
              </a:ext>
            </a:extLst>
          </p:cNvPr>
          <p:cNvSpPr/>
          <p:nvPr/>
        </p:nvSpPr>
        <p:spPr>
          <a:xfrm>
            <a:off x="2095504" y="3656918"/>
            <a:ext cx="8115740" cy="611423"/>
          </a:xfrm>
          <a:prstGeom prst="rect">
            <a:avLst/>
          </a:prstGeom>
          <a:solidFill>
            <a:schemeClr val="tx1">
              <a:lumMod val="65000"/>
              <a:lumOff val="35000"/>
            </a:schemeClr>
          </a:solidFill>
          <a:ln>
            <a:noFill/>
          </a:ln>
          <a:effectLst>
            <a:outerShdw blurRad="50800" dist="38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1">
              <a:solidFill>
                <a:prstClr val="white"/>
              </a:solidFill>
              <a:latin typeface="Calibri" panose="020F0502020204030204"/>
            </a:endParaRPr>
          </a:p>
        </p:txBody>
      </p:sp>
      <p:sp>
        <p:nvSpPr>
          <p:cNvPr id="9" name="Rectangle 8">
            <a:extLst>
              <a:ext uri="{FF2B5EF4-FFF2-40B4-BE49-F238E27FC236}">
                <a16:creationId xmlns:a16="http://schemas.microsoft.com/office/drawing/2014/main" id="{1A919636-006C-9F44-996D-2A59A5687C8B}"/>
              </a:ext>
            </a:extLst>
          </p:cNvPr>
          <p:cNvSpPr/>
          <p:nvPr/>
        </p:nvSpPr>
        <p:spPr>
          <a:xfrm>
            <a:off x="2095503" y="3745433"/>
            <a:ext cx="8115740" cy="446276"/>
          </a:xfrm>
          <a:prstGeom prst="rect">
            <a:avLst/>
          </a:prstGeom>
        </p:spPr>
        <p:txBody>
          <a:bodyPr wrap="square">
            <a:spAutoFit/>
          </a:bodyPr>
          <a:lstStyle/>
          <a:p>
            <a:pPr algn="ctr">
              <a:defRPr/>
            </a:pPr>
            <a:r>
              <a:rPr lang="en-US" sz="2300" b="1" dirty="0">
                <a:solidFill>
                  <a:prstClr val="white">
                    <a:lumMod val="95000"/>
                  </a:prstClr>
                </a:solidFill>
                <a:latin typeface="Arial" panose="020B0604020202020204" pitchFamily="34" charset="0"/>
                <a:cs typeface="Arial" panose="020B0604020202020204" pitchFamily="34" charset="0"/>
              </a:rPr>
              <a:t>Government Pension Offset</a:t>
            </a:r>
          </a:p>
        </p:txBody>
      </p:sp>
      <p:sp>
        <p:nvSpPr>
          <p:cNvPr id="10" name="TextBox 9">
            <a:extLst>
              <a:ext uri="{FF2B5EF4-FFF2-40B4-BE49-F238E27FC236}">
                <a16:creationId xmlns:a16="http://schemas.microsoft.com/office/drawing/2014/main" id="{F64A30DE-BA63-0A41-BFC3-A566578D1755}"/>
              </a:ext>
            </a:extLst>
          </p:cNvPr>
          <p:cNvSpPr txBox="1"/>
          <p:nvPr/>
        </p:nvSpPr>
        <p:spPr>
          <a:xfrm>
            <a:off x="2984978" y="5849106"/>
            <a:ext cx="6732099" cy="646587"/>
          </a:xfrm>
          <a:prstGeom prst="rect">
            <a:avLst/>
          </a:prstGeom>
          <a:noFill/>
        </p:spPr>
        <p:txBody>
          <a:bodyPr wrap="none" rtlCol="0">
            <a:spAutoFit/>
          </a:bodyPr>
          <a:lstStyle/>
          <a:p>
            <a:pPr>
              <a:defRPr/>
            </a:pPr>
            <a:r>
              <a:rPr lang="en-US" sz="1801" dirty="0">
                <a:solidFill>
                  <a:prstClr val="white"/>
                </a:solidFill>
                <a:latin typeface="Arial" panose="020B0604020202020204" pitchFamily="34" charset="0"/>
                <a:cs typeface="Arial" panose="020B0604020202020204" pitchFamily="34" charset="0"/>
                <a:sym typeface="Wingdings"/>
              </a:rPr>
              <a:t> Contact the Social Security Administration for more information.</a:t>
            </a:r>
          </a:p>
          <a:p>
            <a:pPr algn="ctr">
              <a:defRPr/>
            </a:pPr>
            <a:r>
              <a:rPr lang="en-US" sz="1801" b="1" dirty="0">
                <a:solidFill>
                  <a:prstClr val="white"/>
                </a:solidFill>
                <a:latin typeface="Arial" panose="020B0604020202020204" pitchFamily="34" charset="0"/>
                <a:cs typeface="Arial" panose="020B0604020202020204" pitchFamily="34" charset="0"/>
                <a:sym typeface="Wingdings"/>
              </a:rPr>
              <a:t>800-772-1213</a:t>
            </a:r>
            <a:r>
              <a:rPr lang="en-US" sz="1801" dirty="0">
                <a:solidFill>
                  <a:prstClr val="white"/>
                </a:solidFill>
                <a:latin typeface="Arial" panose="020B0604020202020204" pitchFamily="34" charset="0"/>
                <a:cs typeface="Arial" panose="020B0604020202020204" pitchFamily="34" charset="0"/>
                <a:sym typeface="Wingdings"/>
              </a:rPr>
              <a:t> or </a:t>
            </a:r>
            <a:r>
              <a:rPr lang="en-US" sz="1801" b="1" dirty="0">
                <a:solidFill>
                  <a:prstClr val="white"/>
                </a:solidFill>
                <a:latin typeface="Arial" panose="020B0604020202020204" pitchFamily="34" charset="0"/>
                <a:cs typeface="Arial" panose="020B0604020202020204" pitchFamily="34" charset="0"/>
                <a:sym typeface="Wingdings"/>
              </a:rPr>
              <a:t>ssa.gov</a:t>
            </a:r>
            <a:endParaRPr lang="en-US" sz="1801" b="1" dirty="0">
              <a:solidFill>
                <a:prstClr val="black"/>
              </a:solidFill>
              <a:latin typeface="Arial" panose="020B0604020202020204" pitchFamily="34" charset="0"/>
              <a:cs typeface="Arial" panose="020B0604020202020204" pitchFamily="34" charset="0"/>
            </a:endParaRPr>
          </a:p>
        </p:txBody>
      </p:sp>
      <p:pic>
        <p:nvPicPr>
          <p:cNvPr id="11" name="Graphic 10" descr="Court">
            <a:extLst>
              <a:ext uri="{FF2B5EF4-FFF2-40B4-BE49-F238E27FC236}">
                <a16:creationId xmlns:a16="http://schemas.microsoft.com/office/drawing/2014/main" id="{9C56B6C2-F47C-744E-9F29-C92B98967A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98875" y="5720534"/>
            <a:ext cx="512091" cy="512091"/>
          </a:xfrm>
          <a:prstGeom prst="rect">
            <a:avLst/>
          </a:prstGeom>
        </p:spPr>
      </p:pic>
      <p:sp>
        <p:nvSpPr>
          <p:cNvPr id="12" name="Title 1">
            <a:extLst>
              <a:ext uri="{FF2B5EF4-FFF2-40B4-BE49-F238E27FC236}">
                <a16:creationId xmlns:a16="http://schemas.microsoft.com/office/drawing/2014/main" id="{8A8F528D-08C1-304F-BEC7-0194DA1D3B29}"/>
              </a:ext>
            </a:extLst>
          </p:cNvPr>
          <p:cNvSpPr>
            <a:spLocks noGrp="1"/>
          </p:cNvSpPr>
          <p:nvPr>
            <p:ph type="title"/>
          </p:nvPr>
        </p:nvSpPr>
        <p:spPr>
          <a:xfrm>
            <a:off x="1981203" y="465104"/>
            <a:ext cx="3790949" cy="631158"/>
          </a:xfrm>
        </p:spPr>
        <p:txBody>
          <a:bodyPr>
            <a:norm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Social Security</a:t>
            </a:r>
            <a:endParaRPr lang="en-US" sz="3801" dirty="0"/>
          </a:p>
        </p:txBody>
      </p:sp>
    </p:spTree>
    <p:custDataLst>
      <p:tags r:id="rId1"/>
    </p:custDataLst>
    <p:extLst>
      <p:ext uri="{BB962C8B-B14F-4D97-AF65-F5344CB8AC3E}">
        <p14:creationId xmlns:p14="http://schemas.microsoft.com/office/powerpoint/2010/main" val="24360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10D076-8A5A-4C29-B66F-7AEEBE63A4D8}"/>
              </a:ext>
            </a:extLst>
          </p:cNvPr>
          <p:cNvSpPr/>
          <p:nvPr/>
        </p:nvSpPr>
        <p:spPr>
          <a:xfrm>
            <a:off x="1366791" y="2541071"/>
            <a:ext cx="4750017" cy="151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8968" lvl="1" indent="-231772">
              <a:buFont typeface="Arial" panose="020B0604020202020204" pitchFamily="34" charset="0"/>
              <a:buChar char="•"/>
              <a:defRPr/>
            </a:pPr>
            <a:r>
              <a:rPr lang="en-US" sz="2400" i="1" dirty="0">
                <a:solidFill>
                  <a:srgbClr val="4373B4"/>
                </a:solidFill>
                <a:latin typeface="Arial" panose="020B0604020202020204" pitchFamily="34" charset="0"/>
                <a:cs typeface="Arial" panose="020B0604020202020204" pitchFamily="34" charset="0"/>
              </a:rPr>
              <a:t>my</a:t>
            </a:r>
            <a:r>
              <a:rPr lang="en-US" sz="2400" dirty="0">
                <a:solidFill>
                  <a:srgbClr val="4373B4"/>
                </a:solidFill>
                <a:latin typeface="Arial" panose="020B0604020202020204" pitchFamily="34" charset="0"/>
                <a:cs typeface="Arial" panose="020B0604020202020204" pitchFamily="34" charset="0"/>
              </a:rPr>
              <a:t>CalSTRS</a:t>
            </a:r>
          </a:p>
          <a:p>
            <a:pPr marL="688968" lvl="1" indent="-231772">
              <a:buFont typeface="Arial" panose="020B0604020202020204" pitchFamily="34" charset="0"/>
              <a:buChar char="•"/>
              <a:defRPr/>
            </a:pPr>
            <a:r>
              <a:rPr lang="en-US" sz="2400" i="1" dirty="0">
                <a:solidFill>
                  <a:srgbClr val="4373B4"/>
                </a:solidFill>
                <a:latin typeface="Arial" panose="020B0604020202020204" pitchFamily="34" charset="0"/>
                <a:cs typeface="Arial" panose="020B0604020202020204" pitchFamily="34" charset="0"/>
              </a:rPr>
              <a:t>Retirement Progress Report</a:t>
            </a:r>
          </a:p>
          <a:p>
            <a:pPr marL="688968" lvl="1" indent="-231772">
              <a:buFont typeface="Arial" panose="020B0604020202020204" pitchFamily="34" charset="0"/>
              <a:buChar char="•"/>
              <a:defRPr/>
            </a:pPr>
            <a:r>
              <a:rPr lang="en-US" sz="2400" dirty="0">
                <a:solidFill>
                  <a:srgbClr val="4373B4"/>
                </a:solidFill>
                <a:latin typeface="Arial" panose="020B0604020202020204" pitchFamily="34" charset="0"/>
                <a:cs typeface="Arial" panose="020B0604020202020204" pitchFamily="34" charset="0"/>
              </a:rPr>
              <a:t>Online calculators</a:t>
            </a:r>
          </a:p>
        </p:txBody>
      </p:sp>
      <p:sp>
        <p:nvSpPr>
          <p:cNvPr id="8" name="Rectangle 7">
            <a:extLst>
              <a:ext uri="{FF2B5EF4-FFF2-40B4-BE49-F238E27FC236}">
                <a16:creationId xmlns:a16="http://schemas.microsoft.com/office/drawing/2014/main" id="{5796503A-7E40-4401-8D5A-BD25B7CEFA77}"/>
              </a:ext>
            </a:extLst>
          </p:cNvPr>
          <p:cNvSpPr/>
          <p:nvPr/>
        </p:nvSpPr>
        <p:spPr>
          <a:xfrm>
            <a:off x="6351457" y="2541069"/>
            <a:ext cx="4750017" cy="1511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dirty="0">
                <a:solidFill>
                  <a:srgbClr val="4373B4"/>
                </a:solidFill>
                <a:latin typeface="Arial" panose="020B0604020202020204" pitchFamily="34" charset="0"/>
                <a:cs typeface="Arial" panose="020B0604020202020204" pitchFamily="34" charset="0"/>
              </a:rPr>
              <a:t>CalSTRS and Your Retirement</a:t>
            </a:r>
          </a:p>
        </p:txBody>
      </p:sp>
      <p:sp>
        <p:nvSpPr>
          <p:cNvPr id="9" name="Rectangle 8">
            <a:extLst>
              <a:ext uri="{FF2B5EF4-FFF2-40B4-BE49-F238E27FC236}">
                <a16:creationId xmlns:a16="http://schemas.microsoft.com/office/drawing/2014/main" id="{73D23EFE-425D-4DD7-A9FB-B7670D37762D}"/>
              </a:ext>
            </a:extLst>
          </p:cNvPr>
          <p:cNvSpPr/>
          <p:nvPr/>
        </p:nvSpPr>
        <p:spPr>
          <a:xfrm>
            <a:off x="1336358" y="4862308"/>
            <a:ext cx="4750017" cy="1511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793" lvl="1" indent="-228598">
              <a:buFont typeface="Arial" panose="020B0604020202020204" pitchFamily="34" charset="0"/>
              <a:buChar char="•"/>
              <a:defRPr/>
            </a:pPr>
            <a:r>
              <a:rPr lang="en-US" sz="2400" dirty="0">
                <a:solidFill>
                  <a:srgbClr val="4373B4"/>
                </a:solidFill>
                <a:latin typeface="Arial" panose="020B0604020202020204" pitchFamily="34" charset="0"/>
                <a:cs typeface="Arial" panose="020B0604020202020204" pitchFamily="34" charset="0"/>
              </a:rPr>
              <a:t>Save for Your Future</a:t>
            </a:r>
          </a:p>
          <a:p>
            <a:pPr marL="688968" lvl="1" indent="-231772">
              <a:buFont typeface="Arial" panose="020B0604020202020204" pitchFamily="34" charset="0"/>
              <a:buChar char="•"/>
              <a:defRPr/>
            </a:pPr>
            <a:r>
              <a:rPr lang="en-US" sz="2400" dirty="0">
                <a:solidFill>
                  <a:srgbClr val="4373B4"/>
                </a:solidFill>
                <a:latin typeface="Arial" panose="020B0604020202020204" pitchFamily="34" charset="0"/>
                <a:cs typeface="Arial" panose="020B0604020202020204" pitchFamily="34" charset="0"/>
              </a:rPr>
              <a:t>Plan for Your Future</a:t>
            </a:r>
          </a:p>
          <a:p>
            <a:pPr marL="688968" lvl="1" indent="-231772">
              <a:buFont typeface="Arial" panose="020B0604020202020204" pitchFamily="34" charset="0"/>
              <a:buChar char="•"/>
              <a:defRPr/>
            </a:pPr>
            <a:r>
              <a:rPr lang="en-US" sz="2400" dirty="0">
                <a:solidFill>
                  <a:srgbClr val="4373B4"/>
                </a:solidFill>
                <a:latin typeface="Arial" panose="020B0604020202020204" pitchFamily="34" charset="0"/>
                <a:cs typeface="Arial" panose="020B0604020202020204" pitchFamily="34" charset="0"/>
              </a:rPr>
              <a:t>Protect Your Future</a:t>
            </a:r>
          </a:p>
        </p:txBody>
      </p:sp>
      <p:sp>
        <p:nvSpPr>
          <p:cNvPr id="10" name="Rectangle 9">
            <a:extLst>
              <a:ext uri="{FF2B5EF4-FFF2-40B4-BE49-F238E27FC236}">
                <a16:creationId xmlns:a16="http://schemas.microsoft.com/office/drawing/2014/main" id="{921884DA-BD9B-4448-8E6B-79BB900DC921}"/>
              </a:ext>
            </a:extLst>
          </p:cNvPr>
          <p:cNvSpPr/>
          <p:nvPr/>
        </p:nvSpPr>
        <p:spPr>
          <a:xfrm>
            <a:off x="6360981" y="4862308"/>
            <a:ext cx="4750017" cy="1511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dirty="0">
                <a:solidFill>
                  <a:srgbClr val="447C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www.calstrs.com/workshops</a:t>
            </a:r>
            <a:endParaRPr lang="en-US" sz="2400" dirty="0">
              <a:solidFill>
                <a:srgbClr val="447CC0"/>
              </a:solidFill>
              <a:latin typeface="Arial" panose="020B0604020202020204" pitchFamily="34" charset="0"/>
              <a:cs typeface="Arial" panose="020B0604020202020204" pitchFamily="34" charset="0"/>
            </a:endParaRPr>
          </a:p>
          <a:p>
            <a:pPr algn="ctr" defTabSz="914392">
              <a:defRPr/>
            </a:pPr>
            <a:r>
              <a:rPr lang="en-US" sz="2400" dirty="0">
                <a:solidFill>
                  <a:srgbClr val="447CC0"/>
                </a:solidFill>
                <a:latin typeface="Arial" panose="020B0604020202020204" pitchFamily="34" charset="0"/>
                <a:cs typeface="Arial" panose="020B0604020202020204" pitchFamily="34" charset="0"/>
                <a:hlinkClick r:id="rId5"/>
              </a:rPr>
              <a:t>www.calstrs.com/webinars</a:t>
            </a:r>
            <a:r>
              <a:rPr lang="en-US" sz="2400" dirty="0">
                <a:solidFill>
                  <a:srgbClr val="447CC0"/>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1DBCC0AB-471C-4312-BB53-F9B6A30491A7}"/>
              </a:ext>
            </a:extLst>
          </p:cNvPr>
          <p:cNvSpPr/>
          <p:nvPr/>
        </p:nvSpPr>
        <p:spPr>
          <a:xfrm>
            <a:off x="1345984" y="1996282"/>
            <a:ext cx="4770825" cy="5447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resources</a:t>
            </a:r>
          </a:p>
        </p:txBody>
      </p:sp>
      <p:sp>
        <p:nvSpPr>
          <p:cNvPr id="12" name="Rectangle 11">
            <a:extLst>
              <a:ext uri="{FF2B5EF4-FFF2-40B4-BE49-F238E27FC236}">
                <a16:creationId xmlns:a16="http://schemas.microsoft.com/office/drawing/2014/main" id="{EE303FD5-4579-44D8-AAED-E0EEE2196F63}"/>
              </a:ext>
            </a:extLst>
          </p:cNvPr>
          <p:cNvSpPr/>
          <p:nvPr/>
        </p:nvSpPr>
        <p:spPr>
          <a:xfrm>
            <a:off x="6351461" y="1998396"/>
            <a:ext cx="4770825" cy="5447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Attend a group session</a:t>
            </a:r>
          </a:p>
        </p:txBody>
      </p:sp>
      <p:sp>
        <p:nvSpPr>
          <p:cNvPr id="13" name="Rectangle 12">
            <a:extLst>
              <a:ext uri="{FF2B5EF4-FFF2-40B4-BE49-F238E27FC236}">
                <a16:creationId xmlns:a16="http://schemas.microsoft.com/office/drawing/2014/main" id="{95A228AA-52BE-4D84-A93C-4747F8116F89}"/>
              </a:ext>
            </a:extLst>
          </p:cNvPr>
          <p:cNvSpPr/>
          <p:nvPr/>
        </p:nvSpPr>
        <p:spPr>
          <a:xfrm>
            <a:off x="1315552" y="4316933"/>
            <a:ext cx="4770825" cy="5447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 Awareness Series</a:t>
            </a:r>
          </a:p>
        </p:txBody>
      </p:sp>
      <p:sp>
        <p:nvSpPr>
          <p:cNvPr id="14" name="Rectangle 13">
            <a:extLst>
              <a:ext uri="{FF2B5EF4-FFF2-40B4-BE49-F238E27FC236}">
                <a16:creationId xmlns:a16="http://schemas.microsoft.com/office/drawing/2014/main" id="{67041DF5-BE55-4BE3-9A40-36FFF9DBC223}"/>
              </a:ext>
            </a:extLst>
          </p:cNvPr>
          <p:cNvSpPr/>
          <p:nvPr/>
        </p:nvSpPr>
        <p:spPr>
          <a:xfrm>
            <a:off x="6360986" y="4316933"/>
            <a:ext cx="4770825" cy="5447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Attend a workshop or webinar</a:t>
            </a:r>
          </a:p>
        </p:txBody>
      </p:sp>
      <p:sp>
        <p:nvSpPr>
          <p:cNvPr id="4" name="Title 3">
            <a:extLst>
              <a:ext uri="{FF2B5EF4-FFF2-40B4-BE49-F238E27FC236}">
                <a16:creationId xmlns:a16="http://schemas.microsoft.com/office/drawing/2014/main" id="{43EAF103-05C8-AF45-B776-8C41912B635E}"/>
              </a:ext>
            </a:extLst>
          </p:cNvPr>
          <p:cNvSpPr>
            <a:spLocks noGrp="1"/>
          </p:cNvSpPr>
          <p:nvPr>
            <p:ph type="title"/>
          </p:nvPr>
        </p:nvSpPr>
        <p:spPr>
          <a:xfrm>
            <a:off x="1345983" y="365129"/>
            <a:ext cx="10007819" cy="1325563"/>
          </a:xfrm>
        </p:spPr>
        <p:txBody>
          <a:bodyPr>
            <a:norm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For more information</a:t>
            </a:r>
            <a:endParaRPr lang="en-US" sz="3801" dirty="0"/>
          </a:p>
        </p:txBody>
      </p:sp>
    </p:spTree>
    <p:custDataLst>
      <p:tags r:id="rId1"/>
    </p:custDataLst>
    <p:extLst>
      <p:ext uri="{BB962C8B-B14F-4D97-AF65-F5344CB8AC3E}">
        <p14:creationId xmlns:p14="http://schemas.microsoft.com/office/powerpoint/2010/main" val="4028845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front of a computer&#10;&#10;Description automatically generated">
            <a:extLst>
              <a:ext uri="{FF2B5EF4-FFF2-40B4-BE49-F238E27FC236}">
                <a16:creationId xmlns:a16="http://schemas.microsoft.com/office/drawing/2014/main" id="{C092D71C-F676-0148-A5C8-C234BB168659}"/>
              </a:ext>
            </a:extLst>
          </p:cNvPr>
          <p:cNvPicPr>
            <a:picLocks noChangeAspect="1"/>
          </p:cNvPicPr>
          <p:nvPr/>
        </p:nvPicPr>
        <p:blipFill rotWithShape="1">
          <a:blip r:embed="rId4">
            <a:extLst>
              <a:ext uri="{28A0092B-C50C-407E-A947-70E740481C1C}">
                <a14:useLocalDpi xmlns:a14="http://schemas.microsoft.com/office/drawing/2010/main" val="0"/>
              </a:ext>
            </a:extLst>
          </a:blip>
          <a:srcRect l="-1" t="8207" r="-1" b="7446"/>
          <a:stretch/>
        </p:blipFill>
        <p:spPr>
          <a:xfrm>
            <a:off x="0" y="0"/>
            <a:ext cx="12189214" cy="6858000"/>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796469" y="3"/>
            <a:ext cx="5199994"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6137" y="297310"/>
            <a:ext cx="4331614" cy="2165805"/>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6257" y="5130634"/>
            <a:ext cx="1032425" cy="1032425"/>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6258" y="3429006"/>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7213842" y="4502101"/>
            <a:ext cx="3798936" cy="677237"/>
          </a:xfrm>
          <a:prstGeom prst="rect">
            <a:avLst/>
          </a:prstGeom>
          <a:noFill/>
        </p:spPr>
        <p:txBody>
          <a:bodyPr wrap="square" rtlCol="0">
            <a:spAutoFit/>
          </a:bodyPr>
          <a:lstStyle/>
          <a:p>
            <a:pPr defTabSz="914392">
              <a:defRPr/>
            </a:pPr>
            <a:r>
              <a:rPr lang="en-US" sz="3801" b="1" dirty="0">
                <a:solidFill>
                  <a:schemeClr val="tx1">
                    <a:lumMod val="85000"/>
                    <a:lumOff val="15000"/>
                  </a:schemeClr>
                </a:solidFill>
                <a:latin typeface="Arial" panose="020B0604020202020204" pitchFamily="34" charset="0"/>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7126252" y="5982792"/>
            <a:ext cx="5062962" cy="677237"/>
          </a:xfrm>
          <a:prstGeom prst="rect">
            <a:avLst/>
          </a:prstGeom>
          <a:noFill/>
        </p:spPr>
        <p:txBody>
          <a:bodyPr wrap="square" rtlCol="0">
            <a:spAutoFit/>
          </a:bodyPr>
          <a:lstStyle/>
          <a:p>
            <a:pPr defTabSz="914392">
              <a:defRPr/>
            </a:pPr>
            <a:r>
              <a:rPr lang="en-US" sz="3801" b="1" dirty="0">
                <a:solidFill>
                  <a:schemeClr val="tx1">
                    <a:lumMod val="85000"/>
                    <a:lumOff val="15000"/>
                  </a:schemeClr>
                </a:solidFill>
                <a:latin typeface="Arial" panose="020B0604020202020204" pitchFamily="34" charset="0"/>
                <a:cs typeface="Arial" panose="020B0604020202020204" pitchFamily="34" charset="0"/>
              </a:rPr>
              <a:t>Pension2.com</a:t>
            </a:r>
          </a:p>
        </p:txBody>
      </p:sp>
    </p:spTree>
    <p:custDataLst>
      <p:tags r:id="rId1"/>
    </p:custDataLst>
    <p:extLst>
      <p:ext uri="{BB962C8B-B14F-4D97-AF65-F5344CB8AC3E}">
        <p14:creationId xmlns:p14="http://schemas.microsoft.com/office/powerpoint/2010/main" val="3660571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EDA19E-6C1A-E541-AD92-F7B758D8A348}"/>
              </a:ext>
            </a:extLst>
          </p:cNvPr>
          <p:cNvPicPr>
            <a:picLocks noChangeAspect="1"/>
          </p:cNvPicPr>
          <p:nvPr/>
        </p:nvPicPr>
        <p:blipFill rotWithShape="1">
          <a:blip r:embed="rId4">
            <a:extLst>
              <a:ext uri="{28A0092B-C50C-407E-A947-70E740481C1C}">
                <a14:useLocalDpi xmlns:a14="http://schemas.microsoft.com/office/drawing/2010/main" val="0"/>
              </a:ext>
            </a:extLst>
          </a:blip>
          <a:srcRect t="7040" b="8632"/>
          <a:stretch/>
        </p:blipFill>
        <p:spPr>
          <a:xfrm>
            <a:off x="-18949" y="-1"/>
            <a:ext cx="12210949" cy="6858001"/>
          </a:xfrm>
          <a:prstGeom prst="rect">
            <a:avLst/>
          </a:prstGeom>
        </p:spPr>
      </p:pic>
      <p:pic>
        <p:nvPicPr>
          <p:cNvPr id="20" name="Picture 19">
            <a:extLst>
              <a:ext uri="{FF2B5EF4-FFF2-40B4-BE49-F238E27FC236}">
                <a16:creationId xmlns:a16="http://schemas.microsoft.com/office/drawing/2014/main" id="{1941B220-5B7B-B441-AEFB-527475CE297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6380" y="3685740"/>
            <a:ext cx="1391214" cy="1245666"/>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3C95E11-0FBE-D843-887E-153B15447CD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322" y="3684107"/>
            <a:ext cx="1391214" cy="1248932"/>
          </a:xfrm>
          <a:prstGeom prst="rect">
            <a:avLst/>
          </a:prstGeom>
          <a:effectLst>
            <a:outerShdw blurRad="50800" dist="38100" dir="2700000" algn="tl" rotWithShape="0">
              <a:prstClr val="black">
                <a:alpha val="40000"/>
              </a:prstClr>
            </a:outerShdw>
          </a:effectLst>
        </p:spPr>
      </p:pic>
      <p:sp>
        <p:nvSpPr>
          <p:cNvPr id="24" name="Content Placeholder 2">
            <a:extLst>
              <a:ext uri="{FF2B5EF4-FFF2-40B4-BE49-F238E27FC236}">
                <a16:creationId xmlns:a16="http://schemas.microsoft.com/office/drawing/2014/main" id="{D870E853-9599-894A-A358-8D561AC8D08D}"/>
              </a:ext>
            </a:extLst>
          </p:cNvPr>
          <p:cNvSpPr txBox="1">
            <a:spLocks/>
          </p:cNvSpPr>
          <p:nvPr/>
        </p:nvSpPr>
        <p:spPr>
          <a:xfrm>
            <a:off x="3609747" y="6073777"/>
            <a:ext cx="1036616" cy="784224"/>
          </a:xfrm>
          <a:prstGeom prst="rect">
            <a:avLst/>
          </a:prstGeom>
        </p:spPr>
        <p:txBody>
          <a:bodyPr vert="horz" lIns="57598" tIns="28798" rIns="57598" bIns="28798"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defTabSz="287336">
              <a:buNone/>
              <a:defRPr/>
            </a:pPr>
            <a:endParaRPr lang="en-US" sz="4000" spc="-30" dirty="0">
              <a:solidFill>
                <a:srgbClr val="000000"/>
              </a:solidFill>
              <a:latin typeface="Arial"/>
            </a:endParaRPr>
          </a:p>
        </p:txBody>
      </p:sp>
      <p:sp>
        <p:nvSpPr>
          <p:cNvPr id="5" name="TextBox 4">
            <a:extLst>
              <a:ext uri="{FF2B5EF4-FFF2-40B4-BE49-F238E27FC236}">
                <a16:creationId xmlns:a16="http://schemas.microsoft.com/office/drawing/2014/main" id="{B736DA30-64F5-49C4-AD7F-D52ADDC372F5}"/>
              </a:ext>
            </a:extLst>
          </p:cNvPr>
          <p:cNvSpPr txBox="1"/>
          <p:nvPr/>
        </p:nvSpPr>
        <p:spPr>
          <a:xfrm>
            <a:off x="2146980" y="3921776"/>
            <a:ext cx="4299402" cy="1169679"/>
          </a:xfrm>
          <a:prstGeom prst="rect">
            <a:avLst/>
          </a:prstGeom>
          <a:noFill/>
        </p:spPr>
        <p:txBody>
          <a:bodyPr wrap="square" rtlCol="0">
            <a:spAutoFit/>
          </a:bodyPr>
          <a:lstStyle/>
          <a:p>
            <a:pPr defTabSz="914392">
              <a:defRPr/>
            </a:pPr>
            <a:r>
              <a:rPr lang="en-US" sz="3801"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CalSTRS.com</a:t>
            </a:r>
          </a:p>
          <a:p>
            <a:pPr defTabSz="914392">
              <a:defRPr/>
            </a:pPr>
            <a:r>
              <a:rPr lang="en-US" sz="3200" b="1" i="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a:t>
            </a:r>
            <a:r>
              <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CalSTRS</a:t>
            </a:r>
          </a:p>
        </p:txBody>
      </p:sp>
      <p:sp>
        <p:nvSpPr>
          <p:cNvPr id="18" name="TextBox 17">
            <a:extLst>
              <a:ext uri="{FF2B5EF4-FFF2-40B4-BE49-F238E27FC236}">
                <a16:creationId xmlns:a16="http://schemas.microsoft.com/office/drawing/2014/main" id="{D0B793F6-D0CE-4099-A06C-C5B02AB7DFDA}"/>
              </a:ext>
            </a:extLst>
          </p:cNvPr>
          <p:cNvSpPr txBox="1"/>
          <p:nvPr/>
        </p:nvSpPr>
        <p:spPr>
          <a:xfrm>
            <a:off x="7675037" y="3921775"/>
            <a:ext cx="5046654" cy="1477456"/>
          </a:xfrm>
          <a:prstGeom prst="rect">
            <a:avLst/>
          </a:prstGeom>
          <a:noFill/>
        </p:spPr>
        <p:txBody>
          <a:bodyPr wrap="square" rtlCol="0">
            <a:spAutoFit/>
          </a:bodyPr>
          <a:lstStyle/>
          <a:p>
            <a:pPr defTabSz="914392">
              <a:defRPr/>
            </a:pPr>
            <a:r>
              <a:rPr lang="en-US" sz="3801"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800-228-5453</a:t>
            </a:r>
          </a:p>
          <a:p>
            <a:pPr defTabSz="914392">
              <a:defRPr/>
            </a:pPr>
            <a:r>
              <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*Press 2 for Customer Service</a:t>
            </a:r>
          </a:p>
          <a:p>
            <a:pPr defTabSz="914392">
              <a:defRPr/>
            </a:pPr>
            <a:r>
              <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M-F 8 a.m. – 5 p.m.</a:t>
            </a:r>
          </a:p>
        </p:txBody>
      </p:sp>
      <p:sp>
        <p:nvSpPr>
          <p:cNvPr id="16" name="Title 1">
            <a:extLst>
              <a:ext uri="{FF2B5EF4-FFF2-40B4-BE49-F238E27FC236}">
                <a16:creationId xmlns:a16="http://schemas.microsoft.com/office/drawing/2014/main" id="{43FA0B21-8991-A94E-A614-6E3414D83B09}"/>
              </a:ext>
            </a:extLst>
          </p:cNvPr>
          <p:cNvSpPr>
            <a:spLocks noGrp="1"/>
          </p:cNvSpPr>
          <p:nvPr>
            <p:ph type="title"/>
          </p:nvPr>
        </p:nvSpPr>
        <p:spPr>
          <a:xfrm>
            <a:off x="838203" y="365129"/>
            <a:ext cx="10515600" cy="1325562"/>
          </a:xfrm>
        </p:spPr>
        <p:txBody>
          <a:bodyPr>
            <a:normAutofit/>
          </a:bodyPr>
          <a:lstStyle/>
          <a:p>
            <a:r>
              <a:rPr lang="en-US" sz="40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Questions?</a:t>
            </a:r>
            <a:endParaRPr lang="en-US" sz="4000" dirty="0"/>
          </a:p>
        </p:txBody>
      </p:sp>
    </p:spTree>
    <p:custDataLst>
      <p:tags r:id="rId1"/>
    </p:custDataLst>
    <p:extLst>
      <p:ext uri="{BB962C8B-B14F-4D97-AF65-F5344CB8AC3E}">
        <p14:creationId xmlns:p14="http://schemas.microsoft.com/office/powerpoint/2010/main" val="168206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2CF604-6F12-F8A1-6B08-21AC08E71E48}"/>
              </a:ext>
            </a:extLst>
          </p:cNvPr>
          <p:cNvPicPr>
            <a:picLocks noChangeAspect="1"/>
          </p:cNvPicPr>
          <p:nvPr/>
        </p:nvPicPr>
        <p:blipFill>
          <a:blip r:embed="rId4"/>
          <a:stretch>
            <a:fillRect/>
          </a:stretch>
        </p:blipFill>
        <p:spPr>
          <a:xfrm>
            <a:off x="5906032" y="1180701"/>
            <a:ext cx="4466705" cy="5802729"/>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B04AE9CC-980F-1B63-789B-4CD7D7AC03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22845" y="1180701"/>
            <a:ext cx="4349042" cy="5628173"/>
          </a:xfrm>
          <a:prstGeom prst="rect">
            <a:avLst/>
          </a:prstGeom>
          <a:ln>
            <a:noFill/>
          </a:ln>
          <a:effectLst>
            <a:outerShdw blurRad="50800" dist="38100" dir="8100000" algn="tr" rotWithShape="0">
              <a:prstClr val="black">
                <a:alpha val="40000"/>
              </a:prstClr>
            </a:outerShdw>
          </a:effectLst>
        </p:spPr>
      </p:pic>
      <p:sp>
        <p:nvSpPr>
          <p:cNvPr id="5" name="Rectangle 4">
            <a:extLst>
              <a:ext uri="{FF2B5EF4-FFF2-40B4-BE49-F238E27FC236}">
                <a16:creationId xmlns:a16="http://schemas.microsoft.com/office/drawing/2014/main" id="{A2CF3270-BAFE-79DB-2045-3B45E5C26EF7}"/>
              </a:ext>
            </a:extLst>
          </p:cNvPr>
          <p:cNvSpPr/>
          <p:nvPr/>
        </p:nvSpPr>
        <p:spPr>
          <a:xfrm>
            <a:off x="5906032" y="2040674"/>
            <a:ext cx="4466705" cy="97857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DF08666-4C7F-CB04-D94D-1CBC19F5F2CC}"/>
              </a:ext>
            </a:extLst>
          </p:cNvPr>
          <p:cNvSpPr txBox="1">
            <a:spLocks/>
          </p:cNvSpPr>
          <p:nvPr/>
        </p:nvSpPr>
        <p:spPr>
          <a:xfrm>
            <a:off x="269792" y="440824"/>
            <a:ext cx="10515600" cy="618761"/>
          </a:xfrm>
          <a:prstGeom prst="rect">
            <a:avLst/>
          </a:prstGeom>
        </p:spPr>
        <p:txBody>
          <a:bodyPr vert="horz" wrap="square" lIns="91440" tIns="45721" rIns="91440" bIns="45721"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 Now or Later Workbook</a:t>
            </a:r>
          </a:p>
        </p:txBody>
      </p:sp>
      <p:pic>
        <p:nvPicPr>
          <p:cNvPr id="11" name="Picture 10">
            <a:extLst>
              <a:ext uri="{FF2B5EF4-FFF2-40B4-BE49-F238E27FC236}">
                <a16:creationId xmlns:a16="http://schemas.microsoft.com/office/drawing/2014/main" id="{D2DD61E6-FACE-7697-79E8-69014D76550A}"/>
              </a:ext>
            </a:extLst>
          </p:cNvPr>
          <p:cNvPicPr>
            <a:picLocks noChangeAspect="1"/>
          </p:cNvPicPr>
          <p:nvPr/>
        </p:nvPicPr>
        <p:blipFill>
          <a:blip r:embed="rId6"/>
          <a:stretch>
            <a:fillRect/>
          </a:stretch>
        </p:blipFill>
        <p:spPr>
          <a:xfrm>
            <a:off x="1362074" y="1228147"/>
            <a:ext cx="8730832" cy="3722982"/>
          </a:xfrm>
          <a:prstGeom prst="rect">
            <a:avLst/>
          </a:prstGeom>
          <a:ln>
            <a:solidFill>
              <a:schemeClr val="bg1">
                <a:lumMod val="50000"/>
              </a:schemeClr>
            </a:solidFill>
          </a:ln>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7641DDD2-1738-8045-ADED-BB17BEA39001}"/>
              </a:ext>
            </a:extLst>
          </p:cNvPr>
          <p:cNvSpPr/>
          <p:nvPr/>
        </p:nvSpPr>
        <p:spPr>
          <a:xfrm>
            <a:off x="5893137" y="3707769"/>
            <a:ext cx="1332968" cy="18436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Age Factor</a:t>
            </a:r>
          </a:p>
        </p:txBody>
      </p:sp>
      <p:sp>
        <p:nvSpPr>
          <p:cNvPr id="12" name="Rectangle 11">
            <a:extLst>
              <a:ext uri="{FF2B5EF4-FFF2-40B4-BE49-F238E27FC236}">
                <a16:creationId xmlns:a16="http://schemas.microsoft.com/office/drawing/2014/main" id="{B1613204-AA1E-BACE-7759-B684B8231653}"/>
              </a:ext>
            </a:extLst>
          </p:cNvPr>
          <p:cNvSpPr/>
          <p:nvPr/>
        </p:nvSpPr>
        <p:spPr>
          <a:xfrm>
            <a:off x="7765847" y="3707769"/>
            <a:ext cx="1928470" cy="17145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Final Compensation</a:t>
            </a:r>
          </a:p>
        </p:txBody>
      </p:sp>
      <p:sp>
        <p:nvSpPr>
          <p:cNvPr id="13" name="Rectangle 12">
            <a:extLst>
              <a:ext uri="{FF2B5EF4-FFF2-40B4-BE49-F238E27FC236}">
                <a16:creationId xmlns:a16="http://schemas.microsoft.com/office/drawing/2014/main" id="{9CC0A5C1-6309-2BA3-85B2-D6600D0445D8}"/>
              </a:ext>
            </a:extLst>
          </p:cNvPr>
          <p:cNvSpPr/>
          <p:nvPr/>
        </p:nvSpPr>
        <p:spPr>
          <a:xfrm>
            <a:off x="3672813" y="3706179"/>
            <a:ext cx="1644907" cy="17145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Service Credit</a:t>
            </a:r>
          </a:p>
        </p:txBody>
      </p:sp>
    </p:spTree>
    <p:custDataLst>
      <p:tags r:id="rId1"/>
    </p:custDataLst>
    <p:extLst>
      <p:ext uri="{BB962C8B-B14F-4D97-AF65-F5344CB8AC3E}">
        <p14:creationId xmlns:p14="http://schemas.microsoft.com/office/powerpoint/2010/main" val="374321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750"/>
                            </p:stCondLst>
                            <p:childTnLst>
                              <p:par>
                                <p:cTn id="18" presetID="10" presetClass="entr" presetSubtype="0" fill="hold" grpId="0" nodeType="afterEffect">
                                  <p:stCondLst>
                                    <p:cond delay="7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0" presetClass="entr" presetSubtype="0" fill="hold" grpId="0" nodeType="afterEffect">
                                  <p:stCondLst>
                                    <p:cond delay="7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FE4723-3574-DB46-AA7E-F79B1E08D890}"/>
              </a:ext>
            </a:extLst>
          </p:cNvPr>
          <p:cNvSpPr>
            <a:spLocks noGrp="1"/>
          </p:cNvSpPr>
          <p:nvPr>
            <p:ph type="title"/>
          </p:nvPr>
        </p:nvSpPr>
        <p:spPr>
          <a:xfrm>
            <a:off x="455024" y="646561"/>
            <a:ext cx="10515600" cy="618759"/>
          </a:xfrm>
          <a:prstGeom prst="rect">
            <a:avLst/>
          </a:prstGeom>
        </p:spPr>
        <p:txBody>
          <a:bodyPr wrap="square">
            <a:spAutoFit/>
          </a:bodyPr>
          <a:lstStyle/>
          <a:p>
            <a:r>
              <a:rPr lang="en-US" sz="3801"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Protecting a loved one</a:t>
            </a:r>
          </a:p>
        </p:txBody>
      </p:sp>
      <p:sp>
        <p:nvSpPr>
          <p:cNvPr id="2" name="Rectangle: Rounded Corners 1">
            <a:extLst>
              <a:ext uri="{FF2B5EF4-FFF2-40B4-BE49-F238E27FC236}">
                <a16:creationId xmlns:a16="http://schemas.microsoft.com/office/drawing/2014/main" id="{4589F880-3A82-4EE3-AD8B-2EAB334F3A15}"/>
              </a:ext>
            </a:extLst>
          </p:cNvPr>
          <p:cNvSpPr/>
          <p:nvPr/>
        </p:nvSpPr>
        <p:spPr>
          <a:xfrm>
            <a:off x="1306200" y="2024501"/>
            <a:ext cx="3101420" cy="161198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800" b="1" dirty="0">
                <a:solidFill>
                  <a:schemeClr val="bg1"/>
                </a:solidFill>
                <a:latin typeface="Arial" panose="020B0604020202020204" pitchFamily="34" charset="0"/>
                <a:cs typeface="Arial" panose="020B0604020202020204" pitchFamily="34" charset="0"/>
              </a:rPr>
              <a:t>Provide a lifetime benefit </a:t>
            </a:r>
          </a:p>
          <a:p>
            <a:pPr algn="ctr" defTabSz="914392">
              <a:defRPr/>
            </a:pPr>
            <a:r>
              <a:rPr lang="en-US" sz="2800" b="1" dirty="0">
                <a:solidFill>
                  <a:schemeClr val="bg1"/>
                </a:solidFill>
                <a:latin typeface="Arial" panose="020B0604020202020204" pitchFamily="34" charset="0"/>
                <a:cs typeface="Arial" panose="020B0604020202020204" pitchFamily="34" charset="0"/>
              </a:rPr>
              <a:t>for a loved one</a:t>
            </a:r>
          </a:p>
        </p:txBody>
      </p:sp>
      <p:sp>
        <p:nvSpPr>
          <p:cNvPr id="16" name="Rectangle: Rounded Corners 15">
            <a:extLst>
              <a:ext uri="{FF2B5EF4-FFF2-40B4-BE49-F238E27FC236}">
                <a16:creationId xmlns:a16="http://schemas.microsoft.com/office/drawing/2014/main" id="{B80FAA90-89E3-4273-8E67-E3B4A6F334BA}"/>
              </a:ext>
            </a:extLst>
          </p:cNvPr>
          <p:cNvSpPr/>
          <p:nvPr/>
        </p:nvSpPr>
        <p:spPr>
          <a:xfrm>
            <a:off x="1250620" y="4383954"/>
            <a:ext cx="3101420" cy="1611984"/>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r>
              <a:rPr lang="en-US" sz="2800" b="1" dirty="0">
                <a:solidFill>
                  <a:schemeClr val="bg1"/>
                </a:solidFill>
                <a:latin typeface="Arial" panose="020B0604020202020204" pitchFamily="34" charset="0"/>
                <a:cs typeface="Arial" panose="020B0604020202020204" pitchFamily="34" charset="0"/>
              </a:rPr>
              <a:t>One-time</a:t>
            </a:r>
          </a:p>
          <a:p>
            <a:pPr algn="ctr" defTabSz="914392">
              <a:defRPr/>
            </a:pPr>
            <a:r>
              <a:rPr lang="en-US" sz="2800" b="1" dirty="0">
                <a:solidFill>
                  <a:schemeClr val="bg1"/>
                </a:solidFill>
                <a:latin typeface="Arial" panose="020B0604020202020204" pitchFamily="34" charset="0"/>
                <a:cs typeface="Arial" panose="020B0604020202020204" pitchFamily="34" charset="0"/>
              </a:rPr>
              <a:t>death benefit</a:t>
            </a:r>
          </a:p>
        </p:txBody>
      </p:sp>
      <p:sp>
        <p:nvSpPr>
          <p:cNvPr id="25" name="Title 8">
            <a:extLst>
              <a:ext uri="{FF2B5EF4-FFF2-40B4-BE49-F238E27FC236}">
                <a16:creationId xmlns:a16="http://schemas.microsoft.com/office/drawing/2014/main" id="{B1BC4788-B7F9-491E-8B0F-1254DAF1A5F9}"/>
              </a:ext>
            </a:extLst>
          </p:cNvPr>
          <p:cNvSpPr txBox="1">
            <a:spLocks/>
          </p:cNvSpPr>
          <p:nvPr/>
        </p:nvSpPr>
        <p:spPr>
          <a:xfrm>
            <a:off x="5324826" y="2212237"/>
            <a:ext cx="5458900" cy="480133"/>
          </a:xfrm>
          <a:prstGeom prst="rect">
            <a:avLst/>
          </a:prstGeom>
        </p:spPr>
        <p:txBody>
          <a:bodyPr vert="horz" wrap="square" lIns="91440" tIns="45721" rIns="91440" bIns="45721"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Pre-elect once eligible to retire</a:t>
            </a:r>
          </a:p>
        </p:txBody>
      </p:sp>
      <p:sp>
        <p:nvSpPr>
          <p:cNvPr id="26" name="Title 8">
            <a:extLst>
              <a:ext uri="{FF2B5EF4-FFF2-40B4-BE49-F238E27FC236}">
                <a16:creationId xmlns:a16="http://schemas.microsoft.com/office/drawing/2014/main" id="{F04C7B54-F286-458B-A8E5-854FD1CA7933}"/>
              </a:ext>
            </a:extLst>
          </p:cNvPr>
          <p:cNvSpPr txBox="1">
            <a:spLocks/>
          </p:cNvSpPr>
          <p:nvPr/>
        </p:nvSpPr>
        <p:spPr>
          <a:xfrm>
            <a:off x="5324826" y="2974384"/>
            <a:ext cx="5458900" cy="480133"/>
          </a:xfrm>
          <a:prstGeom prst="rect">
            <a:avLst/>
          </a:prstGeom>
        </p:spPr>
        <p:txBody>
          <a:bodyPr vert="horz" wrap="square" lIns="91440" tIns="45721" rIns="91440" bIns="45721"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Elect at retirement</a:t>
            </a:r>
          </a:p>
        </p:txBody>
      </p:sp>
      <p:sp>
        <p:nvSpPr>
          <p:cNvPr id="4" name="Isosceles Triangle 3">
            <a:extLst>
              <a:ext uri="{FF2B5EF4-FFF2-40B4-BE49-F238E27FC236}">
                <a16:creationId xmlns:a16="http://schemas.microsoft.com/office/drawing/2014/main" id="{7B69EDAC-917F-427D-A891-A2BADEFCDB4A}"/>
              </a:ext>
            </a:extLst>
          </p:cNvPr>
          <p:cNvSpPr/>
          <p:nvPr/>
        </p:nvSpPr>
        <p:spPr>
          <a:xfrm rot="5400000">
            <a:off x="4718793" y="2298648"/>
            <a:ext cx="339635"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Isosceles Triangle 26">
            <a:extLst>
              <a:ext uri="{FF2B5EF4-FFF2-40B4-BE49-F238E27FC236}">
                <a16:creationId xmlns:a16="http://schemas.microsoft.com/office/drawing/2014/main" id="{4632E9CF-068E-4880-9F61-07D34EB781E3}"/>
              </a:ext>
            </a:extLst>
          </p:cNvPr>
          <p:cNvSpPr/>
          <p:nvPr/>
        </p:nvSpPr>
        <p:spPr>
          <a:xfrm rot="5400000">
            <a:off x="4718793" y="3060795"/>
            <a:ext cx="339635"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8" name="Isosceles Triangle 27">
            <a:extLst>
              <a:ext uri="{FF2B5EF4-FFF2-40B4-BE49-F238E27FC236}">
                <a16:creationId xmlns:a16="http://schemas.microsoft.com/office/drawing/2014/main" id="{EFD9CD56-ED02-4F99-99C2-38E5F5A0A48C}"/>
              </a:ext>
            </a:extLst>
          </p:cNvPr>
          <p:cNvSpPr/>
          <p:nvPr/>
        </p:nvSpPr>
        <p:spPr>
          <a:xfrm rot="5400000">
            <a:off x="4723836" y="5036293"/>
            <a:ext cx="339635" cy="307308"/>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 name="TextBox 4">
            <a:extLst>
              <a:ext uri="{FF2B5EF4-FFF2-40B4-BE49-F238E27FC236}">
                <a16:creationId xmlns:a16="http://schemas.microsoft.com/office/drawing/2014/main" id="{E6846EC7-88B8-4D38-9769-8BCF037704FE}"/>
              </a:ext>
            </a:extLst>
          </p:cNvPr>
          <p:cNvSpPr txBox="1"/>
          <p:nvPr/>
        </p:nvSpPr>
        <p:spPr>
          <a:xfrm>
            <a:off x="5379687" y="4928337"/>
            <a:ext cx="5561693"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Designate a recipient today!</a:t>
            </a:r>
          </a:p>
        </p:txBody>
      </p:sp>
      <p:sp>
        <p:nvSpPr>
          <p:cNvPr id="19" name="Rectangle 18">
            <a:extLst>
              <a:ext uri="{FF2B5EF4-FFF2-40B4-BE49-F238E27FC236}">
                <a16:creationId xmlns:a16="http://schemas.microsoft.com/office/drawing/2014/main" id="{B2C8F164-EC3C-B243-974F-20A5EB224FF5}"/>
              </a:ext>
              <a:ext uri="{C183D7F6-B498-43B3-948B-1728B52AA6E4}">
                <adec:decorative xmlns:adec="http://schemas.microsoft.com/office/drawing/2017/decorative" val="1"/>
              </a:ext>
            </a:extLst>
          </p:cNvPr>
          <p:cNvSpPr/>
          <p:nvPr/>
        </p:nvSpPr>
        <p:spPr>
          <a:xfrm>
            <a:off x="1241541" y="1833128"/>
            <a:ext cx="3190973" cy="1958245"/>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20" name="Rectangle 19">
            <a:extLst>
              <a:ext uri="{FF2B5EF4-FFF2-40B4-BE49-F238E27FC236}">
                <a16:creationId xmlns:a16="http://schemas.microsoft.com/office/drawing/2014/main" id="{030F369E-4883-B843-974D-D159B3E1E42F}"/>
              </a:ext>
              <a:ext uri="{C183D7F6-B498-43B3-948B-1728B52AA6E4}">
                <adec:decorative xmlns:adec="http://schemas.microsoft.com/office/drawing/2017/decorative" val="1"/>
              </a:ext>
            </a:extLst>
          </p:cNvPr>
          <p:cNvSpPr/>
          <p:nvPr/>
        </p:nvSpPr>
        <p:spPr>
          <a:xfrm>
            <a:off x="1241541" y="4210822"/>
            <a:ext cx="3190973" cy="1958245"/>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75171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5" grpId="0"/>
      <p:bldP spid="26" grpId="0"/>
      <p:bldP spid="4" grpId="0" animBg="1"/>
      <p:bldP spid="27" grpId="0" animBg="1"/>
      <p:bldP spid="28" grpId="0" animBg="1"/>
      <p:bldP spid="5" grpId="0"/>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20AD2-4BDC-44DA-916E-7E3AF7B128B1}"/>
              </a:ext>
            </a:extLst>
          </p:cNvPr>
          <p:cNvSpPr/>
          <p:nvPr/>
        </p:nvSpPr>
        <p:spPr>
          <a:xfrm>
            <a:off x="0" y="3"/>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12" name="Rectangle 11">
            <a:extLst>
              <a:ext uri="{FF2B5EF4-FFF2-40B4-BE49-F238E27FC236}">
                <a16:creationId xmlns:a16="http://schemas.microsoft.com/office/drawing/2014/main" id="{E57B8936-EC98-F244-B726-EF0C491AF367}"/>
              </a:ext>
              <a:ext uri="{C183D7F6-B498-43B3-948B-1728B52AA6E4}">
                <adec:decorative xmlns:adec="http://schemas.microsoft.com/office/drawing/2017/decorative" val="1"/>
              </a:ext>
            </a:extLst>
          </p:cNvPr>
          <p:cNvSpPr/>
          <p:nvPr/>
        </p:nvSpPr>
        <p:spPr>
          <a:xfrm>
            <a:off x="567262" y="2119840"/>
            <a:ext cx="3190973" cy="1958245"/>
          </a:xfrm>
          <a:prstGeom prst="rect">
            <a:avLst/>
          </a:prstGeom>
          <a:solidFill>
            <a:srgbClr val="447CC0"/>
          </a:solidFill>
          <a:ln w="38100">
            <a:no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white"/>
              </a:solidFill>
              <a:latin typeface="Calibri" panose="020F0502020204030204"/>
            </a:endParaRPr>
          </a:p>
        </p:txBody>
      </p:sp>
      <p:sp>
        <p:nvSpPr>
          <p:cNvPr id="10" name="Curved Left Arrow 9">
            <a:extLst>
              <a:ext uri="{FF2B5EF4-FFF2-40B4-BE49-F238E27FC236}">
                <a16:creationId xmlns:a16="http://schemas.microsoft.com/office/drawing/2014/main" id="{3930C9FC-C3CC-2440-9453-0009A75490E2}"/>
              </a:ext>
              <a:ext uri="{C183D7F6-B498-43B3-948B-1728B52AA6E4}">
                <adec:decorative xmlns:adec="http://schemas.microsoft.com/office/drawing/2017/decorative" val="1"/>
              </a:ext>
            </a:extLst>
          </p:cNvPr>
          <p:cNvSpPr/>
          <p:nvPr/>
        </p:nvSpPr>
        <p:spPr>
          <a:xfrm rot="5552863">
            <a:off x="2195305" y="3626468"/>
            <a:ext cx="1842965" cy="3248521"/>
          </a:xfrm>
          <a:prstGeom prst="curvedLef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2">
              <a:defRPr/>
            </a:pPr>
            <a:endParaRPr lang="en-US" sz="1801">
              <a:solidFill>
                <a:prstClr val="black"/>
              </a:solidFill>
              <a:latin typeface="Calibri" panose="020F0502020204030204"/>
            </a:endParaRPr>
          </a:p>
        </p:txBody>
      </p:sp>
      <p:sp>
        <p:nvSpPr>
          <p:cNvPr id="8" name="Title 7">
            <a:extLst>
              <a:ext uri="{FF2B5EF4-FFF2-40B4-BE49-F238E27FC236}">
                <a16:creationId xmlns:a16="http://schemas.microsoft.com/office/drawing/2014/main" id="{A7246216-D723-4849-945A-BD94A7C6AB47}"/>
              </a:ext>
            </a:extLst>
          </p:cNvPr>
          <p:cNvSpPr>
            <a:spLocks noGrp="1"/>
          </p:cNvSpPr>
          <p:nvPr>
            <p:ph type="title"/>
          </p:nvPr>
        </p:nvSpPr>
        <p:spPr>
          <a:xfrm>
            <a:off x="269792" y="440827"/>
            <a:ext cx="10515600" cy="618759"/>
          </a:xfrm>
          <a:prstGeom prst="rect">
            <a:avLst/>
          </a:prstGeom>
        </p:spPr>
        <p:txBody>
          <a:bodyPr wrap="square">
            <a:spAutoFit/>
          </a:bodyPr>
          <a:lstStyle/>
          <a:p>
            <a:r>
              <a:rPr lang="en-US" sz="3801" b="1" dirty="0">
                <a:solidFill>
                  <a:srgbClr val="447CC0"/>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 hybrid retirement system</a:t>
            </a:r>
          </a:p>
        </p:txBody>
      </p:sp>
      <p:sp>
        <p:nvSpPr>
          <p:cNvPr id="3" name="Rectangle: Rounded Corners 2">
            <a:extLst>
              <a:ext uri="{FF2B5EF4-FFF2-40B4-BE49-F238E27FC236}">
                <a16:creationId xmlns:a16="http://schemas.microsoft.com/office/drawing/2014/main" id="{67408146-92E8-489A-A159-662AC3C6CECB}"/>
              </a:ext>
            </a:extLst>
          </p:cNvPr>
          <p:cNvSpPr/>
          <p:nvPr/>
        </p:nvSpPr>
        <p:spPr>
          <a:xfrm>
            <a:off x="514927" y="2214187"/>
            <a:ext cx="3243307" cy="176954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92">
              <a:defRPr/>
            </a:pPr>
            <a:r>
              <a:rPr lang="en-US" sz="2800" b="1" dirty="0">
                <a:solidFill>
                  <a:prstClr val="white"/>
                </a:solidFill>
                <a:latin typeface="Arial" panose="020B0604020202020204" pitchFamily="34" charset="0"/>
                <a:cs typeface="Arial" panose="020B0604020202020204" pitchFamily="34" charset="0"/>
              </a:rPr>
              <a:t>Defined Benefit</a:t>
            </a:r>
          </a:p>
          <a:p>
            <a:pPr algn="ctr" defTabSz="914392">
              <a:defRPr/>
            </a:pPr>
            <a:r>
              <a:rPr lang="en-US" sz="2800" b="1" dirty="0">
                <a:solidFill>
                  <a:prstClr val="white"/>
                </a:solidFill>
                <a:latin typeface="Arial" panose="020B0604020202020204" pitchFamily="34" charset="0"/>
                <a:cs typeface="Arial" panose="020B0604020202020204" pitchFamily="34" charset="0"/>
              </a:rPr>
              <a:t>Supplement</a:t>
            </a:r>
          </a:p>
          <a:p>
            <a:pPr algn="ctr" defTabSz="914392">
              <a:defRPr/>
            </a:pPr>
            <a:r>
              <a:rPr lang="en-US" sz="2800" b="1" dirty="0">
                <a:solidFill>
                  <a:prstClr val="white"/>
                </a:solidFill>
                <a:latin typeface="Arial" panose="020B0604020202020204" pitchFamily="34" charset="0"/>
                <a:cs typeface="Arial" panose="020B0604020202020204" pitchFamily="34" charset="0"/>
              </a:rPr>
              <a:t>account</a:t>
            </a:r>
          </a:p>
        </p:txBody>
      </p:sp>
      <p:pic>
        <p:nvPicPr>
          <p:cNvPr id="14" name="Picture 13">
            <a:extLst>
              <a:ext uri="{FF2B5EF4-FFF2-40B4-BE49-F238E27FC236}">
                <a16:creationId xmlns:a16="http://schemas.microsoft.com/office/drawing/2014/main" id="{BCAC15F6-9D8A-AC4B-98C4-51191A03B20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019" y="280253"/>
            <a:ext cx="12190289" cy="6858000"/>
          </a:xfrm>
          <a:prstGeom prst="rect">
            <a:avLst/>
          </a:prstGeom>
        </p:spPr>
      </p:pic>
    </p:spTree>
    <p:custDataLst>
      <p:tags r:id="rId1"/>
    </p:custDataLst>
    <p:extLst>
      <p:ext uri="{BB962C8B-B14F-4D97-AF65-F5344CB8AC3E}">
        <p14:creationId xmlns:p14="http://schemas.microsoft.com/office/powerpoint/2010/main" val="31844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1"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bFquqW8l"/>
  <p:tag name="ARTICULATE_SLIDE_THUMBNAIL_REFRESH" val="1"/>
  <p:tag name="ARTICULATE_PROJECT_OPEN" val="0"/>
  <p:tag name="ARTICULATE_SLIDE_COUNT" val="6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288441-616F-410A-AD57-A6758EBA16BD}"/>
</file>

<file path=customXml/itemProps2.xml><?xml version="1.0" encoding="utf-8"?>
<ds:datastoreItem xmlns:ds="http://schemas.openxmlformats.org/officeDocument/2006/customXml" ds:itemID="{6F81F7E1-D024-422C-98F3-7F6508115045}">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eaca6531-de42-4d1a-9a99-812504dc1e74"/>
    <ds:schemaRef ds:uri="185d446d-8075-4b8c-a1bd-3252dd21adcc"/>
  </ds:schemaRefs>
</ds:datastoreItem>
</file>

<file path=customXml/itemProps3.xml><?xml version="1.0" encoding="utf-8"?>
<ds:datastoreItem xmlns:ds="http://schemas.openxmlformats.org/officeDocument/2006/customXml" ds:itemID="{7F252852-913A-4AF2-99BA-3864B5B653B1}"/>
</file>

<file path=docProps/app.xml><?xml version="1.0" encoding="utf-8"?>
<Properties xmlns="http://schemas.openxmlformats.org/officeDocument/2006/extended-properties" xmlns:vt="http://schemas.openxmlformats.org/officeDocument/2006/docPropsVTypes">
  <Template>Office Theme</Template>
  <TotalTime>14844</TotalTime>
  <Words>9968</Words>
  <Application>Microsoft Office PowerPoint</Application>
  <PresentationFormat>Widescreen</PresentationFormat>
  <Paragraphs>1625</Paragraphs>
  <Slides>64</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Arial Narrow</vt:lpstr>
      <vt:lpstr>Calibri</vt:lpstr>
      <vt:lpstr>Calibri Light</vt:lpstr>
      <vt:lpstr>Century Gothic</vt:lpstr>
      <vt:lpstr>ITC Franklin Gothic Std MedCd</vt:lpstr>
      <vt:lpstr>1_Office Theme</vt:lpstr>
      <vt:lpstr>Retire Now or Later </vt:lpstr>
      <vt:lpstr>Trust               not impersonators  </vt:lpstr>
      <vt:lpstr>Trust               not impersonators  </vt:lpstr>
      <vt:lpstr>Objectives </vt:lpstr>
      <vt:lpstr>Today’s Tools</vt:lpstr>
      <vt:lpstr>CalSTRS hybrid retirement system</vt:lpstr>
      <vt:lpstr>PowerPoint Presentation</vt:lpstr>
      <vt:lpstr>Protecting a loved one</vt:lpstr>
      <vt:lpstr>CalSTRS hybrid retirement system</vt:lpstr>
      <vt:lpstr>PowerPoint Presentation</vt:lpstr>
      <vt:lpstr>Defined Benefit Supplement History</vt:lpstr>
      <vt:lpstr>CalSTRS hybrid retirement system</vt:lpstr>
      <vt:lpstr>PowerPoint Presentation</vt:lpstr>
      <vt:lpstr>Retirement considerations  </vt:lpstr>
      <vt:lpstr>Section 1</vt:lpstr>
      <vt:lpstr>How much  will you need?</vt:lpstr>
      <vt:lpstr>PowerPoint Presentation</vt:lpstr>
      <vt:lpstr>Section 2</vt:lpstr>
      <vt:lpstr>PowerPoint Presentation</vt:lpstr>
      <vt:lpstr>Your Retirement Progress Report</vt:lpstr>
      <vt:lpstr>PowerPoint Presentation</vt:lpstr>
      <vt:lpstr>PowerPoint Presentation</vt:lpstr>
      <vt:lpstr>Retirement Progress Report</vt:lpstr>
      <vt:lpstr>PowerPoint Presentation</vt:lpstr>
      <vt:lpstr>Program Information</vt:lpstr>
      <vt:lpstr>Service Credit and Contributions</vt:lpstr>
      <vt:lpstr>PowerPoint Presentation</vt:lpstr>
      <vt:lpstr>Your Option Election</vt:lpstr>
      <vt:lpstr>One-Time Death Benefit</vt:lpstr>
      <vt:lpstr>Special Messages</vt:lpstr>
      <vt:lpstr>PowerPoint Presentation</vt:lpstr>
      <vt:lpstr>Section 3</vt:lpstr>
      <vt:lpstr>PowerPoint Presentation</vt:lpstr>
      <vt:lpstr>DBS Account Activity</vt:lpstr>
      <vt:lpstr>DBS estimate</vt:lpstr>
      <vt:lpstr>PowerPoint Presentation</vt:lpstr>
      <vt:lpstr>Section 4</vt:lpstr>
      <vt:lpstr>PowerPoint Presentation</vt:lpstr>
      <vt:lpstr>Section 5</vt:lpstr>
      <vt:lpstr>What’s not included on your RPR?</vt:lpstr>
      <vt:lpstr>PowerPoint Presentation</vt:lpstr>
      <vt:lpstr>Retirement Benefits Calculator</vt:lpstr>
      <vt:lpstr>PowerPoint Presentation</vt:lpstr>
      <vt:lpstr>Section 6</vt:lpstr>
      <vt:lpstr>Additional income</vt:lpstr>
      <vt:lpstr>PowerPoint Presentation</vt:lpstr>
      <vt:lpstr>PowerPoint Presentation</vt:lpstr>
      <vt:lpstr>Section 7</vt:lpstr>
      <vt:lpstr>Increasing your monthly benefit</vt:lpstr>
      <vt:lpstr>Retirement Benefits Calculator</vt:lpstr>
      <vt:lpstr>PowerPoint Presentation</vt:lpstr>
      <vt:lpstr>Section 8</vt:lpstr>
      <vt:lpstr>I’m ready to retire now</vt:lpstr>
      <vt:lpstr>PowerPoint Presentation</vt:lpstr>
      <vt:lpstr>Retirement requirements</vt:lpstr>
      <vt:lpstr>Section 9</vt:lpstr>
      <vt:lpstr>Working after retirement</vt:lpstr>
      <vt:lpstr>PowerPoint Presentation</vt:lpstr>
      <vt:lpstr>PowerPoint Presentation</vt:lpstr>
      <vt:lpstr>Medicare</vt:lpstr>
      <vt:lpstr>Social Security</vt:lpstr>
      <vt:lpstr>For more information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 Now or Later</dc:title>
  <dc:creator>CalSTRS - RR - PDT</dc:creator>
  <cp:lastModifiedBy>Nicole Wible</cp:lastModifiedBy>
  <cp:revision>658</cp:revision>
  <cp:lastPrinted>2023-07-19T15:41:35Z</cp:lastPrinted>
  <dcterms:created xsi:type="dcterms:W3CDTF">2019-09-27T16:59:35Z</dcterms:created>
  <dcterms:modified xsi:type="dcterms:W3CDTF">2024-09-20T16:28:26Z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F4D701BB-17B8-47B2-BA2C-B9B26D8CEA95</vt:lpwstr>
  </property>
  <property fmtid="{D5CDD505-2E9C-101B-9397-08002B2CF9AE}" pid="3" name="ArticulatePath">
    <vt:lpwstr>Now or Later (12.6.19)</vt:lpwstr>
  </property>
  <property fmtid="{D5CDD505-2E9C-101B-9397-08002B2CF9AE}" pid="4" name="ContentTypeId">
    <vt:lpwstr>0x010100630DFFB4C7294348A6BF8F216989C121</vt:lpwstr>
  </property>
  <property fmtid="{D5CDD505-2E9C-101B-9397-08002B2CF9AE}" pid="5" name="Order">
    <vt:lpwstr>100.000000000000</vt:lpwstr>
  </property>
  <property fmtid="{D5CDD505-2E9C-101B-9397-08002B2CF9AE}" pid="6" name="MediaServiceImageTags">
    <vt:lpwstr/>
  </property>
</Properties>
</file>