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0"/>
  </p:notesMasterIdLst>
  <p:sldIdLst>
    <p:sldId id="352" r:id="rId5"/>
    <p:sldId id="353" r:id="rId6"/>
    <p:sldId id="334" r:id="rId7"/>
    <p:sldId id="261" r:id="rId8"/>
    <p:sldId id="263" r:id="rId9"/>
    <p:sldId id="264" r:id="rId10"/>
    <p:sldId id="266" r:id="rId11"/>
    <p:sldId id="267" r:id="rId12"/>
    <p:sldId id="268" r:id="rId13"/>
    <p:sldId id="269" r:id="rId14"/>
    <p:sldId id="270" r:id="rId15"/>
    <p:sldId id="271" r:id="rId16"/>
    <p:sldId id="272" r:id="rId17"/>
    <p:sldId id="278" r:id="rId18"/>
    <p:sldId id="274" r:id="rId19"/>
    <p:sldId id="275" r:id="rId20"/>
    <p:sldId id="377" r:id="rId21"/>
    <p:sldId id="372" r:id="rId22"/>
    <p:sldId id="378" r:id="rId23"/>
    <p:sldId id="290" r:id="rId24"/>
    <p:sldId id="379" r:id="rId25"/>
    <p:sldId id="293" r:id="rId26"/>
    <p:sldId id="294" r:id="rId27"/>
    <p:sldId id="295" r:id="rId28"/>
    <p:sldId id="380" r:id="rId29"/>
    <p:sldId id="381" r:id="rId30"/>
    <p:sldId id="382" r:id="rId31"/>
    <p:sldId id="301" r:id="rId32"/>
    <p:sldId id="374" r:id="rId33"/>
    <p:sldId id="310" r:id="rId34"/>
    <p:sldId id="311" r:id="rId35"/>
    <p:sldId id="383" r:id="rId36"/>
    <p:sldId id="371" r:id="rId37"/>
    <p:sldId id="384" r:id="rId38"/>
    <p:sldId id="385" r:id="rId39"/>
    <p:sldId id="386" r:id="rId40"/>
    <p:sldId id="319" r:id="rId41"/>
    <p:sldId id="363" r:id="rId42"/>
    <p:sldId id="395" r:id="rId43"/>
    <p:sldId id="396" r:id="rId44"/>
    <p:sldId id="397" r:id="rId45"/>
    <p:sldId id="325" r:id="rId46"/>
    <p:sldId id="390" r:id="rId47"/>
    <p:sldId id="328" r:id="rId48"/>
    <p:sldId id="391" r:id="rId49"/>
    <p:sldId id="392" r:id="rId50"/>
    <p:sldId id="393" r:id="rId51"/>
    <p:sldId id="394" r:id="rId52"/>
    <p:sldId id="335" r:id="rId53"/>
    <p:sldId id="398" r:id="rId54"/>
    <p:sldId id="399" r:id="rId55"/>
    <p:sldId id="400" r:id="rId56"/>
    <p:sldId id="339" r:id="rId57"/>
    <p:sldId id="401" r:id="rId58"/>
    <p:sldId id="284" r:id="rId59"/>
    <p:sldId id="341" r:id="rId60"/>
    <p:sldId id="342" r:id="rId61"/>
    <p:sldId id="370" r:id="rId62"/>
    <p:sldId id="369" r:id="rId63"/>
    <p:sldId id="346" r:id="rId64"/>
    <p:sldId id="333" r:id="rId65"/>
    <p:sldId id="347" r:id="rId66"/>
    <p:sldId id="349" r:id="rId67"/>
    <p:sldId id="350" r:id="rId68"/>
    <p:sldId id="351"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bPzxbf9oqHCBKRoX+Dv6Q==" hashData="ATgeI6wq2+77T5VDHvVNjT/q2k7iRDyHJxbav/RT48DV8d7ylfNE7KBegbGAu1Y+k5wwUv8cYogZ3gZQGeSv7A=="/>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6A272B-E4B2-D362-5D38-D43AC8E4A8F2}" name="Nicole Wible" initials="NW" userId="S::NWible@calstrs.com::a0e7e227-9248-44ec-a601-84519f6eb189" providerId="AD"/>
  <p188:author id="{7095993D-22EF-3690-CB08-7AE20A5BE08B}" name="Sienna Engstrom" initials="" userId="S::SEngstrom@calstrs.com::e4c28168-71da-40a7-abe0-43e608ce5b39" providerId="AD"/>
  <p188:author id="{1A45667F-3DD1-7D8E-D2E7-20D6214F82EE}" name="Tamara De La Rosa" initials="TDLR" userId="S::TDeLaRosa@calstrs.com::3f657bfe-59ce-4777-93d5-36e4b5922628" providerId="AD"/>
  <p188:author id="{297DDEE3-7CF8-83ED-A9BB-8F3D1C47A972}" name="Renee Evarts" initials="RE" userId="S::REvarts@calstrs.com::b422f266-834d-479a-9bc0-e6f570ba934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90229"/>
    <a:srgbClr val="D61F3D"/>
    <a:srgbClr val="84BD00"/>
    <a:srgbClr val="EF7C85"/>
    <a:srgbClr val="007681"/>
    <a:srgbClr val="7F365F"/>
    <a:srgbClr val="D66F76"/>
    <a:srgbClr val="6D79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58167" autoAdjust="0"/>
  </p:normalViewPr>
  <p:slideViewPr>
    <p:cSldViewPr snapToGrid="0">
      <p:cViewPr varScale="1">
        <p:scale>
          <a:sx n="66" d="100"/>
          <a:sy n="66" d="100"/>
        </p:scale>
        <p:origin x="2166" y="66"/>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p:scale>
          <a:sx n="100" d="100"/>
          <a:sy n="100" d="100"/>
        </p:scale>
        <p:origin x="3552" y="-30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Kibunguchy" userId="fbf1e545-0ad8-46c9-ac4c-2ccc0303bad5" providerId="ADAL" clId="{A8A107F8-7A2C-43FB-891B-3AD69A066316}"/>
    <pc:docChg chg="modSld">
      <pc:chgData name="Diana Kibunguchy" userId="fbf1e545-0ad8-46c9-ac4c-2ccc0303bad5" providerId="ADAL" clId="{A8A107F8-7A2C-43FB-891B-3AD69A066316}" dt="2024-06-28T22:20:55.602" v="16" actId="14826"/>
      <pc:docMkLst>
        <pc:docMk/>
      </pc:docMkLst>
      <pc:sldChg chg="modSp mod">
        <pc:chgData name="Diana Kibunguchy" userId="fbf1e545-0ad8-46c9-ac4c-2ccc0303bad5" providerId="ADAL" clId="{A8A107F8-7A2C-43FB-891B-3AD69A066316}" dt="2024-06-28T22:20:55.602" v="16" actId="14826"/>
        <pc:sldMkLst>
          <pc:docMk/>
          <pc:sldMk cId="3556619774" sldId="346"/>
        </pc:sldMkLst>
        <pc:picChg chg="mod">
          <ac:chgData name="Diana Kibunguchy" userId="fbf1e545-0ad8-46c9-ac4c-2ccc0303bad5" providerId="ADAL" clId="{A8A107F8-7A2C-43FB-891B-3AD69A066316}" dt="2024-06-28T22:20:55.602" v="16" actId="14826"/>
          <ac:picMkLst>
            <pc:docMk/>
            <pc:sldMk cId="3556619774" sldId="346"/>
            <ac:picMk id="5" creationId="{36670A56-5866-62ED-EE1D-315501375518}"/>
          </ac:picMkLst>
        </pc:picChg>
      </pc:sldChg>
      <pc:sldChg chg="modNotesTx">
        <pc:chgData name="Diana Kibunguchy" userId="fbf1e545-0ad8-46c9-ac4c-2ccc0303bad5" providerId="ADAL" clId="{A8A107F8-7A2C-43FB-891B-3AD69A066316}" dt="2024-06-28T21:56:18.978" v="15" actId="20577"/>
        <pc:sldMkLst>
          <pc:docMk/>
          <pc:sldMk cId="593155570" sldId="379"/>
        </pc:sldMkLst>
      </pc:sldChg>
    </pc:docChg>
  </pc:docChgLst>
  <pc:docChgLst>
    <pc:chgData name="Nicole Wible" userId="a0e7e227-9248-44ec-a601-84519f6eb189" providerId="ADAL" clId="{4F6CB9DF-DC1E-4583-BA53-643DF37FFD1C}"/>
    <pc:docChg chg="delSld">
      <pc:chgData name="Nicole Wible" userId="a0e7e227-9248-44ec-a601-84519f6eb189" providerId="ADAL" clId="{4F6CB9DF-DC1E-4583-BA53-643DF37FFD1C}" dt="2024-09-27T23:00:14.819" v="4" actId="47"/>
      <pc:docMkLst>
        <pc:docMk/>
      </pc:docMkLst>
      <pc:sldChg chg="del">
        <pc:chgData name="Nicole Wible" userId="a0e7e227-9248-44ec-a601-84519f6eb189" providerId="ADAL" clId="{4F6CB9DF-DC1E-4583-BA53-643DF37FFD1C}" dt="2024-09-27T22:57:22.963" v="1" actId="47"/>
        <pc:sldMkLst>
          <pc:docMk/>
          <pc:sldMk cId="3919376457" sldId="260"/>
        </pc:sldMkLst>
      </pc:sldChg>
      <pc:sldChg chg="del">
        <pc:chgData name="Nicole Wible" userId="a0e7e227-9248-44ec-a601-84519f6eb189" providerId="ADAL" clId="{4F6CB9DF-DC1E-4583-BA53-643DF37FFD1C}" dt="2024-09-27T23:00:14.819" v="4" actId="47"/>
        <pc:sldMkLst>
          <pc:docMk/>
          <pc:sldMk cId="4070372399" sldId="375"/>
        </pc:sldMkLst>
      </pc:sldChg>
      <pc:sldChg chg="del">
        <pc:chgData name="Nicole Wible" userId="a0e7e227-9248-44ec-a601-84519f6eb189" providerId="ADAL" clId="{4F6CB9DF-DC1E-4583-BA53-643DF37FFD1C}" dt="2024-09-27T22:57:17.862" v="0" actId="47"/>
        <pc:sldMkLst>
          <pc:docMk/>
          <pc:sldMk cId="1482619096" sldId="376"/>
        </pc:sldMkLst>
      </pc:sldChg>
      <pc:sldChg chg="del">
        <pc:chgData name="Nicole Wible" userId="a0e7e227-9248-44ec-a601-84519f6eb189" providerId="ADAL" clId="{4F6CB9DF-DC1E-4583-BA53-643DF37FFD1C}" dt="2024-09-27T23:00:00.600" v="2" actId="47"/>
        <pc:sldMkLst>
          <pc:docMk/>
          <pc:sldMk cId="0" sldId="403"/>
        </pc:sldMkLst>
      </pc:sldChg>
      <pc:sldChg chg="del">
        <pc:chgData name="Nicole Wible" userId="a0e7e227-9248-44ec-a601-84519f6eb189" providerId="ADAL" clId="{4F6CB9DF-DC1E-4583-BA53-643DF37FFD1C}" dt="2024-09-27T23:00:02.591" v="3" actId="47"/>
        <pc:sldMkLst>
          <pc:docMk/>
          <pc:sldMk cId="1210081340" sldId="546"/>
        </pc:sldMkLst>
      </pc:sldChg>
    </pc:docChg>
  </pc:docChgLst>
  <pc:docChgLst>
    <pc:chgData name="Nicole Wible" userId="a0e7e227-9248-44ec-a601-84519f6eb189" providerId="ADAL" clId="{432D1DE9-CD37-42E7-B943-0B45DD7B5D8A}"/>
    <pc:docChg chg="custSel modSld">
      <pc:chgData name="Nicole Wible" userId="a0e7e227-9248-44ec-a601-84519f6eb189" providerId="ADAL" clId="{432D1DE9-CD37-42E7-B943-0B45DD7B5D8A}" dt="2024-09-26T16:21:14.119" v="97" actId="404"/>
      <pc:docMkLst>
        <pc:docMk/>
      </pc:docMkLst>
      <pc:sldChg chg="modSp mod">
        <pc:chgData name="Nicole Wible" userId="a0e7e227-9248-44ec-a601-84519f6eb189" providerId="ADAL" clId="{432D1DE9-CD37-42E7-B943-0B45DD7B5D8A}" dt="2024-09-26T16:19:45.414" v="42" actId="1036"/>
        <pc:sldMkLst>
          <pc:docMk/>
          <pc:sldMk cId="266323820" sldId="268"/>
        </pc:sldMkLst>
        <pc:spChg chg="mod">
          <ac:chgData name="Nicole Wible" userId="a0e7e227-9248-44ec-a601-84519f6eb189" providerId="ADAL" clId="{432D1DE9-CD37-42E7-B943-0B45DD7B5D8A}" dt="2024-09-26T16:19:45.414" v="42" actId="1036"/>
          <ac:spMkLst>
            <pc:docMk/>
            <pc:sldMk cId="266323820" sldId="268"/>
            <ac:spMk id="7" creationId="{E47F2178-7DCC-03C6-9DDB-1BE7FD2A3C18}"/>
          </ac:spMkLst>
        </pc:spChg>
      </pc:sldChg>
      <pc:sldChg chg="addSp delSp modSp mod">
        <pc:chgData name="Nicole Wible" userId="a0e7e227-9248-44ec-a601-84519f6eb189" providerId="ADAL" clId="{432D1DE9-CD37-42E7-B943-0B45DD7B5D8A}" dt="2024-09-26T16:20:28.403" v="53" actId="1076"/>
        <pc:sldMkLst>
          <pc:docMk/>
          <pc:sldMk cId="2161081224" sldId="274"/>
        </pc:sldMkLst>
        <pc:spChg chg="mod">
          <ac:chgData name="Nicole Wible" userId="a0e7e227-9248-44ec-a601-84519f6eb189" providerId="ADAL" clId="{432D1DE9-CD37-42E7-B943-0B45DD7B5D8A}" dt="2024-09-26T16:20:28.403" v="53" actId="1076"/>
          <ac:spMkLst>
            <pc:docMk/>
            <pc:sldMk cId="2161081224" sldId="274"/>
            <ac:spMk id="5" creationId="{7F7D1675-E16B-AA26-9940-D993B8FE2F90}"/>
          </ac:spMkLst>
        </pc:spChg>
        <pc:picChg chg="add mod ord">
          <ac:chgData name="Nicole Wible" userId="a0e7e227-9248-44ec-a601-84519f6eb189" providerId="ADAL" clId="{432D1DE9-CD37-42E7-B943-0B45DD7B5D8A}" dt="2024-09-26T16:20:22.892" v="52" actId="171"/>
          <ac:picMkLst>
            <pc:docMk/>
            <pc:sldMk cId="2161081224" sldId="274"/>
            <ac:picMk id="2" creationId="{AB37258C-4A96-2158-D1F2-165DD1997FC6}"/>
          </ac:picMkLst>
        </pc:picChg>
        <pc:picChg chg="del">
          <ac:chgData name="Nicole Wible" userId="a0e7e227-9248-44ec-a601-84519f6eb189" providerId="ADAL" clId="{432D1DE9-CD37-42E7-B943-0B45DD7B5D8A}" dt="2024-09-26T16:20:12.699" v="43" actId="478"/>
          <ac:picMkLst>
            <pc:docMk/>
            <pc:sldMk cId="2161081224" sldId="274"/>
            <ac:picMk id="4" creationId="{6F0161E3-7219-8B41-4A62-C4ADF3F38FBB}"/>
          </ac:picMkLst>
        </pc:picChg>
      </pc:sldChg>
      <pc:sldChg chg="modSp mod">
        <pc:chgData name="Nicole Wible" userId="a0e7e227-9248-44ec-a601-84519f6eb189" providerId="ADAL" clId="{432D1DE9-CD37-42E7-B943-0B45DD7B5D8A}" dt="2024-09-26T16:20:39.078" v="55" actId="1076"/>
        <pc:sldMkLst>
          <pc:docMk/>
          <pc:sldMk cId="2797108609" sldId="275"/>
        </pc:sldMkLst>
        <pc:picChg chg="mod modCrop">
          <ac:chgData name="Nicole Wible" userId="a0e7e227-9248-44ec-a601-84519f6eb189" providerId="ADAL" clId="{432D1DE9-CD37-42E7-B943-0B45DD7B5D8A}" dt="2024-09-26T16:20:39.078" v="55" actId="1076"/>
          <ac:picMkLst>
            <pc:docMk/>
            <pc:sldMk cId="2797108609" sldId="275"/>
            <ac:picMk id="2" creationId="{D44570A8-8606-88BD-CDA8-6DEBDB0B19A7}"/>
          </ac:picMkLst>
        </pc:picChg>
      </pc:sldChg>
      <pc:sldChg chg="modSp mod">
        <pc:chgData name="Nicole Wible" userId="a0e7e227-9248-44ec-a601-84519f6eb189" providerId="ADAL" clId="{432D1DE9-CD37-42E7-B943-0B45DD7B5D8A}" dt="2024-09-26T16:21:14.119" v="97" actId="404"/>
        <pc:sldMkLst>
          <pc:docMk/>
          <pc:sldMk cId="3925775062" sldId="351"/>
        </pc:sldMkLst>
        <pc:spChg chg="mod">
          <ac:chgData name="Nicole Wible" userId="a0e7e227-9248-44ec-a601-84519f6eb189" providerId="ADAL" clId="{432D1DE9-CD37-42E7-B943-0B45DD7B5D8A}" dt="2024-09-26T16:21:14.119" v="97" actId="404"/>
          <ac:spMkLst>
            <pc:docMk/>
            <pc:sldMk cId="3925775062" sldId="351"/>
            <ac:spMk id="11" creationId="{ABB6EA39-2DE8-5E8F-D8A8-CD6C95ADE0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65C76-ABCB-2947-8531-D6D210242DFC}"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C09A6-2027-AB44-B3F1-6D7E5AB99D98}" type="slidenum">
              <a:rPr lang="en-US" smtClean="0"/>
              <a:t>‹#›</a:t>
            </a:fld>
            <a:endParaRPr lang="en-US"/>
          </a:p>
        </p:txBody>
      </p:sp>
    </p:spTree>
    <p:extLst>
      <p:ext uri="{BB962C8B-B14F-4D97-AF65-F5344CB8AC3E}">
        <p14:creationId xmlns:p14="http://schemas.microsoft.com/office/powerpoint/2010/main" val="118248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Welcome everyone, thank you for joining us. The time is </a:t>
            </a:r>
            <a:r>
              <a:rPr lang="en-US" sz="2400" u="sng" kern="1200" dirty="0">
                <a:solidFill>
                  <a:schemeClr val="tx1"/>
                </a:solidFill>
                <a:effectLst/>
                <a:latin typeface="+mn-lt"/>
                <a:ea typeface="+mn-ea"/>
                <a:cs typeface="+mn-cs"/>
              </a:rPr>
              <a:t>             </a:t>
            </a:r>
            <a:r>
              <a:rPr lang="en-US" sz="2400" kern="1200" dirty="0">
                <a:solidFill>
                  <a:schemeClr val="tx1"/>
                </a:solidFill>
                <a:effectLst/>
                <a:latin typeface="+mn-lt"/>
                <a:ea typeface="+mn-ea"/>
                <a:cs typeface="+mn-cs"/>
              </a:rPr>
              <a:t>, but we would like to wait a few more minutes to allow others to join.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*Wait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I see more people have joined us, welcome. We will be starting in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*Wait one minute or until incoming numbers seem to be steady.”</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Welcome to the CalSTRS Part Time Educator webinar. My name is </a:t>
            </a:r>
            <a:r>
              <a:rPr lang="en-US" sz="2400" u="sng" kern="1200" dirty="0">
                <a:solidFill>
                  <a:schemeClr val="tx1"/>
                </a:solidFill>
                <a:effectLst/>
                <a:latin typeface="+mn-lt"/>
                <a:ea typeface="+mn-ea"/>
                <a:cs typeface="+mn-cs"/>
              </a:rPr>
              <a:t>                    </a:t>
            </a:r>
            <a:r>
              <a:rPr lang="en-US" sz="2400" kern="1200" dirty="0">
                <a:solidFill>
                  <a:schemeClr val="tx1"/>
                </a:solidFill>
                <a:effectLst/>
                <a:latin typeface="+mn-lt"/>
                <a:ea typeface="+mn-ea"/>
                <a:cs typeface="+mn-cs"/>
              </a:rPr>
              <a:t>, and I am a benefits specialist at the __________ Member Service Center/ office.</a:t>
            </a:r>
          </a:p>
          <a:p>
            <a:r>
              <a:rPr lang="en-US" sz="2400" kern="1200" dirty="0">
                <a:solidFill>
                  <a:schemeClr val="tx1"/>
                </a:solidFill>
                <a:effectLst/>
                <a:latin typeface="+mn-lt"/>
                <a:ea typeface="+mn-ea"/>
                <a:cs typeface="+mn-cs"/>
              </a:rPr>
              <a:t> </a:t>
            </a:r>
          </a:p>
          <a:p>
            <a:r>
              <a:rPr lang="en-US" sz="2400" b="1" kern="1200" dirty="0">
                <a:solidFill>
                  <a:schemeClr val="tx1"/>
                </a:solidFill>
                <a:effectLst/>
                <a:latin typeface="+mn-lt"/>
                <a:ea typeface="+mn-ea"/>
                <a:cs typeface="+mn-cs"/>
              </a:rPr>
              <a:t>**feel free to input a personalized introduction about yourself and your background**</a:t>
            </a:r>
          </a:p>
          <a:p>
            <a:endParaRPr lang="en-US" sz="2400" b="0" kern="1200" dirty="0">
              <a:solidFill>
                <a:schemeClr val="tx1"/>
              </a:solidFill>
              <a:effectLst/>
              <a:latin typeface="+mn-lt"/>
              <a:ea typeface="+mn-ea"/>
              <a:cs typeface="+mn-cs"/>
            </a:endParaRPr>
          </a:p>
          <a:p>
            <a:r>
              <a:rPr lang="en-US" sz="2400" b="0" kern="1200" dirty="0">
                <a:solidFill>
                  <a:schemeClr val="tx1"/>
                </a:solidFill>
                <a:effectLst/>
                <a:latin typeface="+mn-lt"/>
                <a:ea typeface="+mn-ea"/>
                <a:cs typeface="+mn-cs"/>
              </a:rPr>
              <a:t>Before we start, I’d like to address a couple items:</a:t>
            </a:r>
          </a:p>
          <a:p>
            <a:endParaRPr lang="en-US" sz="2400" b="0" kern="1200" dirty="0">
              <a:solidFill>
                <a:schemeClr val="tx1"/>
              </a:solidFill>
              <a:effectLst/>
              <a:latin typeface="+mn-lt"/>
              <a:ea typeface="+mn-ea"/>
              <a:cs typeface="+mn-cs"/>
            </a:endParaRPr>
          </a:p>
          <a:p>
            <a:r>
              <a:rPr lang="en-US" sz="2400" b="0" kern="1200" dirty="0">
                <a:solidFill>
                  <a:schemeClr val="tx1"/>
                </a:solidFill>
                <a:effectLst/>
                <a:latin typeface="+mn-lt"/>
                <a:ea typeface="+mn-ea"/>
                <a:cs typeface="+mn-cs"/>
              </a:rPr>
              <a:t>First, I’d like to thank you for joining us today! If you find today helpful, please tell your colleagues! We are constantly striving to educate as many educators as we can! So please, refer them to us! </a:t>
            </a:r>
          </a:p>
          <a:p>
            <a:endParaRPr lang="en-US" sz="2400" b="0" kern="1200" dirty="0">
              <a:solidFill>
                <a:schemeClr val="tx1"/>
              </a:solidFill>
              <a:effectLst/>
              <a:latin typeface="+mn-lt"/>
              <a:ea typeface="+mn-ea"/>
              <a:cs typeface="+mn-cs"/>
            </a:endParaRPr>
          </a:p>
          <a:p>
            <a:r>
              <a:rPr lang="en-US" sz="2400" b="0" kern="1200" dirty="0">
                <a:solidFill>
                  <a:schemeClr val="tx1"/>
                </a:solidFill>
                <a:effectLst/>
                <a:latin typeface="+mn-lt"/>
                <a:ea typeface="+mn-ea"/>
                <a:cs typeface="+mn-cs"/>
              </a:rPr>
              <a:t>Today’s presentation is packed with a lot of information and resources. Please be sure you have a pen and paper available to take notes as we move thorough the presentation. </a:t>
            </a:r>
          </a:p>
          <a:p>
            <a:endParaRPr lang="en-US" sz="2400" b="0" kern="1200" dirty="0">
              <a:solidFill>
                <a:schemeClr val="tx1"/>
              </a:solidFill>
              <a:effectLst/>
              <a:latin typeface="+mn-lt"/>
              <a:ea typeface="+mn-ea"/>
              <a:cs typeface="+mn-cs"/>
            </a:endParaRPr>
          </a:p>
          <a:p>
            <a:r>
              <a:rPr lang="en-US" sz="2400" b="0" kern="1200" dirty="0">
                <a:solidFill>
                  <a:schemeClr val="tx1"/>
                </a:solidFill>
                <a:effectLst/>
                <a:latin typeface="+mn-lt"/>
                <a:ea typeface="+mn-ea"/>
                <a:cs typeface="+mn-cs"/>
              </a:rPr>
              <a:t>We encourage you to use the Q&amp;A function to submit any questions you may have. </a:t>
            </a:r>
          </a:p>
          <a:p>
            <a:endParaRPr lang="en-US" sz="2400" b="0" kern="1200" dirty="0">
              <a:solidFill>
                <a:schemeClr val="tx1"/>
              </a:solidFill>
              <a:effectLst/>
              <a:latin typeface="+mn-lt"/>
              <a:ea typeface="+mn-ea"/>
              <a:cs typeface="+mn-cs"/>
            </a:endParaRPr>
          </a:p>
          <a:p>
            <a:pPr lvl="0"/>
            <a:r>
              <a:rPr lang="en-US" sz="2400" b="0" kern="1200" dirty="0">
                <a:solidFill>
                  <a:schemeClr val="tx1"/>
                </a:solidFill>
                <a:effectLst/>
                <a:latin typeface="+mn-lt"/>
                <a:ea typeface="+mn-ea"/>
                <a:cs typeface="+mn-cs"/>
              </a:rPr>
              <a:t>Please do not submit any personal information </a:t>
            </a:r>
            <a:r>
              <a:rPr lang="en-US" sz="2400" kern="1200" dirty="0">
                <a:solidFill>
                  <a:schemeClr val="tx1"/>
                </a:solidFill>
                <a:effectLst/>
                <a:latin typeface="+mn-lt"/>
                <a:ea typeface="+mn-ea"/>
                <a:cs typeface="+mn-cs"/>
              </a:rPr>
              <a:t>OR request from us any information that is specific to your account.  For your security we ask that if you do have any questions specific to your retirement account you email those through your secured myCalSTRS account or call us at 1-800-228-5453 and speak with a CalSTRS representative.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If you find that you have questions after the webinar is complete, I urge you to log into your myCalSTRS account and send a secure online message. You can log onto myCalSTRS anytime, 24/7. But, if you’d rather speak with a live person, you can reach a representative Monday – Friday from 8a.m. – 5p.m.</a:t>
            </a:r>
          </a:p>
          <a:p>
            <a:r>
              <a:rPr lang="en-US" sz="2400" kern="1200" dirty="0">
                <a:solidFill>
                  <a:schemeClr val="tx1"/>
                </a:solidFill>
                <a:effectLst/>
                <a:latin typeface="+mn-lt"/>
                <a:ea typeface="+mn-ea"/>
                <a:cs typeface="+mn-cs"/>
              </a:rPr>
              <a:t> </a:t>
            </a:r>
          </a:p>
          <a:p>
            <a:r>
              <a:rPr lang="en-US" sz="2400" b="1" kern="1200" dirty="0">
                <a:solidFill>
                  <a:schemeClr val="tx1"/>
                </a:solidFill>
                <a:effectLst/>
                <a:latin typeface="+mn-lt"/>
                <a:ea typeface="+mn-ea"/>
                <a:cs typeface="+mn-cs"/>
              </a:rPr>
              <a:t>Click</a:t>
            </a:r>
            <a:r>
              <a:rPr lang="en-US" sz="2400" kern="1200" dirty="0">
                <a:solidFill>
                  <a:schemeClr val="tx1"/>
                </a:solidFill>
                <a:effectLst/>
                <a:latin typeface="+mn-lt"/>
                <a:ea typeface="+mn-ea"/>
                <a:cs typeface="+mn-cs"/>
              </a:rPr>
              <a:t>.</a:t>
            </a:r>
          </a:p>
          <a:p>
            <a:endParaRPr lang="en-US" sz="2400" dirty="0"/>
          </a:p>
          <a:p>
            <a:endParaRPr lang="en-US" sz="2400" dirty="0"/>
          </a:p>
          <a:p>
            <a:endParaRPr lang="en-US" sz="2400" dirty="0"/>
          </a:p>
          <a:p>
            <a:endParaRPr lang="en-US" sz="2400" dirty="0"/>
          </a:p>
        </p:txBody>
      </p:sp>
      <p:sp>
        <p:nvSpPr>
          <p:cNvPr id="4" name="Slide Number Placeholder 3"/>
          <p:cNvSpPr>
            <a:spLocks noGrp="1"/>
          </p:cNvSpPr>
          <p:nvPr>
            <p:ph type="sldNum" sz="quarter" idx="5"/>
          </p:nvPr>
        </p:nvSpPr>
        <p:spPr/>
        <p:txBody>
          <a:bodyPr/>
          <a:lstStyle/>
          <a:p>
            <a:fld id="{F2DC09A6-2027-AB44-B3F1-6D7E5AB99D98}" type="slidenum">
              <a:rPr lang="en-US" smtClean="0"/>
              <a:t>1</a:t>
            </a:fld>
            <a:endParaRPr lang="en-US"/>
          </a:p>
        </p:txBody>
      </p:sp>
    </p:spTree>
    <p:extLst>
      <p:ext uri="{BB962C8B-B14F-4D97-AF65-F5344CB8AC3E}">
        <p14:creationId xmlns:p14="http://schemas.microsoft.com/office/powerpoint/2010/main" val="609089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myCalSTRS is great for several reasons. You should log on to visit your account if you have not done so recently.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you will be able to update your account information, including, but not limited to, your mailing address and beneficiary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have a questions, you can send a secure online message to a CalSTRS representative and receive a secure response. This can be accessed 24/7 and you will receive a response during normal business hours.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access your annual Retirement Progress Report which is important to download to view and track your retirement progress on a yearly basis.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only some of the more commonly used and most important features of myCalSTRS. Now hopefully I’ve encouraged you to explore your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I’m going to show you what myCalSTRS looks like.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10</a:t>
            </a:fld>
            <a:endParaRPr lang="en-US"/>
          </a:p>
        </p:txBody>
      </p:sp>
    </p:spTree>
    <p:extLst>
      <p:ext uri="{BB962C8B-B14F-4D97-AF65-F5344CB8AC3E}">
        <p14:creationId xmlns:p14="http://schemas.microsoft.com/office/powerpoint/2010/main" val="3039150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have logged into to your personal myCalSTRS account you are going to see a landing page that looks similar to this.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icons may not be the same as mine because each person’s landing page is customized based on their situation.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here you can access your account balance screen by selecting the services tab in the red banner and selecting View Your Account Balance.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11</a:t>
            </a:fld>
            <a:endParaRPr lang="en-US"/>
          </a:p>
        </p:txBody>
      </p:sp>
    </p:spTree>
    <p:extLst>
      <p:ext uri="{BB962C8B-B14F-4D97-AF65-F5344CB8AC3E}">
        <p14:creationId xmlns:p14="http://schemas.microsoft.com/office/powerpoint/2010/main" val="169095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more than one account type, there will be a drop-down box as shown. You’ll be able to choose between the two. If only one type of account is showing, then your choice is easy! Choose the account and explore what you’ve accumulated.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this screen you will see information for the defined benefit account, the cash balance account or both</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12</a:t>
            </a:fld>
            <a:endParaRPr lang="en-US"/>
          </a:p>
        </p:txBody>
      </p:sp>
    </p:spTree>
    <p:extLst>
      <p:ext uri="{BB962C8B-B14F-4D97-AF65-F5344CB8AC3E}">
        <p14:creationId xmlns:p14="http://schemas.microsoft.com/office/powerpoint/2010/main" val="1012032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previously mentioned that you can send a secure online message to a CalSTRS representative.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choose to do so, you can do that by selecting this ‘View Your Messages’ link.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area on this page that you should be checking every year is  your retirement progress report.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landing page you will click the link labeled ‘View your Retirement Progress Reports’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13</a:t>
            </a:fld>
            <a:endParaRPr lang="en-US"/>
          </a:p>
        </p:txBody>
      </p:sp>
    </p:spTree>
    <p:extLst>
      <p:ext uri="{BB962C8B-B14F-4D97-AF65-F5344CB8AC3E}">
        <p14:creationId xmlns:p14="http://schemas.microsoft.com/office/powerpoint/2010/main" val="181178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Retirement Progress Report is an annual report that comes out every September and tracks your Retirement progress.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reports for a defined benefit member and a cash balance participant may look a little different but both will contain: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most current Membership and benefit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contributions and account balances – for the defined benefit program this will include service credit and your supplement account if you have one.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You’ll be able to see the reporting we have received from your employer or employers. It has the information as reported through June 30 of the previous school year.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important, you can check your current recipient information. Your recipient is an individual, trust, charity or an estate, that you have chosen to receive any death benefits that are payable upon your passing. If you don’t currently have a recipient designated, we strongly encourage you to do so at your earliest convenience.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14</a:t>
            </a:fld>
            <a:endParaRPr lang="en-US"/>
          </a:p>
        </p:txBody>
      </p:sp>
    </p:spTree>
    <p:extLst>
      <p:ext uri="{BB962C8B-B14F-4D97-AF65-F5344CB8AC3E}">
        <p14:creationId xmlns:p14="http://schemas.microsoft.com/office/powerpoint/2010/main" val="42666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select the retirement progress report option this screen will open up. About halfway down you will see a beige bar that reads retirement progress report. You will see your reports listed here by year and account type.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sample shows 2 account types because this member has money in both programs. If you only participate in one program, then you will only see that account listed here. When you see Active Member, Account know that it refers to the Defined Benefit account.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made it to this part of your myCalSTRS account, then you now know which CalSTRS program you are paying into. I encourage you to take the time to go through and really familiarize yourself with this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identifying what program, you are in, you should review the details of your Retirement Progress Report. You can do this by selecting the most current year on this page. While you are actively working it is very important that you check this report every year. If you notice any errors or discrepancies, you will need to speak with your employer right away so that the reporting can be corrected.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a Defined Benefit member on the far right of the screen you will notice an option labeled employer details. This link can be very helpful for part-time educators to review, especially if you are working for multiple employers because you will be able to see what each employer reported to CalSTRS for each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15</a:t>
            </a:fld>
            <a:endParaRPr lang="en-US"/>
          </a:p>
        </p:txBody>
      </p:sp>
    </p:spTree>
    <p:extLst>
      <p:ext uri="{BB962C8B-B14F-4D97-AF65-F5344CB8AC3E}">
        <p14:creationId xmlns:p14="http://schemas.microsoft.com/office/powerpoint/2010/main" val="185546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When you select the employer details screen you will see exactly what each employer is reporting. For example, this member can see the 3 employers they are working for, a summary of their earnings and contributions, and their service credit earned.</a:t>
            </a:r>
          </a:p>
          <a:p>
            <a:endParaRPr lang="en-US" dirty="0"/>
          </a:p>
          <a:p>
            <a:r>
              <a:rPr lang="en-US" dirty="0"/>
              <a:t>It is so important to review this information annually so that any discrepancies can be settled with your employer.</a:t>
            </a:r>
          </a:p>
          <a:p>
            <a:endParaRPr lang="en-US" dirty="0"/>
          </a:p>
          <a:p>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16</a:t>
            </a:fld>
            <a:endParaRPr lang="en-US"/>
          </a:p>
        </p:txBody>
      </p:sp>
    </p:spTree>
    <p:extLst>
      <p:ext uri="{BB962C8B-B14F-4D97-AF65-F5344CB8AC3E}">
        <p14:creationId xmlns:p14="http://schemas.microsoft.com/office/powerpoint/2010/main" val="1246065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 still need help determining which program you are in:</a:t>
            </a:r>
          </a:p>
          <a:p>
            <a:endParaRPr lang="en-US" dirty="0"/>
          </a:p>
          <a:p>
            <a:r>
              <a:rPr lang="en-US" b="1" dirty="0"/>
              <a:t>Click</a:t>
            </a:r>
            <a:r>
              <a:rPr lang="en-US" dirty="0"/>
              <a:t>.</a:t>
            </a:r>
          </a:p>
          <a:p>
            <a:endParaRPr lang="en-US" dirty="0"/>
          </a:p>
          <a:p>
            <a:r>
              <a:rPr lang="en-US" dirty="0"/>
              <a:t>Call us. You can call CalSTRS Monday – Friday 8am -5pm and we would be happy to help you determine if you are paying into a CalSTRS program.</a:t>
            </a:r>
          </a:p>
          <a:p>
            <a:endParaRPr lang="en-US" dirty="0"/>
          </a:p>
          <a:p>
            <a:r>
              <a:rPr lang="en-US" b="1" dirty="0"/>
              <a:t>Click</a:t>
            </a:r>
            <a:r>
              <a:rPr lang="en-US" dirty="0"/>
              <a:t>.</a:t>
            </a:r>
          </a:p>
          <a:p>
            <a:endParaRPr lang="en-US" dirty="0"/>
          </a:p>
          <a:p>
            <a:r>
              <a:rPr lang="en-US" dirty="0"/>
              <a:t>Contact your district. They should definitely have some information available for you.</a:t>
            </a:r>
          </a:p>
          <a:p>
            <a:endParaRPr lang="en-US" dirty="0"/>
          </a:p>
          <a:p>
            <a:r>
              <a:rPr lang="en-US" b="1" dirty="0"/>
              <a:t>Click</a:t>
            </a:r>
            <a:r>
              <a:rPr lang="en-US" dirty="0"/>
              <a:t>.</a:t>
            </a:r>
          </a:p>
          <a:p>
            <a:endParaRPr lang="en-US" dirty="0"/>
          </a:p>
          <a:p>
            <a:r>
              <a:rPr lang="en-US" dirty="0"/>
              <a:t>Or you can contact your local union. They may be able to help you identify what program you are paying into.</a:t>
            </a:r>
          </a:p>
          <a:p>
            <a:endParaRPr lang="en-US" dirty="0"/>
          </a:p>
          <a:p>
            <a:r>
              <a:rPr lang="en-US" b="1" dirty="0"/>
              <a:t>Click</a:t>
            </a:r>
            <a:r>
              <a:rPr lang="en-US" dirty="0"/>
              <a:t>.</a:t>
            </a:r>
          </a:p>
          <a:p>
            <a:endParaRPr lang="en-US" dirty="0"/>
          </a:p>
          <a:p>
            <a:r>
              <a:rPr lang="en-US" dirty="0"/>
              <a:t>Finally, you should reach out to any other retirement program you believe you are paying into and try to verify your account with them.</a:t>
            </a:r>
          </a:p>
          <a:p>
            <a:endParaRPr lang="en-US" dirty="0"/>
          </a:p>
          <a:p>
            <a:r>
              <a:rPr lang="en-US" b="1" dirty="0"/>
              <a:t>Click</a:t>
            </a:r>
            <a:r>
              <a:rPr lang="en-US" dirty="0"/>
              <a: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17</a:t>
            </a:fld>
            <a:endParaRPr lang="en-US"/>
          </a:p>
        </p:txBody>
      </p:sp>
    </p:spTree>
    <p:extLst>
      <p:ext uri="{BB962C8B-B14F-4D97-AF65-F5344CB8AC3E}">
        <p14:creationId xmlns:p14="http://schemas.microsoft.com/office/powerpoint/2010/main" val="576236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altLang="en-US" i="0" dirty="0"/>
              <a:t>We are now going to take an in-depth look at the 2 main programs that CalSTRS offers. Since you are here, </a:t>
            </a:r>
            <a:r>
              <a:rPr lang="en-US" sz="1200" kern="1200" dirty="0">
                <a:solidFill>
                  <a:schemeClr val="tx1"/>
                </a:solidFill>
                <a:effectLst/>
                <a:latin typeface="+mn-lt"/>
                <a:ea typeface="+mn-ea"/>
                <a:cs typeface="+mn-cs"/>
              </a:rPr>
              <a:t>I am assuming you either work part-time or work in multiple part-time positions, or you plan. </a:t>
            </a:r>
            <a:r>
              <a:rPr lang="en-US" altLang="en-US" i="0" dirty="0"/>
              <a:t>So, we will first look at the program that was designed for part-timers……our Cash Balance Benefit Program. </a:t>
            </a:r>
          </a:p>
          <a:p>
            <a:pPr eaLnBrk="1" hangingPunct="1"/>
            <a:endParaRPr lang="en-US" altLang="en-US" i="0" dirty="0"/>
          </a:p>
          <a:p>
            <a:pPr eaLnBrk="1" hangingPunct="1"/>
            <a:r>
              <a:rPr lang="en-US" altLang="en-US" b="1" i="0" dirty="0"/>
              <a:t>Click</a:t>
            </a:r>
            <a:r>
              <a:rPr lang="en-US" altLang="en-US" i="0"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18</a:t>
            </a:fld>
            <a:endParaRPr lang="en-US"/>
          </a:p>
        </p:txBody>
      </p:sp>
    </p:spTree>
    <p:extLst>
      <p:ext uri="{BB962C8B-B14F-4D97-AF65-F5344CB8AC3E}">
        <p14:creationId xmlns:p14="http://schemas.microsoft.com/office/powerpoint/2010/main" val="1226491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First, how to enroll in the Cash Balance program.</a:t>
            </a:r>
          </a:p>
          <a:p>
            <a:endParaRPr lang="en-US" dirty="0"/>
          </a:p>
          <a:p>
            <a:r>
              <a:rPr lang="en-US" b="1" dirty="0"/>
              <a:t>Click</a:t>
            </a:r>
            <a:r>
              <a:rPr lang="en-US" dirty="0"/>
              <a:t>.</a:t>
            </a:r>
          </a:p>
          <a:p>
            <a:endParaRPr lang="en-US" dirty="0"/>
          </a:p>
          <a:p>
            <a:r>
              <a:rPr lang="en-US" dirty="0"/>
              <a:t>You might have turned in the paperwork and elected to be in the program within the first 60 days of being hired by your district. </a:t>
            </a:r>
          </a:p>
          <a:p>
            <a:endParaRPr lang="en-US" dirty="0"/>
          </a:p>
          <a:p>
            <a:r>
              <a:rPr lang="en-US" dirty="0"/>
              <a:t>If you did not originally choose to be in the Cash Balance program, but you know that your district offers it, you can change your mind and permissively elect to be in the Cash Balance program moving forward.</a:t>
            </a:r>
          </a:p>
          <a:p>
            <a:endParaRPr lang="en-US" dirty="0"/>
          </a:p>
          <a:p>
            <a:r>
              <a:rPr lang="en-US" b="1" dirty="0"/>
              <a:t>Click</a:t>
            </a:r>
            <a:r>
              <a:rPr lang="en-US" dirty="0"/>
              <a:t>.</a:t>
            </a:r>
          </a:p>
          <a:p>
            <a:endParaRPr lang="en-US" dirty="0"/>
          </a:p>
          <a:p>
            <a:r>
              <a:rPr lang="en-US" dirty="0"/>
              <a:t>It is also possible that you did not select any program within the first 60 days of employment and your employer defaulted you into the Cash Balance program.</a:t>
            </a:r>
          </a:p>
          <a:p>
            <a:endParaRPr lang="en-US" dirty="0"/>
          </a:p>
          <a:p>
            <a:r>
              <a:rPr lang="en-US" b="1" dirty="0"/>
              <a:t>Click</a:t>
            </a:r>
            <a:r>
              <a:rPr lang="en-US" dirty="0"/>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19</a:t>
            </a:fld>
            <a:endParaRPr lang="en-US"/>
          </a:p>
        </p:txBody>
      </p:sp>
    </p:spTree>
    <p:extLst>
      <p:ext uri="{BB962C8B-B14F-4D97-AF65-F5344CB8AC3E}">
        <p14:creationId xmlns:p14="http://schemas.microsoft.com/office/powerpoint/2010/main" val="252657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Firstly, we’ve been receiving constant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does not provide any refreshments when we come to see you at events.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is not an insurance company, so we will never try to sell you on any insurance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our member-facing Voya representatives. This webpage is kept up-to-date, so you can always ensure you’re speaking with a trusted person. These representatives from Voya Financial have an @Voya.com e-mail address and they work exclusively on the Pension2 program.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you scheduled an appointment or already met with someone you think may not be a CalSTRS representative, contact us at 888-394-2060 or RepCheck@CalSTRS.com to verify they are a CalSTRS representative.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disseminate this information to any friends or colleagues who may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a:t>
            </a:fld>
            <a:endParaRPr lang="en-US"/>
          </a:p>
        </p:txBody>
      </p:sp>
    </p:spTree>
    <p:extLst>
      <p:ext uri="{BB962C8B-B14F-4D97-AF65-F5344CB8AC3E}">
        <p14:creationId xmlns:p14="http://schemas.microsoft.com/office/powerpoint/2010/main" val="321876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First, how to enroll in the Cash Balance program.</a:t>
            </a:r>
          </a:p>
          <a:p>
            <a:endParaRPr lang="en-US" dirty="0"/>
          </a:p>
          <a:p>
            <a:r>
              <a:rPr lang="en-US" b="1" dirty="0"/>
              <a:t>Click</a:t>
            </a:r>
            <a:r>
              <a:rPr lang="en-US" dirty="0"/>
              <a:t>.</a:t>
            </a:r>
          </a:p>
          <a:p>
            <a:endParaRPr lang="en-US" dirty="0"/>
          </a:p>
          <a:p>
            <a:r>
              <a:rPr lang="en-US" dirty="0"/>
              <a:t>You might have turned in the paperwork and elected to be in the program within the first 60 days of being hired by your district. </a:t>
            </a:r>
          </a:p>
          <a:p>
            <a:endParaRPr lang="en-US" dirty="0"/>
          </a:p>
          <a:p>
            <a:r>
              <a:rPr lang="en-US" dirty="0"/>
              <a:t>If you did not originally choose to be in the Cash Balance program, but you know that your district offers it, you can change your mind and permissively elect to be in the Cash Balance program moving forward.</a:t>
            </a:r>
          </a:p>
          <a:p>
            <a:endParaRPr lang="en-US" dirty="0"/>
          </a:p>
          <a:p>
            <a:r>
              <a:rPr lang="en-US" b="1" dirty="0"/>
              <a:t>Click</a:t>
            </a:r>
            <a:r>
              <a:rPr lang="en-US" dirty="0"/>
              <a:t>.</a:t>
            </a:r>
          </a:p>
          <a:p>
            <a:endParaRPr lang="en-US" dirty="0"/>
          </a:p>
          <a:p>
            <a:r>
              <a:rPr lang="en-US" dirty="0"/>
              <a:t>It is also possible that you did not select any program within the first 60 days of employment and your employer defaulted you into the Cash Balance program.</a:t>
            </a:r>
          </a:p>
          <a:p>
            <a:endParaRPr lang="en-US" dirty="0"/>
          </a:p>
          <a:p>
            <a:r>
              <a:rPr lang="en-US" b="1" dirty="0"/>
              <a:t>Click</a:t>
            </a:r>
            <a:r>
              <a:rPr lang="en-US" dirty="0"/>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20</a:t>
            </a:fld>
            <a:endParaRPr lang="en-US"/>
          </a:p>
        </p:txBody>
      </p:sp>
    </p:spTree>
    <p:extLst>
      <p:ext uri="{BB962C8B-B14F-4D97-AF65-F5344CB8AC3E}">
        <p14:creationId xmlns:p14="http://schemas.microsoft.com/office/powerpoint/2010/main" val="3529509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339725" algn="l" defTabSz="914400" rtl="0" eaLnBrk="1" latinLnBrk="0" hangingPunct="1">
              <a:lnSpc>
                <a:spcPct val="150000"/>
              </a:lnSpc>
              <a:spcBef>
                <a:spcPct val="0"/>
              </a:spcBef>
              <a:defRPr/>
            </a:pPr>
            <a:r>
              <a:rPr lang="en-US" altLang="en-US" sz="1200" kern="1200" dirty="0">
                <a:solidFill>
                  <a:schemeClr val="tx1"/>
                </a:solidFill>
                <a:latin typeface="+mn-lt"/>
                <a:ea typeface="+mn-ea"/>
                <a:cs typeface="+mn-cs"/>
              </a:rPr>
              <a:t>Some advantages of participating in the Cash Balance Benefit Program are: </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b="1" kern="1200" dirty="0">
                <a:solidFill>
                  <a:schemeClr val="tx1"/>
                </a:solidFill>
                <a:latin typeface="+mn-lt"/>
                <a:ea typeface="+mn-ea"/>
                <a:cs typeface="+mn-cs"/>
              </a:rPr>
              <a:t>Click</a:t>
            </a:r>
            <a:r>
              <a:rPr lang="en-US" altLang="en-US" sz="1200" kern="1200" dirty="0">
                <a:solidFill>
                  <a:schemeClr val="tx1"/>
                </a:solidFill>
                <a:latin typeface="+mn-lt"/>
                <a:ea typeface="+mn-ea"/>
                <a:cs typeface="+mn-cs"/>
              </a:rPr>
              <a:t>.</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kern="1200" dirty="0">
                <a:solidFill>
                  <a:schemeClr val="tx1"/>
                </a:solidFill>
                <a:latin typeface="+mn-lt"/>
                <a:ea typeface="+mn-ea"/>
                <a:cs typeface="+mn-cs"/>
              </a:rPr>
              <a:t>No program fees</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b="1" kern="1200" dirty="0">
                <a:solidFill>
                  <a:schemeClr val="tx1"/>
                </a:solidFill>
                <a:latin typeface="+mn-lt"/>
                <a:ea typeface="+mn-ea"/>
                <a:cs typeface="+mn-cs"/>
              </a:rPr>
              <a:t>Click</a:t>
            </a:r>
            <a:r>
              <a:rPr lang="en-US" altLang="en-US" sz="1200" kern="1200" dirty="0">
                <a:solidFill>
                  <a:schemeClr val="tx1"/>
                </a:solidFill>
                <a:latin typeface="+mn-lt"/>
                <a:ea typeface="+mn-ea"/>
                <a:cs typeface="+mn-cs"/>
              </a:rPr>
              <a:t>.</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kern="1200" dirty="0">
                <a:solidFill>
                  <a:schemeClr val="tx1"/>
                </a:solidFill>
                <a:latin typeface="+mn-lt"/>
                <a:ea typeface="+mn-ea"/>
                <a:cs typeface="+mn-cs"/>
              </a:rPr>
              <a:t>Immediate vesting</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b="1" kern="1200" dirty="0">
                <a:solidFill>
                  <a:schemeClr val="tx1"/>
                </a:solidFill>
                <a:latin typeface="+mn-lt"/>
                <a:ea typeface="+mn-ea"/>
                <a:cs typeface="+mn-cs"/>
              </a:rPr>
              <a:t>Click</a:t>
            </a:r>
            <a:r>
              <a:rPr lang="en-US" altLang="en-US" sz="1200" kern="1200" dirty="0">
                <a:solidFill>
                  <a:schemeClr val="tx1"/>
                </a:solidFill>
                <a:latin typeface="+mn-lt"/>
                <a:ea typeface="+mn-ea"/>
                <a:cs typeface="+mn-cs"/>
              </a:rPr>
              <a:t>.</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lvl="0" indent="-339725" algn="l" defTabSz="914400" rtl="0" eaLnBrk="1" latinLnBrk="0" hangingPunct="1">
              <a:lnSpc>
                <a:spcPct val="150000"/>
              </a:lnSpc>
              <a:spcBef>
                <a:spcPct val="0"/>
              </a:spcBef>
              <a:defRPr/>
            </a:pPr>
            <a:r>
              <a:rPr lang="en-US" altLang="en-US" sz="1200" kern="1200" dirty="0">
                <a:solidFill>
                  <a:schemeClr val="tx1"/>
                </a:solidFill>
                <a:latin typeface="+mn-lt"/>
                <a:ea typeface="+mn-ea"/>
                <a:cs typeface="+mn-cs"/>
              </a:rPr>
              <a:t>Lower contribution rate coming out of your paycheck than if you were in Defined Benefit. The percentage is set by your local bargaining unit, it is generally 4 percent and is matched by your employer.</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b="1" kern="1200" dirty="0">
                <a:solidFill>
                  <a:schemeClr val="tx1"/>
                </a:solidFill>
                <a:latin typeface="+mn-lt"/>
                <a:ea typeface="+mn-ea"/>
                <a:cs typeface="+mn-cs"/>
              </a:rPr>
              <a:t>Click</a:t>
            </a:r>
            <a:r>
              <a:rPr lang="en-US" altLang="en-US" sz="1200" kern="1200" dirty="0">
                <a:solidFill>
                  <a:schemeClr val="tx1"/>
                </a:solidFill>
                <a:latin typeface="+mn-lt"/>
                <a:ea typeface="+mn-ea"/>
                <a:cs typeface="+mn-cs"/>
              </a:rPr>
              <a:t>.</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kern="1200" dirty="0">
                <a:solidFill>
                  <a:schemeClr val="tx1"/>
                </a:solidFill>
                <a:latin typeface="+mn-lt"/>
                <a:ea typeface="+mn-ea"/>
                <a:cs typeface="+mn-cs"/>
              </a:rPr>
              <a:t>There is a guaranteed annual interest rate – 4.19 percent 2024 -2025</a:t>
            </a:r>
          </a:p>
          <a:p>
            <a:pPr marL="0" indent="-339725" algn="l" defTabSz="914400" rtl="0" eaLnBrk="1" latinLnBrk="0" hangingPunct="1">
              <a:lnSpc>
                <a:spcPct val="150000"/>
              </a:lnSpc>
              <a:spcBef>
                <a:spcPct val="0"/>
              </a:spcBef>
              <a:defRPr/>
            </a:pPr>
            <a:endParaRPr lang="en-US" altLang="en-US" sz="1200" kern="1200" dirty="0">
              <a:solidFill>
                <a:schemeClr val="tx1"/>
              </a:solidFill>
              <a:latin typeface="+mn-lt"/>
              <a:ea typeface="+mn-ea"/>
              <a:cs typeface="+mn-cs"/>
            </a:endParaRPr>
          </a:p>
          <a:p>
            <a:pPr marL="0" indent="-339725" algn="l" defTabSz="914400" rtl="0" eaLnBrk="1" latinLnBrk="0" hangingPunct="1">
              <a:lnSpc>
                <a:spcPct val="150000"/>
              </a:lnSpc>
              <a:spcBef>
                <a:spcPct val="0"/>
              </a:spcBef>
              <a:defRPr/>
            </a:pPr>
            <a:r>
              <a:rPr lang="en-US" altLang="en-US" sz="1200" b="1" kern="1200" dirty="0">
                <a:solidFill>
                  <a:schemeClr val="tx1"/>
                </a:solidFill>
                <a:latin typeface="+mn-lt"/>
                <a:ea typeface="+mn-ea"/>
                <a:cs typeface="+mn-cs"/>
              </a:rPr>
              <a:t>Click</a:t>
            </a:r>
            <a:r>
              <a:rPr lang="en-US" altLang="en-US" sz="1200" kern="1200" dirty="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21</a:t>
            </a:fld>
            <a:endParaRPr lang="en-US"/>
          </a:p>
        </p:txBody>
      </p:sp>
    </p:spTree>
    <p:extLst>
      <p:ext uri="{BB962C8B-B14F-4D97-AF65-F5344CB8AC3E}">
        <p14:creationId xmlns:p14="http://schemas.microsoft.com/office/powerpoint/2010/main" val="1459663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let’s talk about what it takes to retire. There are not many requirements to be able to retire under the Cash Balance plan. </a:t>
            </a:r>
          </a:p>
          <a:p>
            <a:endParaRPr lang="en-US" dirty="0"/>
          </a:p>
          <a:p>
            <a:r>
              <a:rPr lang="en-US" b="1" dirty="0"/>
              <a:t>Click.</a:t>
            </a:r>
          </a:p>
          <a:p>
            <a:endParaRPr lang="en-US" b="1" dirty="0"/>
          </a:p>
          <a:p>
            <a:r>
              <a:rPr lang="en-US" dirty="0"/>
              <a:t>There is a normal retirement age depending on when you were hired. That age is 60 if hired on or before December 31, 2012 and 62 if you were hired on or after January 1, 2013. This age plays a role when your benefit amount is calculated.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The minimum age to retire is age 55.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In order to retire you must terminate ALL creditable service from all CalSTRS employers.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dirty="0"/>
              <a:t>Lastly, if you are not working and have not started receiving your money there is a required minimum distribution set by the IRS at age 72.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22</a:t>
            </a:fld>
            <a:endParaRPr lang="en-US"/>
          </a:p>
        </p:txBody>
      </p:sp>
    </p:spTree>
    <p:extLst>
      <p:ext uri="{BB962C8B-B14F-4D97-AF65-F5344CB8AC3E}">
        <p14:creationId xmlns:p14="http://schemas.microsoft.com/office/powerpoint/2010/main" val="116920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altLang="en-US" dirty="0"/>
              <a:t>Next, let’s spend some time talking about the other main retirement program CalSTRS has to offer. The Defined Benefit Program.</a:t>
            </a:r>
          </a:p>
          <a:p>
            <a:pPr eaLnBrk="1" hangingPunct="1"/>
            <a:endParaRPr lang="en-US" altLang="en-US" dirty="0"/>
          </a:p>
          <a:p>
            <a:pPr eaLnBrk="1" hangingPunct="1"/>
            <a:r>
              <a:rPr lang="en-US" altLang="en-US" b="1" dirty="0"/>
              <a:t>Click</a:t>
            </a:r>
            <a:r>
              <a:rPr lang="en-US" altLang="en-US" dirty="0"/>
              <a:t>.</a:t>
            </a:r>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23</a:t>
            </a:fld>
            <a:endParaRPr lang="en-US"/>
          </a:p>
        </p:txBody>
      </p:sp>
    </p:spTree>
    <p:extLst>
      <p:ext uri="{BB962C8B-B14F-4D97-AF65-F5344CB8AC3E}">
        <p14:creationId xmlns:p14="http://schemas.microsoft.com/office/powerpoint/2010/main" val="3731781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member of the CalSTRS Defined Benefit program, you have access to 3 types of CalSTRS accounts that make up our hybrid retirement system.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top, you’ll see the Traditional Defined Benefit, this is the lifetime benefit that’s based on a formula.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bottom half, you can see the Defined Benefit Supplement Account, which acts like a cash balance account and lastly there is CalSTRS Pension2.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talk about each of the three pieces of the hybrid during this next portion of the presentation.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24</a:t>
            </a:fld>
            <a:endParaRPr lang="en-US"/>
          </a:p>
        </p:txBody>
      </p:sp>
    </p:spTree>
    <p:extLst>
      <p:ext uri="{BB962C8B-B14F-4D97-AF65-F5344CB8AC3E}">
        <p14:creationId xmlns:p14="http://schemas.microsoft.com/office/powerpoint/2010/main" val="3029069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0" i="0" dirty="0">
                <a:latin typeface="Arial" panose="020B0604020202020204" pitchFamily="34" charset="0"/>
                <a:cs typeface="Arial" panose="020B0604020202020204" pitchFamily="34" charset="0"/>
              </a:rPr>
              <a:t>Becoming a Defined Benefit Member occurs in one of two ways. </a:t>
            </a:r>
          </a:p>
          <a:p>
            <a:endParaRPr lang="en-US" altLang="en-US" b="0" i="0" dirty="0">
              <a:latin typeface="Arial" panose="020B0604020202020204" pitchFamily="34" charset="0"/>
              <a:cs typeface="Arial" panose="020B0604020202020204" pitchFamily="34" charset="0"/>
            </a:endParaRPr>
          </a:p>
          <a:p>
            <a:r>
              <a:rPr lang="en-US" altLang="en-US" b="1" i="0" dirty="0">
                <a:latin typeface="Arial" panose="020B0604020202020204" pitchFamily="34" charset="0"/>
                <a:cs typeface="Arial" panose="020B0604020202020204" pitchFamily="34" charset="0"/>
              </a:rPr>
              <a:t>Click</a:t>
            </a:r>
            <a:r>
              <a:rPr lang="en-US" altLang="en-US" b="0" i="0" dirty="0">
                <a:latin typeface="Arial" panose="020B0604020202020204" pitchFamily="34" charset="0"/>
                <a:cs typeface="Arial" panose="020B0604020202020204" pitchFamily="34" charset="0"/>
              </a:rPr>
              <a:t>.</a:t>
            </a:r>
          </a:p>
          <a:p>
            <a:endParaRPr lang="en-US" altLang="en-US" b="0" i="0" dirty="0">
              <a:latin typeface="Arial" panose="020B0604020202020204" pitchFamily="34" charset="0"/>
              <a:cs typeface="Arial" panose="020B0604020202020204" pitchFamily="34" charset="0"/>
            </a:endParaRPr>
          </a:p>
          <a:p>
            <a:r>
              <a:rPr lang="en-US" altLang="en-US" b="0" i="0" dirty="0">
                <a:latin typeface="Arial" panose="020B0604020202020204" pitchFamily="34" charset="0"/>
                <a:cs typeface="Arial" panose="020B0604020202020204" pitchFamily="34" charset="0"/>
              </a:rPr>
              <a:t>Membership is mandatory for employees hired to perform creditable service on a full-time or permanent basis.</a:t>
            </a:r>
          </a:p>
          <a:p>
            <a:endParaRPr lang="en-US" altLang="en-US" b="0" i="0" dirty="0">
              <a:latin typeface="Arial" panose="020B0604020202020204" pitchFamily="34" charset="0"/>
              <a:cs typeface="Arial" panose="020B0604020202020204" pitchFamily="34" charset="0"/>
            </a:endParaRPr>
          </a:p>
          <a:p>
            <a:r>
              <a:rPr lang="en-US" altLang="en-US" b="0" i="0" dirty="0">
                <a:latin typeface="Arial" panose="020B0604020202020204" pitchFamily="34" charset="0"/>
                <a:cs typeface="Arial" panose="020B0604020202020204" pitchFamily="34" charset="0"/>
              </a:rPr>
              <a:t>You can be automatically enrolled into the Defined Benefit Program when your status changes from part time to full time.</a:t>
            </a:r>
          </a:p>
          <a:p>
            <a:endParaRPr lang="en-US" altLang="en-US" b="0" i="0" dirty="0">
              <a:latin typeface="Arial" panose="020B0604020202020204" pitchFamily="34" charset="0"/>
              <a:cs typeface="Arial" panose="020B0604020202020204" pitchFamily="34" charset="0"/>
            </a:endParaRPr>
          </a:p>
          <a:p>
            <a:r>
              <a:rPr lang="en-US" altLang="en-US" b="1" i="0" dirty="0">
                <a:latin typeface="Arial" panose="020B0604020202020204" pitchFamily="34" charset="0"/>
                <a:cs typeface="Arial" panose="020B0604020202020204" pitchFamily="34" charset="0"/>
              </a:rPr>
              <a:t>Click</a:t>
            </a:r>
            <a:r>
              <a:rPr lang="en-US" altLang="en-US" b="0" i="0" dirty="0">
                <a:latin typeface="Arial" panose="020B0604020202020204" pitchFamily="34" charset="0"/>
                <a:cs typeface="Arial" panose="020B0604020202020204" pitchFamily="34" charset="0"/>
              </a:rPr>
              <a:t>. </a:t>
            </a:r>
          </a:p>
          <a:p>
            <a:endParaRPr lang="en-US" altLang="en-US"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cs typeface="Arial" panose="020B0604020202020204" pitchFamily="34" charset="0"/>
              </a:rPr>
              <a:t>Part-time, substitute, or temporary employees hired to perform creditable service in the California Public School system have the ability to permissively elect the Defined Benefit program at anytime while you’re working.</a:t>
            </a:r>
          </a:p>
          <a:p>
            <a:endParaRPr lang="en-US" altLang="en-US"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cs typeface="Arial" panose="020B0604020202020204" pitchFamily="34" charset="0"/>
              </a:rPr>
              <a:t>The appropriate forms to elect Defined Benefit membership can be found at </a:t>
            </a:r>
            <a:r>
              <a:rPr lang="en-US" altLang="en-US" b="0" i="0" dirty="0" err="1">
                <a:latin typeface="Arial" panose="020B0604020202020204" pitchFamily="34" charset="0"/>
                <a:cs typeface="Arial" panose="020B0604020202020204" pitchFamily="34" charset="0"/>
              </a:rPr>
              <a:t>CalSTRScom</a:t>
            </a:r>
            <a:r>
              <a:rPr lang="en-US" altLang="en-US" b="0" i="0" dirty="0">
                <a:latin typeface="Arial" panose="020B0604020202020204" pitchFamily="34" charset="0"/>
                <a:cs typeface="Arial" panose="020B0604020202020204" pitchFamily="34" charset="0"/>
              </a:rPr>
              <a:t>/Forms or might be provided by your employer. It is important to note membership must be elected during a pay period in which you are performing creditable service.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altLang="en-US" b="1" dirty="0"/>
              <a:t>Click</a:t>
            </a:r>
            <a:r>
              <a:rPr lang="en-US" altLang="en-US" dirty="0"/>
              <a:t>.</a:t>
            </a:r>
          </a:p>
          <a:p>
            <a:endParaRPr lang="en-US" altLang="en-US" dirty="0"/>
          </a:p>
          <a:p>
            <a:r>
              <a:rPr lang="en-US" altLang="en-US" dirty="0"/>
              <a:t>You can find more information about defined benefit eligibility in the CalSTRS member handbook.</a:t>
            </a:r>
          </a:p>
          <a:p>
            <a:endParaRPr lang="en-US" altLang="en-US" dirty="0"/>
          </a:p>
          <a:p>
            <a:r>
              <a:rPr lang="en-US" altLang="en-US" b="1" dirty="0"/>
              <a:t>Click</a:t>
            </a:r>
            <a:r>
              <a:rPr lang="en-US" altLang="en-US" dirty="0"/>
              <a:t>.</a:t>
            </a:r>
          </a:p>
        </p:txBody>
      </p:sp>
      <p:sp>
        <p:nvSpPr>
          <p:cNvPr id="4" name="Slide Number Placeholder 3"/>
          <p:cNvSpPr>
            <a:spLocks noGrp="1"/>
          </p:cNvSpPr>
          <p:nvPr>
            <p:ph type="sldNum" sz="quarter" idx="5"/>
          </p:nvPr>
        </p:nvSpPr>
        <p:spPr/>
        <p:txBody>
          <a:bodyPr/>
          <a:lstStyle/>
          <a:p>
            <a:fld id="{F2DC09A6-2027-AB44-B3F1-6D7E5AB99D98}" type="slidenum">
              <a:rPr lang="en-US" smtClean="0"/>
              <a:t>25</a:t>
            </a:fld>
            <a:endParaRPr lang="en-US"/>
          </a:p>
        </p:txBody>
      </p:sp>
    </p:spTree>
    <p:extLst>
      <p:ext uri="{BB962C8B-B14F-4D97-AF65-F5344CB8AC3E}">
        <p14:creationId xmlns:p14="http://schemas.microsoft.com/office/powerpoint/2010/main" val="2960958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39725" indent="-339725">
              <a:lnSpc>
                <a:spcPct val="150000"/>
              </a:lnSpc>
              <a:spcBef>
                <a:spcPct val="0"/>
              </a:spcBef>
              <a:defRPr/>
            </a:pPr>
            <a:r>
              <a:rPr lang="en-US" altLang="en-US" sz="1200" dirty="0">
                <a:ea typeface="MS PGothic" pitchFamily="34" charset="-128"/>
              </a:rPr>
              <a:t>Some advantages of participating in the Defined Benefit Program are: </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b="1" dirty="0">
                <a:ea typeface="MS PGothic" pitchFamily="34" charset="-128"/>
              </a:rPr>
              <a:t>Click</a:t>
            </a:r>
            <a:r>
              <a:rPr lang="en-US" altLang="en-US" sz="1200" dirty="0">
                <a:ea typeface="MS PGothic" pitchFamily="34" charset="-128"/>
              </a:rPr>
              <a:t>.</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dirty="0">
                <a:ea typeface="MS PGothic" pitchFamily="34" charset="-128"/>
              </a:rPr>
              <a:t>There are no program fees. All your contributions will go back to you.</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b="1" dirty="0">
                <a:ea typeface="MS PGothic" pitchFamily="34" charset="-128"/>
              </a:rPr>
              <a:t>Click</a:t>
            </a:r>
            <a:endParaRPr lang="en-US" altLang="en-US" sz="1200" dirty="0">
              <a:ea typeface="MS PGothic" pitchFamily="34" charset="-128"/>
            </a:endParaRP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dirty="0">
                <a:ea typeface="MS PGothic" pitchFamily="34" charset="-128"/>
              </a:rPr>
              <a:t>There is a guaranteed lifetime monthly benefit when you retire, and that benefit is determined by a formula and not your account balance.</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b="1" dirty="0">
                <a:ea typeface="MS PGothic" pitchFamily="34" charset="-128"/>
              </a:rPr>
              <a:t>Click</a:t>
            </a:r>
            <a:r>
              <a:rPr lang="en-US" altLang="en-US" sz="1200" dirty="0">
                <a:ea typeface="MS PGothic" pitchFamily="34" charset="-128"/>
              </a:rPr>
              <a:t>.</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dirty="0">
                <a:ea typeface="MS PGothic" pitchFamily="34" charset="-128"/>
              </a:rPr>
              <a:t>The Defined Benefit program allows for members to take advantage of the benefits of retiring from more than 1 California public retirement system through concurrent retirement.</a:t>
            </a:r>
          </a:p>
          <a:p>
            <a:pPr marL="339725" indent="-339725">
              <a:lnSpc>
                <a:spcPct val="150000"/>
              </a:lnSpc>
              <a:spcBef>
                <a:spcPct val="0"/>
              </a:spcBef>
              <a:defRPr/>
            </a:pPr>
            <a:r>
              <a:rPr lang="en-US" altLang="en-US" sz="1200" dirty="0">
                <a:ea typeface="MS PGothic" pitchFamily="34" charset="-128"/>
              </a:rPr>
              <a:t>It also provides inflation protection to your monthly benefit. </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b="1" dirty="0">
                <a:ea typeface="MS PGothic" pitchFamily="34" charset="-128"/>
              </a:rPr>
              <a:t>Click</a:t>
            </a:r>
            <a:r>
              <a:rPr lang="en-US" altLang="en-US" sz="1200" dirty="0">
                <a:ea typeface="MS PGothic" pitchFamily="34" charset="-128"/>
              </a:rPr>
              <a:t>.</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dirty="0">
                <a:ea typeface="MS PGothic" pitchFamily="34" charset="-128"/>
              </a:rPr>
              <a:t>Additionally, any unused sick leave that you may have converts to additional service credit at retirement.</a:t>
            </a:r>
          </a:p>
          <a:p>
            <a:pPr marL="339725" indent="-339725">
              <a:lnSpc>
                <a:spcPct val="150000"/>
              </a:lnSpc>
              <a:spcBef>
                <a:spcPct val="0"/>
              </a:spcBef>
              <a:defRPr/>
            </a:pPr>
            <a:endParaRPr lang="en-US" altLang="en-US" sz="1200" dirty="0">
              <a:ea typeface="MS PGothic" pitchFamily="34" charset="-128"/>
            </a:endParaRPr>
          </a:p>
          <a:p>
            <a:pPr marL="339725" indent="-339725">
              <a:lnSpc>
                <a:spcPct val="150000"/>
              </a:lnSpc>
              <a:spcBef>
                <a:spcPct val="0"/>
              </a:spcBef>
              <a:defRPr/>
            </a:pPr>
            <a:r>
              <a:rPr lang="en-US" altLang="en-US" sz="1200" b="1" dirty="0">
                <a:ea typeface="MS PGothic" pitchFamily="34" charset="-128"/>
              </a:rPr>
              <a:t>Click</a:t>
            </a:r>
            <a:r>
              <a:rPr lang="en-US" altLang="en-US" sz="1200" dirty="0">
                <a:ea typeface="MS PGothic" pitchFamily="34" charset="-128"/>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26</a:t>
            </a:fld>
            <a:endParaRPr lang="en-US"/>
          </a:p>
        </p:txBody>
      </p:sp>
    </p:spTree>
    <p:extLst>
      <p:ext uri="{BB962C8B-B14F-4D97-AF65-F5344CB8AC3E}">
        <p14:creationId xmlns:p14="http://schemas.microsoft.com/office/powerpoint/2010/main" val="1353026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a Defined Benefit member, you will be under one of two benefit structures. </a:t>
            </a:r>
          </a:p>
          <a:p>
            <a:endParaRPr lang="en-US" dirty="0"/>
          </a:p>
          <a:p>
            <a:r>
              <a:rPr lang="en-US" dirty="0"/>
              <a:t>Your benefit structure is either CalSTRS 2% at 60 or 2% at 62.</a:t>
            </a:r>
          </a:p>
          <a:p>
            <a:r>
              <a:rPr lang="en-US" dirty="0"/>
              <a:t>Your benefit structure is determined by the date in which you were first hired to perform creditable service.</a:t>
            </a:r>
          </a:p>
          <a:p>
            <a:endParaRPr lang="en-US" dirty="0"/>
          </a:p>
          <a:p>
            <a:r>
              <a:rPr lang="en-US" altLang="en-US" sz="1200" b="1" dirty="0">
                <a:ea typeface="MS PGothic" pitchFamily="34" charset="-128"/>
              </a:rPr>
              <a:t>Click</a:t>
            </a:r>
            <a:r>
              <a:rPr lang="en-US" dirty="0"/>
              <a:t>.</a:t>
            </a:r>
          </a:p>
          <a:p>
            <a:endParaRPr lang="en-US" dirty="0"/>
          </a:p>
          <a:p>
            <a:r>
              <a:rPr lang="en-US" dirty="0"/>
              <a:t>If you were first hired on or before December 31, 2012, you are under the CalSTRS 2% at 60 benefit structure.</a:t>
            </a:r>
          </a:p>
          <a:p>
            <a:endParaRPr lang="en-US" dirty="0"/>
          </a:p>
          <a:p>
            <a:r>
              <a:rPr lang="en-US" altLang="en-US" sz="1200" b="1" dirty="0">
                <a:ea typeface="MS PGothic" pitchFamily="34" charset="-128"/>
              </a:rPr>
              <a:t>Click</a:t>
            </a:r>
            <a:r>
              <a:rPr lang="en-US" dirty="0"/>
              <a:t>.</a:t>
            </a:r>
          </a:p>
          <a:p>
            <a:endParaRPr lang="en-US" dirty="0"/>
          </a:p>
          <a:p>
            <a:r>
              <a:rPr lang="en-US" dirty="0"/>
              <a:t>If you were first hired on or after January 1, 2013, you are under the CalSTRS 2% at 62 benefit structure.</a:t>
            </a:r>
          </a:p>
          <a:p>
            <a:endParaRPr lang="en-US" dirty="0"/>
          </a:p>
          <a:p>
            <a:r>
              <a:rPr lang="en-US" dirty="0"/>
              <a:t>That 2% refers to the age factor you’ll receive if you retire at the normal retirement age associated with your benefit structure. 60 or 62.</a:t>
            </a:r>
          </a:p>
          <a:p>
            <a:endParaRPr lang="en-US" dirty="0"/>
          </a:p>
          <a:p>
            <a:r>
              <a:rPr lang="en-US" altLang="en-US" sz="1200" b="1" dirty="0">
                <a:ea typeface="MS PGothic" pitchFamily="34" charset="-128"/>
              </a:rPr>
              <a:t>Click</a:t>
            </a:r>
            <a:r>
              <a:rPr lang="en-US" dirty="0"/>
              <a:t>.</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27</a:t>
            </a:fld>
            <a:endParaRPr lang="en-US"/>
          </a:p>
        </p:txBody>
      </p:sp>
    </p:spTree>
    <p:extLst>
      <p:ext uri="{BB962C8B-B14F-4D97-AF65-F5344CB8AC3E}">
        <p14:creationId xmlns:p14="http://schemas.microsoft.com/office/powerpoint/2010/main" val="4246385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are a few ways to earn your eligibility to retire from the Defined Benefit Program. To be eligible to retire:</a:t>
            </a:r>
          </a:p>
          <a:p>
            <a:endParaRPr lang="en-US" dirty="0"/>
          </a:p>
          <a:p>
            <a:r>
              <a:rPr lang="en-US" altLang="en-US" sz="1200" b="1" dirty="0">
                <a:ea typeface="MS PGothic" pitchFamily="34" charset="-128"/>
              </a:rPr>
              <a:t>Click.</a:t>
            </a:r>
          </a:p>
          <a:p>
            <a:r>
              <a:rPr lang="en-US" sz="1200" b="0" dirty="0">
                <a:ea typeface="MS PGothic" pitchFamily="34" charset="-128"/>
              </a:rPr>
              <a:t>Y</a:t>
            </a:r>
            <a:r>
              <a:rPr lang="en-US" dirty="0"/>
              <a:t>ou must be at least age 55 with 5 service credits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a typeface="MS PGothic" pitchFamily="34" charset="-128"/>
              </a:rPr>
              <a:t>Click.</a:t>
            </a:r>
          </a:p>
          <a:p>
            <a:r>
              <a:rPr lang="en-US" dirty="0"/>
              <a:t>There is an option for early retirement at age 50 if you have 30 service credits. But this is only for our members who fall under the 2% at 60 benefit structure.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a typeface="MS PGothic" pitchFamily="34" charset="-128"/>
              </a:rPr>
              <a:t>Click.</a:t>
            </a:r>
            <a:endParaRPr lang="en-US" dirty="0"/>
          </a:p>
          <a:p>
            <a:r>
              <a:rPr lang="en-US" dirty="0"/>
              <a:t>You can also take advantage of concurrent retirement as early as age 55. If you qualify, you do not need to hit our 5 service credit requirement. You’ll need to contact your other retirement system for more details.</a:t>
            </a:r>
          </a:p>
          <a:p>
            <a:endParaRPr lang="en-US" dirty="0"/>
          </a:p>
          <a:p>
            <a:r>
              <a:rPr lang="en-US" dirty="0"/>
              <a:t>The most important thing I want to point out in regard to retirement on this slide is the vesting requirement. Remember that with Cash Balance program, there was no vesting requirement involved. In most cases here, you must earn at least 5 service credits. That’s definitely something to keep in mind.</a:t>
            </a:r>
          </a:p>
          <a:p>
            <a:endParaRPr lang="en-US" dirty="0"/>
          </a:p>
          <a:p>
            <a:r>
              <a:rPr lang="en-US" b="1" dirty="0"/>
              <a:t>Click</a:t>
            </a:r>
            <a:r>
              <a:rPr lang="en-US" dirty="0"/>
              <a:t>.</a:t>
            </a:r>
          </a:p>
        </p:txBody>
      </p:sp>
      <p:sp>
        <p:nvSpPr>
          <p:cNvPr id="4" name="Slide Number Placeholder 3"/>
          <p:cNvSpPr>
            <a:spLocks noGrp="1"/>
          </p:cNvSpPr>
          <p:nvPr>
            <p:ph type="sldNum" sz="quarter" idx="5"/>
          </p:nvPr>
        </p:nvSpPr>
        <p:spPr/>
        <p:txBody>
          <a:bodyPr/>
          <a:lstStyle/>
          <a:p>
            <a:fld id="{F2DC09A6-2027-AB44-B3F1-6D7E5AB99D98}" type="slidenum">
              <a:rPr lang="en-US" smtClean="0"/>
              <a:t>28</a:t>
            </a:fld>
            <a:endParaRPr lang="en-US"/>
          </a:p>
        </p:txBody>
      </p:sp>
    </p:spTree>
    <p:extLst>
      <p:ext uri="{BB962C8B-B14F-4D97-AF65-F5344CB8AC3E}">
        <p14:creationId xmlns:p14="http://schemas.microsoft.com/office/powerpoint/2010/main" val="3813091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At this point, you have heard me mention that the benefit is based on a formula and not the amount of money in your account. But we haven’t talked about what that formula is. Let’s take a look at the multiple factors involved. </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 </a:t>
            </a: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To calculate the monthly Member-Only Benefit, we multiply service credit times age factor times final compensation. But let’s go over each individually so you can better understand.</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First, we look at service credit. Service credit is the time you work and contribute to the defined benefit program. You can earn up to 1.00 year per school year. </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a:t>
            </a: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Next, we look at age factor. This is a percentage based on your age in years and months at retirement </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a:t>
            </a: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Finally, we calculate your final compensation, which is your highest average annual compensation earnable for 36 consecutive months.</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We then multiply all three components together to get your monthly member-only retirement benefit.</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kern="1200" dirty="0">
                <a:solidFill>
                  <a:schemeClr val="tx1"/>
                </a:solidFill>
                <a:effectLst/>
                <a:latin typeface="+mn-lt"/>
                <a:ea typeface="+mn-ea"/>
                <a:cs typeface="+mn-cs"/>
              </a:rPr>
              <a:t>As a part-time educator, service credit and final compensation require some special considerations while planning for retirement. I’ll let you know why on these next 2 slides.</a:t>
            </a:r>
          </a:p>
          <a:p>
            <a:pPr marL="0" indent="-236538" algn="l" defTabSz="914400" rtl="0" eaLnBrk="1" latinLnBrk="0" hangingPunct="1">
              <a:spcBef>
                <a:spcPct val="0"/>
              </a:spcBef>
            </a:pPr>
            <a:endParaRPr lang="en-US" altLang="en-US" sz="1200" kern="1200" dirty="0">
              <a:solidFill>
                <a:schemeClr val="tx1"/>
              </a:solidFill>
              <a:effectLst/>
              <a:latin typeface="+mn-lt"/>
              <a:ea typeface="+mn-ea"/>
              <a:cs typeface="+mn-cs"/>
            </a:endParaRPr>
          </a:p>
          <a:p>
            <a:pPr marL="0" indent="-236538" algn="l" defTabSz="914400" rtl="0" eaLnBrk="1" latinLnBrk="0" hangingPunct="1">
              <a:spcBef>
                <a:spcPct val="0"/>
              </a:spcBef>
            </a:pPr>
            <a:r>
              <a:rPr lang="en-US" altLang="en-US" sz="1200" b="1" kern="1200" dirty="0">
                <a:solidFill>
                  <a:schemeClr val="tx1"/>
                </a:solidFill>
                <a:effectLst/>
                <a:latin typeface="+mn-lt"/>
                <a:ea typeface="+mn-ea"/>
                <a:cs typeface="+mn-cs"/>
              </a:rPr>
              <a:t>Click</a:t>
            </a:r>
            <a:r>
              <a:rPr lang="en-US" altLang="en-US" sz="1200" kern="1200" dirty="0">
                <a:solidFill>
                  <a:schemeClr val="tx1"/>
                </a:solidFill>
                <a:effectLst/>
                <a:latin typeface="+mn-lt"/>
                <a:ea typeface="+mn-ea"/>
                <a:cs typeface="+mn-cs"/>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29</a:t>
            </a:fld>
            <a:endParaRPr lang="en-US"/>
          </a:p>
        </p:txBody>
      </p:sp>
    </p:spTree>
    <p:extLst>
      <p:ext uri="{BB962C8B-B14F-4D97-AF65-F5344CB8AC3E}">
        <p14:creationId xmlns:p14="http://schemas.microsoft.com/office/powerpoint/2010/main" val="283249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mn-cs"/>
              </a:rPr>
              <a:t>We are going to cover a lot today, but the main three objectives are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talk about how to determine what retirement plan you are paying into. It is very common for an educator working part-time with either one employer or more to not know what retirement plan they are paying into. And our first goal is for all of you to be confident in figuring this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are going to talk about the different CalSTRS programs that are offered to California’s educators. We will be comparing them side by side; I hope you find it informative.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Finally, I am going to point out additional retirement considerations that may pertain to your unique situation. So, you will want to take notes if you identify any considerations that apply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 let’s get started…and again, thank you for joining us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a:t>
            </a:fld>
            <a:endParaRPr lang="en-US"/>
          </a:p>
        </p:txBody>
      </p:sp>
    </p:spTree>
    <p:extLst>
      <p:ext uri="{BB962C8B-B14F-4D97-AF65-F5344CB8AC3E}">
        <p14:creationId xmlns:p14="http://schemas.microsoft.com/office/powerpoint/2010/main" val="2127848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altLang="en-US" b="0" i="0" dirty="0"/>
              <a:t>Your </a:t>
            </a:r>
            <a:r>
              <a:rPr lang="en-US" altLang="en-US" sz="1200" kern="1200" dirty="0">
                <a:solidFill>
                  <a:schemeClr val="tx1"/>
                </a:solidFill>
                <a:effectLst/>
                <a:latin typeface="+mn-lt"/>
                <a:ea typeface="+mn-ea"/>
                <a:cs typeface="+mn-cs"/>
              </a:rPr>
              <a:t>service credit </a:t>
            </a:r>
            <a:r>
              <a:rPr lang="en-US" altLang="en-US" b="0" i="0" dirty="0"/>
              <a:t>depends partly on the amount you would have earned if you were working full time in your position. </a:t>
            </a:r>
          </a:p>
          <a:p>
            <a:pPr eaLnBrk="1" hangingPunct="1">
              <a:spcBef>
                <a:spcPct val="0"/>
              </a:spcBef>
            </a:pPr>
            <a:endParaRPr lang="en-US" altLang="en-US" b="0" i="0" dirty="0"/>
          </a:p>
          <a:p>
            <a:pPr eaLnBrk="1" hangingPunct="1">
              <a:spcBef>
                <a:spcPct val="0"/>
              </a:spcBef>
            </a:pPr>
            <a:r>
              <a:rPr lang="en-US" altLang="en-US" b="0" i="0" dirty="0"/>
              <a:t>Service credit is calculated by dividing your earnings by your annualized pay rate . </a:t>
            </a:r>
          </a:p>
          <a:p>
            <a:pPr eaLnBrk="1" hangingPunct="1">
              <a:spcBef>
                <a:spcPct val="0"/>
              </a:spcBef>
            </a:pPr>
            <a:endParaRPr lang="en-US" altLang="en-US" b="0" i="0" dirty="0"/>
          </a:p>
          <a:p>
            <a:pPr eaLnBrk="1" hangingPunct="1">
              <a:spcBef>
                <a:spcPct val="0"/>
              </a:spcBef>
            </a:pPr>
            <a:r>
              <a:rPr lang="en-US" altLang="en-US" b="0" i="0" dirty="0"/>
              <a:t>Earnings are what you actually earned and were paid. </a:t>
            </a:r>
          </a:p>
          <a:p>
            <a:pPr eaLnBrk="1" hangingPunct="1">
              <a:spcBef>
                <a:spcPct val="0"/>
              </a:spcBef>
            </a:pPr>
            <a:endParaRPr lang="en-US" altLang="en-US" b="0" i="0" dirty="0"/>
          </a:p>
          <a:p>
            <a:pPr eaLnBrk="1" hangingPunct="1">
              <a:spcBef>
                <a:spcPct val="0"/>
              </a:spcBef>
            </a:pPr>
            <a:r>
              <a:rPr lang="en-US" altLang="en-US" b="0" i="0" dirty="0"/>
              <a:t>Annualized pay rate is the amount you could earn if you worked a full-time load.</a:t>
            </a:r>
          </a:p>
          <a:p>
            <a:pPr eaLnBrk="1" hangingPunct="1">
              <a:spcBef>
                <a:spcPct val="0"/>
              </a:spcBef>
            </a:pPr>
            <a:endParaRPr lang="en-US" altLang="en-US" b="0" i="0" dirty="0"/>
          </a:p>
          <a:p>
            <a:pPr eaLnBrk="1" hangingPunct="1">
              <a:spcBef>
                <a:spcPct val="0"/>
              </a:spcBef>
            </a:pPr>
            <a:r>
              <a:rPr lang="en-US" b="0" i="0" dirty="0"/>
              <a:t>This gives us the service credit earned in that assignment. If you are working multiple assignments, you would calculate the service credit you earn from each and add them together to get your total service credit for the school year. Remember you can only earn up to 1.000 service credit in a school year.</a:t>
            </a:r>
          </a:p>
          <a:p>
            <a:pPr eaLnBrk="1" hangingPunct="1">
              <a:spcBef>
                <a:spcPct val="0"/>
              </a:spcBef>
            </a:pPr>
            <a:endParaRPr lang="en-US" b="0" i="0" dirty="0"/>
          </a:p>
          <a:p>
            <a:pPr eaLnBrk="1" hangingPunct="1">
              <a:spcBef>
                <a:spcPct val="0"/>
              </a:spcBef>
            </a:pPr>
            <a:r>
              <a:rPr lang="en-US" b="1" i="0" dirty="0"/>
              <a:t>Click</a:t>
            </a:r>
            <a:r>
              <a:rPr lang="en-US" b="0" i="0" dirty="0"/>
              <a: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30</a:t>
            </a:fld>
            <a:endParaRPr lang="en-US"/>
          </a:p>
        </p:txBody>
      </p:sp>
    </p:spTree>
    <p:extLst>
      <p:ext uri="{BB962C8B-B14F-4D97-AF65-F5344CB8AC3E}">
        <p14:creationId xmlns:p14="http://schemas.microsoft.com/office/powerpoint/2010/main" val="370141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altLang="en-US" b="0" i="0" dirty="0">
                <a:latin typeface="Arial" panose="020B0604020202020204" pitchFamily="34" charset="0"/>
              </a:rPr>
              <a:t>Like service credit, when calculating your final compensation, it </a:t>
            </a:r>
            <a:r>
              <a:rPr lang="en-US" altLang="en-US" b="0" i="0" dirty="0"/>
              <a:t>partly depends on the amount you would have earned if you were working full time in your position</a:t>
            </a:r>
            <a:r>
              <a:rPr lang="en-US" altLang="en-US" b="0" i="0" dirty="0">
                <a:latin typeface="Arial" panose="020B0604020202020204" pitchFamily="34" charset="0"/>
              </a:rPr>
              <a:t>.</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Final Compensation is calculated by taking your highest average annual compensation earnable and dividing that by 36 months. The result gives us a monthly average to use when calculating your monthly retirement benefit.</a:t>
            </a:r>
          </a:p>
          <a:p>
            <a:pPr eaLnBrk="1" hangingPunct="1">
              <a:spcBef>
                <a:spcPct val="0"/>
              </a:spcBef>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0" i="0" dirty="0">
                <a:latin typeface="Arial" panose="020B0604020202020204" pitchFamily="34" charset="0"/>
              </a:rPr>
              <a:t>CalSTRS will do the research for you to find the highest average 36 consecutive months. Our goal is to provide the best possible retirement benefit to you based on the hard work you’ve put in. </a:t>
            </a:r>
            <a:endParaRPr lang="en-US" dirty="0"/>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Now, if you are working multiple assignments, there is a bit of extra math to calculate your compensation earnable. We first take the weighted average of the amounts you would have been paid if had you worked full time in each of your assignments. If you have an assignment with a low annualized pay rate it might be worth considering dropping that contract near retirement in order to maximize your final compensation. </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0" i="0" dirty="0">
                <a:latin typeface="Arial" panose="020B0604020202020204" pitchFamily="34" charset="0"/>
              </a:rPr>
              <a:t>If you are working in multiple positions, be sure to meet with a CalSTRS benefits specialist at least three years before you plan to retire to explore your options and determine the best plan for your unique situation.</a:t>
            </a:r>
          </a:p>
          <a:p>
            <a:pPr eaLnBrk="1" hangingPunct="1">
              <a:spcBef>
                <a:spcPct val="0"/>
              </a:spcBef>
            </a:pPr>
            <a:endParaRPr lang="en-US" altLang="en-US" b="0" i="0" dirty="0">
              <a:latin typeface="Arial" panose="020B0604020202020204" pitchFamily="34" charset="0"/>
            </a:endParaRPr>
          </a:p>
          <a:p>
            <a:pPr eaLnBrk="1" hangingPunct="1">
              <a:spcBef>
                <a:spcPct val="0"/>
              </a:spcBef>
            </a:pPr>
            <a:r>
              <a:rPr lang="en-US" altLang="en-US" b="1" i="0" dirty="0">
                <a:latin typeface="Arial" panose="020B0604020202020204" pitchFamily="34" charset="0"/>
              </a:rPr>
              <a:t>Click</a:t>
            </a:r>
            <a:r>
              <a:rPr lang="en-US" altLang="en-US" b="0" i="0" dirty="0">
                <a:latin typeface="Arial" panose="020B0604020202020204" pitchFamily="34" charset="0"/>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31</a:t>
            </a:fld>
            <a:endParaRPr lang="en-US"/>
          </a:p>
        </p:txBody>
      </p:sp>
    </p:spTree>
    <p:extLst>
      <p:ext uri="{BB962C8B-B14F-4D97-AF65-F5344CB8AC3E}">
        <p14:creationId xmlns:p14="http://schemas.microsoft.com/office/powerpoint/2010/main" val="3453131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rPr>
              <a:t>Because we feel this is often misunderstood and can be very impactful, I’m going to highlight some notes about final compensation.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0" dirty="0">
                <a:latin typeface="Arial" panose="020B0604020202020204" pitchFamily="34" charset="0"/>
              </a:rPr>
              <a:t>Click</a:t>
            </a:r>
            <a:r>
              <a:rPr lang="en-US" altLang="en-US" b="0" i="0" dirty="0">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rPr>
              <a:t>Your final compensation is one of 3 components of the defined benefit formula. It is based on the amount you would have earned had you worked in your position on a full-time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0" dirty="0">
                <a:latin typeface="Arial" panose="020B0604020202020204" pitchFamily="34" charset="0"/>
              </a:rPr>
              <a:t>Click</a:t>
            </a:r>
            <a:r>
              <a:rPr lang="en-US" altLang="en-US" b="0" i="0" dirty="0">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rPr>
              <a:t>If you find yourself working multiple part-time contracts, remember that we use a weighted average. We use the amounts you would have earned had you worked full-time across all your assignments.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0" dirty="0">
                <a:latin typeface="Arial" panose="020B0604020202020204" pitchFamily="34" charset="0"/>
              </a:rPr>
              <a:t>Click</a:t>
            </a:r>
            <a:r>
              <a:rPr lang="en-US" altLang="en-US" b="0" i="0" dirty="0">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ndParaRPr>
          </a:p>
          <a:p>
            <a:r>
              <a:rPr lang="en-US" dirty="0"/>
              <a:t>Finally, remember the higher your average compensation earnable the higher your benefit will be. This is something to pay attention to when looking for ways to increase your retirement benefit.</a:t>
            </a:r>
          </a:p>
          <a:p>
            <a:endParaRPr lang="en-US" dirty="0"/>
          </a:p>
          <a:p>
            <a:r>
              <a:rPr lang="en-US" b="1" dirty="0"/>
              <a:t>Click</a:t>
            </a:r>
            <a:r>
              <a:rPr lang="en-US" dirty="0"/>
              <a:t>.</a:t>
            </a:r>
          </a:p>
          <a:p>
            <a:endParaRPr lang="en-US" dirty="0"/>
          </a:p>
          <a:p>
            <a:r>
              <a:rPr lang="en-US" dirty="0"/>
              <a:t>Like I mentioned at the start, if you look to the right side of your screen, you will see the document icon. You can use this icon to download the factsheet titled Considerations for Part-Time Educators. This factsheet will provide you with a more detailed example of how Service Credit and Final Compensation are calculated and how each can impact your final retirement benefit.</a:t>
            </a:r>
          </a:p>
          <a:p>
            <a:endParaRPr lang="en-US" dirty="0"/>
          </a:p>
          <a:p>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32</a:t>
            </a:fld>
            <a:endParaRPr lang="en-US"/>
          </a:p>
        </p:txBody>
      </p:sp>
    </p:spTree>
    <p:extLst>
      <p:ext uri="{BB962C8B-B14F-4D97-AF65-F5344CB8AC3E}">
        <p14:creationId xmlns:p14="http://schemas.microsoft.com/office/powerpoint/2010/main" val="3712523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dirty="0"/>
              <a:t>If you downloaded today’s attachment, then this should look familiar This is our brand-new factsheet designed for part-time workers in the defined benefit program.</a:t>
            </a:r>
          </a:p>
          <a:p>
            <a:pPr eaLnBrk="1" hangingPunct="1">
              <a:spcBef>
                <a:spcPct val="0"/>
              </a:spcBef>
            </a:pPr>
            <a:endParaRPr lang="en-US" dirty="0"/>
          </a:p>
          <a:p>
            <a:pPr eaLnBrk="1" hangingPunct="1">
              <a:spcBef>
                <a:spcPct val="0"/>
              </a:spcBef>
            </a:pPr>
            <a:r>
              <a:rPr lang="en-US" dirty="0"/>
              <a:t>We include descriptions and sample calculations for both service credit and final compensation. It should help you better understand how the amount of your contract may affect your benefit in retirement.</a:t>
            </a:r>
          </a:p>
          <a:p>
            <a:pPr eaLnBrk="1" hangingPunct="1">
              <a:spcBef>
                <a:spcPct val="0"/>
              </a:spcBef>
            </a:pPr>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33</a:t>
            </a:fld>
            <a:endParaRPr lang="en-US"/>
          </a:p>
        </p:txBody>
      </p:sp>
    </p:spTree>
    <p:extLst>
      <p:ext uri="{BB962C8B-B14F-4D97-AF65-F5344CB8AC3E}">
        <p14:creationId xmlns:p14="http://schemas.microsoft.com/office/powerpoint/2010/main" val="3065219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the CalSTRS Hybrid model again. We just finished talking about the Traditional Defined Benefit…remember, based on a formula.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account built into your membership is the Defined Benefit Supplement account.</a:t>
            </a:r>
          </a:p>
          <a:p>
            <a:endParaRPr lang="en-US" sz="1200" kern="1200" dirty="0">
              <a:solidFill>
                <a:schemeClr val="tx1"/>
              </a:solidFill>
              <a:effectLst/>
              <a:latin typeface="+mn-lt"/>
              <a:ea typeface="+mn-ea"/>
              <a:cs typeface="+mn-cs"/>
            </a:endParaRPr>
          </a:p>
          <a:p>
            <a:pPr>
              <a:lnSpc>
                <a:spcPct val="150000"/>
              </a:lnSpc>
              <a:spcBef>
                <a:spcPts val="0"/>
              </a:spcBef>
              <a:defRPr/>
            </a:pPr>
            <a:r>
              <a:rPr lang="en-US" altLang="en-US" dirty="0">
                <a:solidFill>
                  <a:schemeClr val="tx1">
                    <a:lumMod val="75000"/>
                    <a:lumOff val="25000"/>
                  </a:schemeClr>
                </a:solidFill>
                <a:ea typeface="Tahoma" panose="020B0604030504040204" pitchFamily="34" charset="0"/>
                <a:cs typeface="Tahoma" panose="020B0604030504040204" pitchFamily="34" charset="0"/>
              </a:rPr>
              <a:t>We learned earlier that you can only earn up to 1.000 service credit per school year. So what happens to anything extra you might have worked?</a:t>
            </a:r>
          </a:p>
          <a:p>
            <a:pPr>
              <a:lnSpc>
                <a:spcPct val="150000"/>
              </a:lnSpc>
              <a:spcBef>
                <a:spcPts val="0"/>
              </a:spcBef>
              <a:defRPr/>
            </a:pPr>
            <a:endParaRPr lang="en-US" altLang="en-US" dirty="0">
              <a:solidFill>
                <a:schemeClr val="tx1">
                  <a:lumMod val="75000"/>
                  <a:lumOff val="25000"/>
                </a:schemeClr>
              </a:solidFill>
              <a:ea typeface="Tahoma" panose="020B0604030504040204" pitchFamily="34" charset="0"/>
              <a:cs typeface="Tahoma" panose="020B0604030504040204" pitchFamily="34" charset="0"/>
            </a:endParaRPr>
          </a:p>
          <a:p>
            <a:pPr>
              <a:lnSpc>
                <a:spcPct val="150000"/>
              </a:lnSpc>
              <a:spcBef>
                <a:spcPts val="0"/>
              </a:spcBef>
              <a:defRPr/>
            </a:pPr>
            <a:r>
              <a:rPr lang="en-US" altLang="en-US" dirty="0">
                <a:solidFill>
                  <a:schemeClr val="tx1">
                    <a:lumMod val="75000"/>
                    <a:lumOff val="25000"/>
                  </a:schemeClr>
                </a:solidFill>
                <a:ea typeface="Tahoma" panose="020B0604030504040204" pitchFamily="34" charset="0"/>
                <a:cs typeface="Tahoma" panose="020B0604030504040204" pitchFamily="34" charset="0"/>
              </a:rPr>
              <a:t>Here is your answer. The Defined Benefit Supplement. All of your excess earnings are routed here at the end of each school year.</a:t>
            </a:r>
          </a:p>
          <a:p>
            <a:pPr>
              <a:lnSpc>
                <a:spcPct val="150000"/>
              </a:lnSpc>
              <a:spcBef>
                <a:spcPts val="0"/>
              </a:spcBef>
              <a:defRPr/>
            </a:pPr>
            <a:endParaRPr lang="en-US" altLang="en-US" i="1" dirty="0">
              <a:solidFill>
                <a:schemeClr val="tx1">
                  <a:lumMod val="75000"/>
                  <a:lumOff val="25000"/>
                </a:schemeClr>
              </a:solidFill>
              <a:ea typeface="Tahoma" panose="020B0604030504040204" pitchFamily="34" charset="0"/>
              <a:cs typeface="Tahoma" panose="020B0604030504040204" pitchFamily="34" charset="0"/>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34</a:t>
            </a:fld>
            <a:endParaRPr lang="en-US"/>
          </a:p>
        </p:txBody>
      </p:sp>
    </p:spTree>
    <p:extLst>
      <p:ext uri="{BB962C8B-B14F-4D97-AF65-F5344CB8AC3E}">
        <p14:creationId xmlns:p14="http://schemas.microsoft.com/office/powerpoint/2010/main" val="3632647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altLang="en-US" b="0" i="0" u="none" dirty="0">
                <a:latin typeface="Arial" panose="020B0604020202020204" pitchFamily="34" charset="0"/>
              </a:rPr>
              <a:t>This account is a 2</a:t>
            </a:r>
            <a:r>
              <a:rPr lang="en-US" altLang="en-US" b="0" i="0" u="none" baseline="30000" dirty="0">
                <a:latin typeface="Arial" panose="020B0604020202020204" pitchFamily="34" charset="0"/>
              </a:rPr>
              <a:t>nd</a:t>
            </a:r>
            <a:r>
              <a:rPr lang="en-US" altLang="en-US" b="0" i="0" u="none" dirty="0">
                <a:latin typeface="Arial" panose="020B0604020202020204" pitchFamily="34" charset="0"/>
              </a:rPr>
              <a:t> account you will draw from in retirement. It is supplemental to your defined benefit account. The Defined Benefit Supplement is very similar to the cash balance plan because your benefit in retirement depends on the ending balance of your account.</a:t>
            </a:r>
          </a:p>
          <a:p>
            <a:pPr eaLnBrk="1" hangingPunct="1">
              <a:spcBef>
                <a:spcPct val="0"/>
              </a:spcBef>
            </a:pPr>
            <a:endParaRPr lang="en-US" altLang="en-US" b="0" i="0" u="none" dirty="0">
              <a:latin typeface="Arial" panose="020B0604020202020204" pitchFamily="34" charset="0"/>
            </a:endParaRPr>
          </a:p>
          <a:p>
            <a:pPr eaLnBrk="1" hangingPunct="1">
              <a:spcBef>
                <a:spcPct val="0"/>
              </a:spcBef>
            </a:pPr>
            <a:r>
              <a:rPr lang="en-US" altLang="en-US" b="1" i="0" u="none" dirty="0">
                <a:latin typeface="Arial" panose="020B0604020202020204" pitchFamily="34" charset="0"/>
              </a:rPr>
              <a:t>Click</a:t>
            </a:r>
            <a:r>
              <a:rPr lang="en-US" altLang="en-US" b="0" i="0" u="none" dirty="0">
                <a:latin typeface="Arial" panose="020B0604020202020204" pitchFamily="34" charset="0"/>
              </a:rPr>
              <a:t>.</a:t>
            </a:r>
          </a:p>
          <a:p>
            <a:pPr eaLnBrk="1" hangingPunct="1">
              <a:spcBef>
                <a:spcPct val="0"/>
              </a:spcBef>
            </a:pPr>
            <a:endParaRPr lang="en-US" altLang="en-US" b="0" i="0" u="none" dirty="0">
              <a:latin typeface="Arial" panose="020B0604020202020204" pitchFamily="34" charset="0"/>
            </a:endParaRPr>
          </a:p>
          <a:p>
            <a:pPr eaLnBrk="1" hangingPunct="1">
              <a:spcBef>
                <a:spcPct val="0"/>
              </a:spcBef>
            </a:pPr>
            <a:r>
              <a:rPr lang="en-US" altLang="en-US" b="0" i="0" u="none" dirty="0">
                <a:latin typeface="Arial" panose="020B0604020202020204" pitchFamily="34" charset="0"/>
              </a:rPr>
              <a:t>This account grows from contributions made on earnings in excess of 1.000 service credit. As a part time educator, if you are working multiple assignments then you may in fact be working more than the equivalent of 1.000 service credit.</a:t>
            </a:r>
          </a:p>
          <a:p>
            <a:pPr eaLnBrk="1" hangingPunct="1">
              <a:spcBef>
                <a:spcPct val="0"/>
              </a:spcBef>
            </a:pPr>
            <a:endParaRPr lang="en-US" altLang="en-US" b="0" i="0" u="none" dirty="0">
              <a:latin typeface="Arial" panose="020B0604020202020204" pitchFamily="34" charset="0"/>
            </a:endParaRPr>
          </a:p>
          <a:p>
            <a:pPr eaLnBrk="1" hangingPunct="1">
              <a:spcBef>
                <a:spcPct val="0"/>
              </a:spcBef>
            </a:pPr>
            <a:r>
              <a:rPr lang="en-US" altLang="en-US" b="1" i="0" u="none" dirty="0">
                <a:latin typeface="Arial" panose="020B0604020202020204" pitchFamily="34" charset="0"/>
              </a:rPr>
              <a:t>Click</a:t>
            </a:r>
            <a:r>
              <a:rPr lang="en-US" altLang="en-US" b="0" i="0" u="none" dirty="0">
                <a:latin typeface="Arial" panose="020B0604020202020204" pitchFamily="34" charset="0"/>
              </a:rPr>
              <a:t>.</a:t>
            </a:r>
          </a:p>
          <a:p>
            <a:pPr eaLnBrk="1" hangingPunct="1">
              <a:spcBef>
                <a:spcPct val="0"/>
              </a:spcBef>
            </a:pPr>
            <a:endParaRPr lang="en-US" altLang="en-US" b="0" i="0" u="none" dirty="0">
              <a:latin typeface="Arial" panose="020B0604020202020204" pitchFamily="34" charset="0"/>
            </a:endParaRPr>
          </a:p>
          <a:p>
            <a:pPr eaLnBrk="1" hangingPunct="1">
              <a:spcBef>
                <a:spcPct val="0"/>
              </a:spcBef>
            </a:pPr>
            <a:r>
              <a:rPr lang="en-US" altLang="en-US" b="0" i="0" u="none" dirty="0"/>
              <a:t>When that happens, both you and your employer pay contributions into this account based on those excess earnings. </a:t>
            </a:r>
          </a:p>
          <a:p>
            <a:pPr eaLnBrk="1" hangingPunct="1">
              <a:spcBef>
                <a:spcPct val="0"/>
              </a:spcBef>
            </a:pPr>
            <a:endParaRPr lang="en-US" altLang="en-US" b="0" i="0" u="none" dirty="0"/>
          </a:p>
          <a:p>
            <a:pPr eaLnBrk="1" hangingPunct="1">
              <a:spcBef>
                <a:spcPct val="0"/>
              </a:spcBef>
            </a:pPr>
            <a:r>
              <a:rPr lang="en-US" altLang="en-US" b="1" i="0" u="none" dirty="0"/>
              <a:t>Click</a:t>
            </a:r>
            <a:r>
              <a:rPr lang="en-US" altLang="en-US" b="0" i="0" u="none" dirty="0"/>
              <a:t>.</a:t>
            </a:r>
          </a:p>
          <a:p>
            <a:pPr eaLnBrk="1" hangingPunct="1">
              <a:spcBef>
                <a:spcPct val="0"/>
              </a:spcBef>
            </a:pPr>
            <a:endParaRPr lang="en-US" altLang="en-US" b="0" i="0" u="none" dirty="0"/>
          </a:p>
          <a:p>
            <a:pPr eaLnBrk="1" hangingPunct="1">
              <a:spcBef>
                <a:spcPct val="0"/>
              </a:spcBef>
            </a:pPr>
            <a:r>
              <a:rPr lang="en-US" altLang="en-US" b="0" i="0" u="none" dirty="0"/>
              <a:t>AND it earns guaranteed annual interest. Which means the account will continue to grow even if you are not working any extra assignments.</a:t>
            </a:r>
          </a:p>
          <a:p>
            <a:pPr eaLnBrk="1" hangingPunct="1">
              <a:spcBef>
                <a:spcPct val="0"/>
              </a:spcBef>
            </a:pPr>
            <a:endParaRPr lang="en-US" altLang="en-US" b="0" i="0" u="none" dirty="0"/>
          </a:p>
          <a:p>
            <a:pPr eaLnBrk="1" hangingPunct="1">
              <a:spcBef>
                <a:spcPct val="0"/>
              </a:spcBef>
            </a:pPr>
            <a:r>
              <a:rPr lang="en-US" altLang="en-US" b="0" i="0" u="none" dirty="0"/>
              <a:t>Again, we really encourage you to track the growth of this account in your annual Retirement Progress Report</a:t>
            </a:r>
          </a:p>
          <a:p>
            <a:pPr eaLnBrk="1" hangingPunct="1">
              <a:spcBef>
                <a:spcPct val="0"/>
              </a:spcBef>
            </a:pPr>
            <a:endParaRPr lang="en-US"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0" dirty="0">
                <a:solidFill>
                  <a:schemeClr val="tx1">
                    <a:lumMod val="75000"/>
                    <a:lumOff val="25000"/>
                  </a:schemeClr>
                </a:solidFill>
                <a:ea typeface="Tahoma" panose="020B0604030504040204" pitchFamily="34" charset="0"/>
                <a:cs typeface="Tahoma" panose="020B0604030504040204" pitchFamily="34" charset="0"/>
              </a:rPr>
              <a:t>For more information on this account, including the history, how it is funded, and distribution choices visit CalSTRS.com and watch a short 3-part series of videos about the Defined Benefit Supplement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i="0" dirty="0">
              <a:solidFill>
                <a:schemeClr val="tx1">
                  <a:lumMod val="75000"/>
                  <a:lumOff val="25000"/>
                </a:schemeClr>
              </a:solidFill>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0" dirty="0">
                <a:solidFill>
                  <a:schemeClr val="tx1">
                    <a:lumMod val="75000"/>
                    <a:lumOff val="25000"/>
                  </a:schemeClr>
                </a:solidFill>
                <a:ea typeface="Tahoma" panose="020B0604030504040204" pitchFamily="34" charset="0"/>
                <a:cs typeface="Tahoma" panose="020B0604030504040204" pitchFamily="34" charset="0"/>
              </a:rPr>
              <a:t>Click</a:t>
            </a:r>
            <a:r>
              <a:rPr lang="en-US" altLang="en-US" i="0" dirty="0">
                <a:solidFill>
                  <a:schemeClr val="tx1">
                    <a:lumMod val="75000"/>
                    <a:lumOff val="25000"/>
                  </a:schemeClr>
                </a:solidFill>
                <a:ea typeface="Tahoma" panose="020B0604030504040204" pitchFamily="34" charset="0"/>
                <a:cs typeface="Tahoma" panose="020B0604030504040204" pitchFamily="34" charset="0"/>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35</a:t>
            </a:fld>
            <a:endParaRPr lang="en-US"/>
          </a:p>
        </p:txBody>
      </p:sp>
    </p:spTree>
    <p:extLst>
      <p:ext uri="{BB962C8B-B14F-4D97-AF65-F5344CB8AC3E}">
        <p14:creationId xmlns:p14="http://schemas.microsoft.com/office/powerpoint/2010/main" val="308701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CalSTRS program in our hybrid is CalSTRS Pension2.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Though there are money companies offering these types of plans throughout California, most of them are offered by for-profit or insurance companies. Pension2 is designed as a revenue-neutral program, meaning CalSTRS is not profiting from it and there are no commissioned sales representatives. The goal of Pension2 is purely to help you save enough money to retire comfortably.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a reminder that participation in this program is completely voluntary but it is an opportunity for you to invest additional retirement savings.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36</a:t>
            </a:fld>
            <a:endParaRPr lang="en-US"/>
          </a:p>
        </p:txBody>
      </p:sp>
    </p:spTree>
    <p:extLst>
      <p:ext uri="{BB962C8B-B14F-4D97-AF65-F5344CB8AC3E}">
        <p14:creationId xmlns:p14="http://schemas.microsoft.com/office/powerpoint/2010/main" val="3251828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altLang="en-US" dirty="0"/>
              <a:t>That was a lot of information. So, in the next portion of this presentation, we are going to compare these programs side by side and point out some of the important features that set these two programs apart. I hope it helps clear up any questions you might have. If not, don’t forget that you can always send a secure online message through your myCalSTRS account or contact customer service and speak with CalSTRS representative. </a:t>
            </a:r>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this information can be found in the Member Handbook and Cash Balance Benefit Program: A Retirement Plan for Part-time and Adjunct Educators publications located on calstrs.com.</a:t>
            </a:r>
          </a:p>
          <a:p>
            <a:pPr eaLnBrk="1" hangingPunct="1"/>
            <a:endParaRPr lang="en-US" altLang="en-US" dirty="0"/>
          </a:p>
          <a:p>
            <a:pPr eaLnBrk="1" hangingPunct="1"/>
            <a:r>
              <a:rPr lang="en-US" altLang="en-US" b="1" dirty="0"/>
              <a:t>Click</a:t>
            </a:r>
            <a:r>
              <a:rPr lang="en-US" alt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37</a:t>
            </a:fld>
            <a:endParaRPr lang="en-US"/>
          </a:p>
        </p:txBody>
      </p:sp>
    </p:spTree>
    <p:extLst>
      <p:ext uri="{BB962C8B-B14F-4D97-AF65-F5344CB8AC3E}">
        <p14:creationId xmlns:p14="http://schemas.microsoft.com/office/powerpoint/2010/main" val="975168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First, let's look at a summary of the vesting requirements for both. This determines the minimum number of service credits that are needed before you are eligible to receive retirement benefits. With the Cash balance program there is no vesting requirement. You are vested immediately. Let’s compare that to the Defined Benefit Program, you can see here that you must earn at least 5 service credits before you are eligible to retire.</a:t>
            </a:r>
          </a:p>
          <a:p>
            <a:endParaRPr lang="en-US" dirty="0"/>
          </a:p>
          <a:p>
            <a:r>
              <a:rPr lang="en-US" b="1" dirty="0"/>
              <a:t>Click.</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38</a:t>
            </a:fld>
            <a:endParaRPr lang="en-US"/>
          </a:p>
        </p:txBody>
      </p:sp>
    </p:spTree>
    <p:extLst>
      <p:ext uri="{BB962C8B-B14F-4D97-AF65-F5344CB8AC3E}">
        <p14:creationId xmlns:p14="http://schemas.microsoft.com/office/powerpoint/2010/main" val="3606876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Your contributions are taken as</a:t>
            </a:r>
            <a:r>
              <a:rPr lang="en-US" dirty="0"/>
              <a:t> payroll deductions. In both cases your contributions are coming out pre-tax. So, no difference there.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39</a:t>
            </a:fld>
            <a:endParaRPr lang="en-US"/>
          </a:p>
        </p:txBody>
      </p:sp>
    </p:spTree>
    <p:extLst>
      <p:ext uri="{BB962C8B-B14F-4D97-AF65-F5344CB8AC3E}">
        <p14:creationId xmlns:p14="http://schemas.microsoft.com/office/powerpoint/2010/main" val="163106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are here…we are a retirement system…so that tells me that you want to retire someday. Having confidence in your retirement plan might be one of your top priorities. But first, you’ll need to figure out exactly what kind of plan that is. Once you know where your money is going currently, then you can work on figuring out if it is the right plan for you and your future. OR maybe you need to find something more suitable.</a:t>
            </a:r>
          </a:p>
          <a:p>
            <a:endParaRPr lang="en-US" dirty="0"/>
          </a:p>
          <a:p>
            <a:r>
              <a:rPr lang="en-US" b="1" dirty="0"/>
              <a:t>Click</a:t>
            </a:r>
            <a:r>
              <a:rPr lang="en-US" dirty="0"/>
              <a:t>.</a:t>
            </a:r>
          </a:p>
        </p:txBody>
      </p:sp>
      <p:sp>
        <p:nvSpPr>
          <p:cNvPr id="4" name="Slide Number Placeholder 3"/>
          <p:cNvSpPr>
            <a:spLocks noGrp="1"/>
          </p:cNvSpPr>
          <p:nvPr>
            <p:ph type="sldNum" sz="quarter" idx="5"/>
          </p:nvPr>
        </p:nvSpPr>
        <p:spPr/>
        <p:txBody>
          <a:bodyPr/>
          <a:lstStyle/>
          <a:p>
            <a:fld id="{F2DC09A6-2027-AB44-B3F1-6D7E5AB99D98}" type="slidenum">
              <a:rPr lang="en-US" smtClean="0"/>
              <a:t>4</a:t>
            </a:fld>
            <a:endParaRPr lang="en-US"/>
          </a:p>
        </p:txBody>
      </p:sp>
    </p:spTree>
    <p:extLst>
      <p:ext uri="{BB962C8B-B14F-4D97-AF65-F5344CB8AC3E}">
        <p14:creationId xmlns:p14="http://schemas.microsoft.com/office/powerpoint/2010/main" val="3512834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one can make a big difference. What is your benefit based on? … With the Cash Balance Program your distribution choices are calculated based on the balance you have in your account when you retire. With the Defined Benefit Program, that account balance plays no part in our calculation. Instead, remember, your benefit is based on the formula we previously discussed: Service Credit x Age Factor x Final Compensation.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40</a:t>
            </a:fld>
            <a:endParaRPr lang="en-US"/>
          </a:p>
        </p:txBody>
      </p:sp>
    </p:spTree>
    <p:extLst>
      <p:ext uri="{BB962C8B-B14F-4D97-AF65-F5344CB8AC3E}">
        <p14:creationId xmlns:p14="http://schemas.microsoft.com/office/powerpoint/2010/main" val="3360719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how much does each program cost you? We saw previously that the Defined Benefit Program is our more robust plan so it is more expensive and your contributions into this account are going to be higher than the contributions you would make into the Cash Balance plan.</a:t>
            </a:r>
          </a:p>
          <a:p>
            <a:endParaRPr lang="en-US" dirty="0"/>
          </a:p>
          <a:p>
            <a:r>
              <a:rPr lang="en-US" dirty="0"/>
              <a:t>In the Cash Balance plan, you typically contribute 4% of your earnings. We say ‘typically’ because it depends on your local bargaining agreement.</a:t>
            </a:r>
          </a:p>
          <a:p>
            <a:endParaRPr lang="en-US" dirty="0"/>
          </a:p>
          <a:p>
            <a:r>
              <a:rPr lang="en-US" dirty="0"/>
              <a:t>In the defined benefit program, your benefit structure determines how much you are contributing. Both are currently set just above 10%.</a:t>
            </a:r>
          </a:p>
          <a:p>
            <a:endParaRPr lang="en-US" dirty="0"/>
          </a:p>
          <a:p>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41</a:t>
            </a:fld>
            <a:endParaRPr lang="en-US"/>
          </a:p>
        </p:txBody>
      </p:sp>
    </p:spTree>
    <p:extLst>
      <p:ext uri="{BB962C8B-B14F-4D97-AF65-F5344CB8AC3E}">
        <p14:creationId xmlns:p14="http://schemas.microsoft.com/office/powerpoint/2010/main" val="4103859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are going to meet 2 sample members today. The first is Candace.</a:t>
            </a:r>
            <a:endParaRPr lang="en-US" b="1" dirty="0"/>
          </a:p>
          <a:p>
            <a:endParaRPr lang="en-US" b="0" dirty="0"/>
          </a:p>
          <a:p>
            <a:pPr>
              <a:defRPr/>
            </a:pPr>
            <a:r>
              <a:rPr lang="en-US" sz="1200" dirty="0">
                <a:solidFill>
                  <a:srgbClr val="E7E6E6"/>
                </a:solidFill>
                <a:latin typeface="Arial" panose="020B0604020202020204" pitchFamily="34" charset="0"/>
                <a:cs typeface="Arial" panose="020B0604020202020204" pitchFamily="34" charset="0"/>
              </a:rPr>
              <a:t>Teaching is a supplemental career for Candace. She is currently planning to teach only 1-2 classes each semester for the next 10 years. This means it could take over 10 years to reach the vesting requirement of the Defined Benefit Program. She’d also like the option to retire early if the opportunity came along.</a:t>
            </a:r>
            <a:endParaRPr kumimoji="0" lang="en-US" sz="1200" u="none" strike="noStrike" kern="120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a:p>
            <a:endParaRPr lang="en-US" b="1" dirty="0"/>
          </a:p>
          <a:p>
            <a:r>
              <a:rPr lang="en-US" b="0" dirty="0"/>
              <a:t>We point out that this is a supplemental career because she has savings for retirement from her previous employment. She is looking to CalSTRS to help fill that gap.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b="0" dirty="0"/>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42</a:t>
            </a:fld>
            <a:endParaRPr lang="en-US"/>
          </a:p>
        </p:txBody>
      </p:sp>
    </p:spTree>
    <p:extLst>
      <p:ext uri="{BB962C8B-B14F-4D97-AF65-F5344CB8AC3E}">
        <p14:creationId xmlns:p14="http://schemas.microsoft.com/office/powerpoint/2010/main" val="949725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Candace will be working part-time, so the vesting requirement of the Defined Benefit does not quite work in her favor when looking at her goal of retiring early. Plus, she already has a big portion of retirement savings taken care of. She may not need all that comes with that plan.  </a:t>
            </a:r>
          </a:p>
          <a:p>
            <a:endParaRPr lang="en-US" dirty="0"/>
          </a:p>
          <a:p>
            <a:r>
              <a:rPr lang="en-US" b="1" dirty="0"/>
              <a:t>Click</a:t>
            </a:r>
            <a:r>
              <a:rPr lang="en-US" dirty="0"/>
              <a:t>.</a:t>
            </a:r>
          </a:p>
          <a:p>
            <a:endParaRPr lang="en-US" dirty="0"/>
          </a:p>
          <a:p>
            <a:r>
              <a:rPr lang="en-US" dirty="0"/>
              <a:t>The Cash Balance Benefit Program may be her best option. The contribution rate allows her to retain more of her earning and regardless of the number of years of service she earns she could retire anytime after she meets the age requirement.</a:t>
            </a:r>
          </a:p>
          <a:p>
            <a:endParaRPr lang="en-US" dirty="0"/>
          </a:p>
          <a:p>
            <a:r>
              <a:rPr lang="en-US" b="1" dirty="0"/>
              <a:t>Click</a:t>
            </a:r>
            <a:r>
              <a:rPr lang="en-US" dirty="0"/>
              <a: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43</a:t>
            </a:fld>
            <a:endParaRPr lang="en-US"/>
          </a:p>
        </p:txBody>
      </p:sp>
    </p:spTree>
    <p:extLst>
      <p:ext uri="{BB962C8B-B14F-4D97-AF65-F5344CB8AC3E}">
        <p14:creationId xmlns:p14="http://schemas.microsoft.com/office/powerpoint/2010/main" val="3966123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talk about Jack.</a:t>
            </a:r>
          </a:p>
          <a:p>
            <a:endParaRPr lang="en-US" dirty="0"/>
          </a:p>
          <a:p>
            <a:r>
              <a:rPr lang="en-US" sz="1200" dirty="0">
                <a:solidFill>
                  <a:schemeClr val="bg1">
                    <a:lumMod val="95000"/>
                  </a:schemeClr>
                </a:solidFill>
              </a:rPr>
              <a:t>Although Jack works part-time now, he does hope to find a full-time contract or teach more classes in the near future. Between his and his spouse’s income, they make enough money for him to afford the 10% contribution rate. Being young, he still has time to earn the minimum 5.000 service credits required to become vested.</a:t>
            </a:r>
          </a:p>
          <a:p>
            <a:endParaRPr lang="en-US" dirty="0"/>
          </a:p>
          <a:p>
            <a:r>
              <a:rPr lang="en-US" dirty="0"/>
              <a:t>For Jack, the higher contribution rate is not an issue. He is also looking for full time position, so in theory reaching the vesting requirement shouldn’t be a challenge. </a:t>
            </a:r>
          </a:p>
          <a:p>
            <a:endParaRPr lang="en-US" dirty="0"/>
          </a:p>
          <a:p>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44</a:t>
            </a:fld>
            <a:endParaRPr lang="en-US"/>
          </a:p>
        </p:txBody>
      </p:sp>
    </p:spTree>
    <p:extLst>
      <p:ext uri="{BB962C8B-B14F-4D97-AF65-F5344CB8AC3E}">
        <p14:creationId xmlns:p14="http://schemas.microsoft.com/office/powerpoint/2010/main" val="1420905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Defined Benefit Program might be the best choice for him.</a:t>
            </a:r>
          </a:p>
          <a:p>
            <a:endParaRPr lang="en-US" dirty="0"/>
          </a:p>
          <a:p>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45</a:t>
            </a:fld>
            <a:endParaRPr lang="en-US"/>
          </a:p>
        </p:txBody>
      </p:sp>
    </p:spTree>
    <p:extLst>
      <p:ext uri="{BB962C8B-B14F-4D97-AF65-F5344CB8AC3E}">
        <p14:creationId xmlns:p14="http://schemas.microsoft.com/office/powerpoint/2010/main" val="2651415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Some reminders for Service Credit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Remember this is the time you put in working in education and paying into CalSTRS. The time you have worked is not considered when you retire with the Cash Balance Program. There is no vesting. And that number isn’t used when calculating your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However, in the Defined Benefit Program the time you put in directly impacts your retirement benefit. Your service credit is used in the retirement formula we previously discussed. This means any increase in service credit will increase your retirement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Working isn’t all we count for service credit. In the Defined Benefit program, it is also very important to note that if you have any unused sick leave at the end of your career, it will be converted to service credit at retirement. CalSTRS will accept your sick leave from any employer that you have had in your last 12 months of work. If you are changing employers throughout your career be sure to have any unused sick leave transferred to your new employer.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An added bonus here, if you do end up working more that 1.000 service credit, don’t forget about the Supplement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46</a:t>
            </a:fld>
            <a:endParaRPr lang="en-US"/>
          </a:p>
        </p:txBody>
      </p:sp>
    </p:spTree>
    <p:extLst>
      <p:ext uri="{BB962C8B-B14F-4D97-AF65-F5344CB8AC3E}">
        <p14:creationId xmlns:p14="http://schemas.microsoft.com/office/powerpoint/2010/main" val="1405364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Next, the age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cash balance plan is based on your account balance at retirement. There is no age factor when calculating your retirement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With the Defined Benefit program, age factor is a percentage that is based on your age at retirement.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Depending on your benefit structure age factor will max out at either age 63 or 65. This percentage is a big part of the formula used to calculate your retirement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47</a:t>
            </a:fld>
            <a:endParaRPr lang="en-US"/>
          </a:p>
        </p:txBody>
      </p:sp>
    </p:spTree>
    <p:extLst>
      <p:ext uri="{BB962C8B-B14F-4D97-AF65-F5344CB8AC3E}">
        <p14:creationId xmlns:p14="http://schemas.microsoft.com/office/powerpoint/2010/main" val="1836229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Now, final compensation.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With the Cash Balance Program, we do not take your highest compensation earnable into account when determining your retirement benefit.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During your career you make contributions into your account and your account earns interest. The account balance is then used to determine your retirement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In the defined Benefit we are looking at your highest average compensation earnable over 36 months to determine your retirement benefit. The higher your final compensation, the higher your retirement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If you are in the 2% at 60 benefit structure, and you reach 25 service credits, CalSTRS will use 12 months instead of 36 to calculate your final compensation.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48</a:t>
            </a:fld>
            <a:endParaRPr lang="en-US"/>
          </a:p>
        </p:txBody>
      </p:sp>
    </p:spTree>
    <p:extLst>
      <p:ext uri="{BB962C8B-B14F-4D97-AF65-F5344CB8AC3E}">
        <p14:creationId xmlns:p14="http://schemas.microsoft.com/office/powerpoint/2010/main" val="537044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CC0"/>
                </a:solidFill>
                <a:latin typeface="Arial" panose="020B0604020202020204" pitchFamily="34" charset="0"/>
                <a:ea typeface="ＭＳ Ｐゴシック"/>
                <a:cs typeface="Arial" panose="020B0604020202020204" pitchFamily="34" charset="0"/>
              </a:rPr>
              <a:t>That was a lot of words. So, what does this all mean in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CC0"/>
                </a:solidFill>
                <a:latin typeface="Arial" panose="020B0604020202020204" pitchFamily="34" charset="0"/>
                <a:ea typeface="ＭＳ Ｐゴシック"/>
                <a:cs typeface="Arial" panose="020B0604020202020204" pitchFamily="34" charset="0"/>
              </a:rPr>
              <a:t>In this example, let’s assume this is the same educator. Same contracts worked.  One is in Cash Balance and the other in the Defined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Let’s assume this member works 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account balance for the Cash Balance participant is $20,000. This is going to include the 4% of earnings the employee contributed, their employers matching contributions and all the interest that has accrued.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account for the Defined benefit has $25,500 this only includes the members contributions into the account and any interest that has accrued. As a defined benefit member your employer does contribute to your retirement, but their contributions go directly into the Teachers’ Retirement Fund.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Both scenarios show a retirement age of 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Since they were working the same contracts at the same payrate they have the final compensation or 36-month average highest final compensation of $2,750. But, Cash Balance doesn’t use that, so it really isn’t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Now when we get down to the monthly benefit the figures are very different. For a Cash Balance Participant who chooses a lifetime monthly benefit based on their account balance they are going to receive $134 per month. A defined benefit member whose benefit is demined using the retirement formula is going to receive a monthly benefit of $550.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49</a:t>
            </a:fld>
            <a:endParaRPr lang="en-US"/>
          </a:p>
        </p:txBody>
      </p:sp>
    </p:spTree>
    <p:extLst>
      <p:ext uri="{BB962C8B-B14F-4D97-AF65-F5344CB8AC3E}">
        <p14:creationId xmlns:p14="http://schemas.microsoft.com/office/powerpoint/2010/main" val="224585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look at the different places your retirement contributions could be going. </a:t>
            </a:r>
          </a:p>
          <a:p>
            <a:endParaRPr lang="en-US" dirty="0"/>
          </a:p>
          <a:p>
            <a:r>
              <a:rPr lang="en-US" dirty="0"/>
              <a:t>As a part-time educator your employer is required to provide, or make available to you, a retirement plan. However, this could be one of many different options. As you can see here, you might be paying into CalSTRS but even then CalSTRS offers 3 different plans.</a:t>
            </a:r>
          </a:p>
          <a:p>
            <a:endParaRPr lang="en-US" dirty="0"/>
          </a:p>
          <a:p>
            <a:r>
              <a:rPr lang="en-US" dirty="0"/>
              <a:t>If you are not paying into CalSTRS you could be paying into social security or some other program offered by your employer.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note that if you are a part-time educator working for multiple employers you may in fact be paying into more than 1 retirement plan.</a:t>
            </a:r>
          </a:p>
          <a:p>
            <a:endParaRPr lang="en-US" dirty="0"/>
          </a:p>
          <a:p>
            <a:r>
              <a:rPr lang="en-US" b="1" dirty="0"/>
              <a:t>Click</a:t>
            </a:r>
            <a:r>
              <a:rPr lang="en-US" dirty="0"/>
              <a: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a:t>
            </a:fld>
            <a:endParaRPr lang="en-US"/>
          </a:p>
        </p:txBody>
      </p:sp>
    </p:spTree>
    <p:extLst>
      <p:ext uri="{BB962C8B-B14F-4D97-AF65-F5344CB8AC3E}">
        <p14:creationId xmlns:p14="http://schemas.microsoft.com/office/powerpoint/2010/main" val="1039877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In the previous example we compared the lifetime monthly benefits. The truth is, there is more than one distribution option for both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Both the Cash Balance and Defined Benefit accounts have the option for a lifetime monthly benefit. You can also take a reduced monthly benefit to ensure that you can leave a lifetime monthly benefit for a loved one. You can see these option choices here on the screen. The 100% beneficiary option would provide your beneficiary with 100% of what you were receiving in retirement after your passing.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In the cash balance plan you can also choose to take a lump sum payment or a monthly period certain annuity if you account balance is $3500 or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In the Define Benefit program your only option is to take a lifetime monthly benefit or refund the balance of your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50</a:t>
            </a:fld>
            <a:endParaRPr lang="en-US"/>
          </a:p>
        </p:txBody>
      </p:sp>
    </p:spTree>
    <p:extLst>
      <p:ext uri="{BB962C8B-B14F-4D97-AF65-F5344CB8AC3E}">
        <p14:creationId xmlns:p14="http://schemas.microsoft.com/office/powerpoint/2010/main" val="798355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Let’s look at Candace.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Candace has been paying into Social Security and contributing to a 401(k) for over 30 years through other work. She wants to retire in 10 years or less and plans on CalSTRS being just a part of the money she will live on when she retires.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A smaller contribution to the Cash Balance Program while working means her benefit will be smaller than if she contributed to the Defined Benefit program. Cash Balance still looks like it may be the best option for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51</a:t>
            </a:fld>
            <a:endParaRPr lang="en-US"/>
          </a:p>
        </p:txBody>
      </p:sp>
    </p:spTree>
    <p:extLst>
      <p:ext uri="{BB962C8B-B14F-4D97-AF65-F5344CB8AC3E}">
        <p14:creationId xmlns:p14="http://schemas.microsoft.com/office/powerpoint/2010/main" val="2846526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Next, we’ll look at Jack.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Jack only worked a few years through college in a job that paid into Social Security. He has not earned enough credits yet to receive a benefit. He knows he will rely on his CalSTRS pension to provide the bulk of his income in retirement. Jack and his spouse like the idea of having the security of a lifetime pension.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Even if Jack does not obtain the fulltime position, he is looking for, he can always work multiple contracts to get as close to 1.000 service credit per school year as possible. So based on his goals, Defined Benefit still looks like it may be the best option for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52</a:t>
            </a:fld>
            <a:endParaRPr lang="en-US"/>
          </a:p>
        </p:txBody>
      </p:sp>
    </p:spTree>
    <p:extLst>
      <p:ext uri="{BB962C8B-B14F-4D97-AF65-F5344CB8AC3E}">
        <p14:creationId xmlns:p14="http://schemas.microsoft.com/office/powerpoint/2010/main" val="17323862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programs provide disability and survivor benefits that are unique to each plan. Note that there is an additional one –time death benefit that comes with being a Defined Benefit member. Because of the complex variances between the two we won’t focus on the specifics today but remember that Defined Benefit members are contributing more of their salary each month to CalSTRS and therefore are entitled to more robust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 details are available in multiple publications on calstrs.com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53</a:t>
            </a:fld>
            <a:endParaRPr lang="en-US"/>
          </a:p>
        </p:txBody>
      </p:sp>
    </p:spTree>
    <p:extLst>
      <p:ext uri="{BB962C8B-B14F-4D97-AF65-F5344CB8AC3E}">
        <p14:creationId xmlns:p14="http://schemas.microsoft.com/office/powerpoint/2010/main" val="2376816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One of the last things I want to compare is inflation protection in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cash balance plan does not have any built-in protections.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Defined Benefit on the other hand has an annual benefit adjustment. The Annual Benefit Adjustment is a 2% increase to your initial benefit. You get this increase every year after you have been retired for a year. It is not tied to inflation and it is not compounded. This means you will get the same dollar amount increase to your benefit 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The Defined Benefit also has purchasing power protection. </a:t>
            </a:r>
            <a:r>
              <a:rPr lang="en-US" sz="1200" kern="1200" dirty="0">
                <a:solidFill>
                  <a:schemeClr val="tx1"/>
                </a:solidFill>
                <a:effectLst/>
                <a:latin typeface="+mn-lt"/>
                <a:ea typeface="+mn-ea"/>
                <a:cs typeface="+mn-cs"/>
              </a:rPr>
              <a:t>This inflation protection is tied to the California consumer price index and tends to go into effect well into your retirement. </a:t>
            </a:r>
            <a:r>
              <a:rPr lang="en-US" altLang="en-US" sz="1200" dirty="0">
                <a:solidFill>
                  <a:srgbClr val="447CC0"/>
                </a:solidFill>
                <a:latin typeface="Arial" panose="020B0604020202020204" pitchFamily="34" charset="0"/>
                <a:ea typeface="ＭＳ Ｐゴシック"/>
                <a:cs typeface="Arial" panose="020B0604020202020204" pitchFamily="34" charset="0"/>
              </a:rPr>
              <a:t>If/when the purchasing power of your benefit goes below 85% CalSTRS will start paying you quarterly payments to ensure your retirement benefit stays at 85% purchasing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47CC0"/>
                </a:solidFill>
                <a:latin typeface="Arial" panose="020B0604020202020204" pitchFamily="34" charset="0"/>
                <a:ea typeface="ＭＳ Ｐゴシック"/>
                <a:cs typeface="Arial" panose="020B0604020202020204" pitchFamily="34" charset="0"/>
              </a:rPr>
              <a:t>As you can see with these comparisons that the Defined Benefit is our more robust plan. It will cost a member more with higher contributions but also comes with more protections. On the flip side you can see from our examples that although the Defined Benefit may be more robust it is not the ideal plan for everyone. This fact makes it very important that you choose the right plan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detailed information on both the Defined Benefit and Cash Balance plans can be found in the Member Handbook and Cash Balance Benefit Program: A Retirement Plan for Part-time and Adjunct Educators publications located on calstrs.com</a:t>
            </a: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447CC0"/>
              </a:solidFill>
              <a:latin typeface="Arial" panose="020B0604020202020204" pitchFamily="34" charset="0"/>
              <a:ea typeface="ＭＳ Ｐ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447CC0"/>
                </a:solidFill>
                <a:latin typeface="Arial" panose="020B0604020202020204" pitchFamily="34" charset="0"/>
                <a:ea typeface="ＭＳ Ｐゴシック"/>
                <a:cs typeface="Arial" panose="020B0604020202020204" pitchFamily="34" charset="0"/>
              </a:rPr>
              <a:t>Click</a:t>
            </a:r>
            <a:r>
              <a:rPr lang="en-US" altLang="en-US" sz="1200" dirty="0">
                <a:solidFill>
                  <a:srgbClr val="447CC0"/>
                </a:solidFill>
                <a:latin typeface="Arial" panose="020B0604020202020204" pitchFamily="34" charset="0"/>
                <a:ea typeface="ＭＳ Ｐゴシック"/>
                <a:cs typeface="Arial" panose="020B0604020202020204" pitchFamily="34" charset="0"/>
              </a:rPr>
              <a: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54</a:t>
            </a:fld>
            <a:endParaRPr lang="en-US"/>
          </a:p>
        </p:txBody>
      </p:sp>
    </p:spTree>
    <p:extLst>
      <p:ext uri="{BB962C8B-B14F-4D97-AF65-F5344CB8AC3E}">
        <p14:creationId xmlns:p14="http://schemas.microsoft.com/office/powerpoint/2010/main" val="3539526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you’re in a place to be deciding between these plans and any other alternative programs, I recommend checking out our Cash Balance Benefit Program booklet. Which can be found on calstrs.com under member publications or by scanning this QR code.</a:t>
            </a:r>
          </a:p>
          <a:p>
            <a:endParaRPr lang="en-US" dirty="0"/>
          </a:p>
          <a:p>
            <a:r>
              <a:rPr lang="en-US" b="1" dirty="0"/>
              <a:t>Click</a:t>
            </a:r>
            <a:r>
              <a:rPr lang="en-US" dirty="0"/>
              <a:t>. </a:t>
            </a:r>
          </a:p>
          <a:p>
            <a:endParaRPr lang="en-US" dirty="0"/>
          </a:p>
          <a:p>
            <a:r>
              <a:rPr lang="en-US" dirty="0"/>
              <a:t>On page 6 of that booklet there is a list of questions to ask yourself when considering a plan outside of Cash Balance or even if you are trying to decide between Cash Balance or the CalSTRS Defined Benefit Plan. To highlight a few important ones….</a:t>
            </a:r>
          </a:p>
          <a:p>
            <a:endParaRPr lang="en-US" dirty="0"/>
          </a:p>
          <a:p>
            <a:r>
              <a:rPr lang="en-US" b="1" dirty="0"/>
              <a:t>Click</a:t>
            </a:r>
            <a:r>
              <a:rPr lang="en-US" dirty="0"/>
              <a:t>.</a:t>
            </a:r>
          </a:p>
          <a:p>
            <a:endParaRPr lang="en-US" dirty="0"/>
          </a:p>
          <a:p>
            <a:r>
              <a:rPr lang="en-US" dirty="0"/>
              <a:t>Does teaching provide supplemental income or is it your primary source of income? The answer to this question may also be reflected in retirement. If teaching is a supplemental source of income, then your retirement savings from teaching may also be a supplement to your retirement savings from another career. </a:t>
            </a:r>
          </a:p>
          <a:p>
            <a:endParaRPr lang="en-US" dirty="0"/>
          </a:p>
          <a:p>
            <a:r>
              <a:rPr lang="en-US" b="1" dirty="0"/>
              <a:t>Click</a:t>
            </a:r>
            <a:r>
              <a:rPr lang="en-US" dirty="0"/>
              <a:t>.</a:t>
            </a:r>
          </a:p>
          <a:p>
            <a:endParaRPr lang="en-US" dirty="0"/>
          </a:p>
          <a:p>
            <a:r>
              <a:rPr lang="en-US" dirty="0"/>
              <a:t>Is there a minimum requirement to be eligible for benefits? You don’t want to be committed to working when you are ready to retire just to meet the eligibility requirements.</a:t>
            </a:r>
          </a:p>
          <a:p>
            <a:endParaRPr lang="en-US" dirty="0"/>
          </a:p>
          <a:p>
            <a:r>
              <a:rPr lang="en-US" b="1" dirty="0"/>
              <a:t>Click</a:t>
            </a:r>
            <a:r>
              <a:rPr lang="en-US" dirty="0"/>
              <a:t>.</a:t>
            </a:r>
          </a:p>
          <a:p>
            <a:endParaRPr lang="en-US" dirty="0"/>
          </a:p>
          <a:p>
            <a:r>
              <a:rPr lang="en-US" dirty="0"/>
              <a:t>Does the Plan offer a monthly retirement benefit for life like the CalSTRS Defined Benefit Plan or does it provide choices for payout like the CalSTRS Cash Balance Plan, or is it a non lifetime benefit based on contributions and interest?</a:t>
            </a:r>
          </a:p>
          <a:p>
            <a:endParaRPr lang="en-US" dirty="0"/>
          </a:p>
          <a:p>
            <a:r>
              <a:rPr lang="en-US" b="1" dirty="0"/>
              <a:t>Click</a:t>
            </a:r>
            <a:r>
              <a:rPr lang="en-US" dirty="0"/>
              <a:t>.</a:t>
            </a:r>
          </a:p>
          <a:p>
            <a:endParaRPr lang="en-US" dirty="0"/>
          </a:p>
          <a:p>
            <a:r>
              <a:rPr lang="en-US" dirty="0"/>
              <a:t>Is there a guaranteed annual interest rate?</a:t>
            </a:r>
          </a:p>
          <a:p>
            <a:endParaRPr lang="en-US" dirty="0"/>
          </a:p>
          <a:p>
            <a:r>
              <a:rPr lang="en-US" dirty="0"/>
              <a:t>You might not know the answers to all these questions, so a financial advisor could be someone to talk to.</a:t>
            </a:r>
          </a:p>
          <a:p>
            <a:endParaRPr lang="en-US" dirty="0"/>
          </a:p>
          <a:p>
            <a:r>
              <a:rPr lang="en-US" b="1" dirty="0"/>
              <a:t>Click</a:t>
            </a:r>
            <a:r>
              <a:rPr lang="en-US" dirty="0"/>
              <a:t>.</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55</a:t>
            </a:fld>
            <a:endParaRPr lang="en-US"/>
          </a:p>
        </p:txBody>
      </p:sp>
    </p:spTree>
    <p:extLst>
      <p:ext uri="{BB962C8B-B14F-4D97-AF65-F5344CB8AC3E}">
        <p14:creationId xmlns:p14="http://schemas.microsoft.com/office/powerpoint/2010/main" val="2844861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Next, we are going to go over some additional retirement considerations that you should be aware of regardless of the program you are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Click</a:t>
            </a:r>
            <a:r>
              <a:rPr lang="en-US" alt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56</a:t>
            </a:fld>
            <a:endParaRPr lang="en-US"/>
          </a:p>
        </p:txBody>
      </p:sp>
    </p:spTree>
    <p:extLst>
      <p:ext uri="{BB962C8B-B14F-4D97-AF65-F5344CB8AC3E}">
        <p14:creationId xmlns:p14="http://schemas.microsoft.com/office/powerpoint/2010/main" val="3085850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dirty="0"/>
              <a:t>If you are a Defined Benefit member but you have a Cash Balance account, you can consolidate your Cash Balance account into your Defined Benefit.</a:t>
            </a:r>
          </a:p>
          <a:p>
            <a:pPr eaLnBrk="1" hangingPunct="1">
              <a:spcBef>
                <a:spcPct val="0"/>
              </a:spcBef>
            </a:pPr>
            <a:endParaRPr lang="en-US" dirty="0"/>
          </a:p>
          <a:p>
            <a:pPr eaLnBrk="1" hangingPunct="1">
              <a:spcBef>
                <a:spcPct val="0"/>
              </a:spcBef>
            </a:pPr>
            <a:r>
              <a:rPr lang="en-US" b="1" dirty="0"/>
              <a:t>Click</a:t>
            </a:r>
            <a:r>
              <a:rPr lang="en-US" dirty="0"/>
              <a:t>.</a:t>
            </a:r>
          </a:p>
          <a:p>
            <a:pPr eaLnBrk="1" hangingPunct="1">
              <a:spcBef>
                <a:spcPct val="0"/>
              </a:spcBef>
            </a:pPr>
            <a:endParaRPr lang="en-US" dirty="0"/>
          </a:p>
          <a:p>
            <a:pPr eaLnBrk="1" hangingPunct="1">
              <a:spcBef>
                <a:spcPct val="0"/>
              </a:spcBef>
            </a:pPr>
            <a:r>
              <a:rPr lang="en-US" dirty="0"/>
              <a:t>By doing this you would be converting your Cash Balance account into Defined Benefit service credit.</a:t>
            </a:r>
          </a:p>
          <a:p>
            <a:pPr eaLnBrk="1" hangingPunct="1">
              <a:spcBef>
                <a:spcPct val="0"/>
              </a:spcBef>
            </a:pPr>
            <a:endParaRPr lang="en-US" dirty="0"/>
          </a:p>
          <a:p>
            <a:pPr eaLnBrk="1" hangingPunct="1">
              <a:spcBef>
                <a:spcPct val="0"/>
              </a:spcBef>
            </a:pPr>
            <a:r>
              <a:rPr lang="en-US" b="1" dirty="0"/>
              <a:t>Click</a:t>
            </a:r>
            <a:r>
              <a:rPr lang="en-US" dirty="0"/>
              <a:t>.</a:t>
            </a:r>
          </a:p>
          <a:p>
            <a:pPr eaLnBrk="1" hangingPunct="1">
              <a:spcBef>
                <a:spcPct val="0"/>
              </a:spcBef>
            </a:pPr>
            <a:endParaRPr lang="en-US" dirty="0"/>
          </a:p>
          <a:p>
            <a:pPr eaLnBrk="1" hangingPunct="1">
              <a:spcBef>
                <a:spcPct val="0"/>
              </a:spcBef>
            </a:pPr>
            <a:r>
              <a:rPr lang="en-US" dirty="0"/>
              <a:t>To do this you must be an active member of the Defined Benefit Program.</a:t>
            </a:r>
          </a:p>
          <a:p>
            <a:pPr eaLnBrk="1" hangingPunct="1">
              <a:spcBef>
                <a:spcPct val="0"/>
              </a:spcBef>
            </a:pPr>
            <a:endParaRPr lang="en-US" dirty="0"/>
          </a:p>
          <a:p>
            <a:pPr eaLnBrk="1" hangingPunct="1">
              <a:spcBef>
                <a:spcPct val="0"/>
              </a:spcBef>
            </a:pPr>
            <a:r>
              <a:rPr lang="en-US" b="1" dirty="0"/>
              <a:t>Click</a:t>
            </a:r>
            <a:r>
              <a:rPr lang="en-US" dirty="0"/>
              <a:t>.</a:t>
            </a:r>
          </a:p>
          <a:p>
            <a:pPr eaLnBrk="1" hangingPunct="1">
              <a:spcBef>
                <a:spcPct val="0"/>
              </a:spcBef>
            </a:pPr>
            <a:endParaRPr lang="en-US" dirty="0"/>
          </a:p>
          <a:p>
            <a:pPr eaLnBrk="1" hangingPunct="1">
              <a:spcBef>
                <a:spcPct val="0"/>
              </a:spcBef>
            </a:pPr>
            <a:r>
              <a:rPr lang="en-US" dirty="0"/>
              <a:t>You must terminate all Cash Balance activity.</a:t>
            </a:r>
          </a:p>
          <a:p>
            <a:pPr eaLnBrk="1" hangingPunct="1">
              <a:spcBef>
                <a:spcPct val="0"/>
              </a:spcBef>
            </a:pPr>
            <a:endParaRPr lang="en-US" dirty="0"/>
          </a:p>
          <a:p>
            <a:pPr eaLnBrk="1" hangingPunct="1">
              <a:spcBef>
                <a:spcPct val="0"/>
              </a:spcBef>
            </a:pPr>
            <a:r>
              <a:rPr lang="en-US" b="1" dirty="0"/>
              <a:t>Click</a:t>
            </a:r>
            <a:r>
              <a:rPr lang="en-US" dirty="0"/>
              <a:t>.</a:t>
            </a:r>
          </a:p>
          <a:p>
            <a:pPr eaLnBrk="1" hangingPunct="1">
              <a:spcBef>
                <a:spcPct val="0"/>
              </a:spcBef>
            </a:pPr>
            <a:endParaRPr lang="en-US" dirty="0"/>
          </a:p>
          <a:p>
            <a:r>
              <a:rPr lang="en-US" dirty="0"/>
              <a:t>Also know that the consolidation process can be lengthy. So, if  this is something you are interested in, it is better to research this sooner rather than later. </a:t>
            </a:r>
            <a:r>
              <a:rPr lang="en-US" sz="1200" kern="1200" dirty="0">
                <a:solidFill>
                  <a:schemeClr val="tx1"/>
                </a:solidFill>
                <a:effectLst/>
                <a:latin typeface="+mn-lt"/>
                <a:ea typeface="+mn-ea"/>
                <a:cs typeface="+mn-cs"/>
              </a:rPr>
              <a:t>For those of you who are interested in consolidating benefits you can review more information in the CalSTRS Member Handbook and our FAQs found on our Part-time Educator webpage. You may access the necessary forms on our website at CalSTRS.com/forms.</a:t>
            </a:r>
          </a:p>
          <a:p>
            <a:pPr eaLnBrk="1" hangingPunct="1">
              <a:spcBef>
                <a:spcPct val="0"/>
              </a:spcBef>
            </a:pPr>
            <a:endParaRPr lang="en-US" dirty="0"/>
          </a:p>
          <a:p>
            <a:pPr eaLnBrk="1" hangingPunct="1">
              <a:spcBef>
                <a:spcPct val="0"/>
              </a:spcBef>
            </a:pPr>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57</a:t>
            </a:fld>
            <a:endParaRPr lang="en-US"/>
          </a:p>
        </p:txBody>
      </p:sp>
    </p:spTree>
    <p:extLst>
      <p:ext uri="{BB962C8B-B14F-4D97-AF65-F5344CB8AC3E}">
        <p14:creationId xmlns:p14="http://schemas.microsoft.com/office/powerpoint/2010/main" val="41471247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dirty="0"/>
              <a:t>Concurrent Retirement is a benefit for Defined Benefit members only.</a:t>
            </a:r>
            <a:r>
              <a:rPr lang="en-US" sz="1200" kern="1200" dirty="0">
                <a:solidFill>
                  <a:schemeClr val="tx1"/>
                </a:solidFill>
                <a:effectLst/>
                <a:latin typeface="+mn-lt"/>
                <a:ea typeface="+mn-ea"/>
                <a:cs typeface="+mn-cs"/>
              </a:rPr>
              <a:t> It can be applicable to many part-time educators, particularly if you have also worked at California universities in which you may have paid into PERS or UCRP. The availability of concurrent retirement may also influence which plan you choose.</a:t>
            </a:r>
            <a:endParaRPr lang="en-US" dirty="0"/>
          </a:p>
          <a:p>
            <a:pPr eaLnBrk="1" hangingPunct="1">
              <a:spcBef>
                <a:spcPct val="0"/>
              </a:spcBef>
            </a:pPr>
            <a:endParaRPr lang="en-US" dirty="0"/>
          </a:p>
          <a:p>
            <a:pPr eaLnBrk="1" hangingPunct="1">
              <a:spcBef>
                <a:spcPct val="0"/>
              </a:spcBef>
            </a:pPr>
            <a:r>
              <a:rPr lang="en-US" dirty="0"/>
              <a:t>If you are a member of another eligible California public retirement system, you may be eligible to take advantage of this feature. If you do decide to proceed with a concurrent retirement, you should retire on the same day in both systems. I already mentioned that this is one way to retire without our 5-year vesting requirement, but there are additional retirement benefits you should know about.</a:t>
            </a:r>
          </a:p>
          <a:p>
            <a:pPr eaLnBrk="1" hangingPunct="1">
              <a:spcBef>
                <a:spcPct val="0"/>
              </a:spcBef>
            </a:pPr>
            <a:endParaRPr lang="en-US" dirty="0"/>
          </a:p>
          <a:p>
            <a:pPr eaLnBrk="1" hangingPunct="1">
              <a:spcBef>
                <a:spcPct val="0"/>
              </a:spcBef>
            </a:pPr>
            <a:r>
              <a:rPr lang="en-US" dirty="0"/>
              <a:t>For more information about concurrent retirement, you can refer to the Concurrent Retirement factsheet you see here. It is available on our website at CalSTRS.com/publications. We also recommend you talk to your other retirement system for any requirements they may have.</a:t>
            </a:r>
          </a:p>
          <a:p>
            <a:pPr eaLnBrk="1" hangingPunct="1">
              <a:spcBef>
                <a:spcPct val="0"/>
              </a:spcBef>
            </a:pPr>
            <a:endParaRPr lang="en-US" dirty="0"/>
          </a:p>
          <a:p>
            <a:pPr eaLnBrk="1" hangingPunct="1">
              <a:spcBef>
                <a:spcPct val="0"/>
              </a:spcBef>
            </a:pPr>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58</a:t>
            </a:fld>
            <a:endParaRPr lang="en-US"/>
          </a:p>
        </p:txBody>
      </p:sp>
    </p:spTree>
    <p:extLst>
      <p:ext uri="{BB962C8B-B14F-4D97-AF65-F5344CB8AC3E}">
        <p14:creationId xmlns:p14="http://schemas.microsoft.com/office/powerpoint/2010/main" val="35330688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have heard that CalSTRS members do not get social security. This is not true and requires further investigation/consideration for part-time educators. There are 2 social security offsets that you should know about that may impact your Social Security benefit should you qualify for one.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expecting a social security benefit based on your own earnings, your social security benefit may be reduced but not eliminated. This offset considers how many substantial earnings years you paid into social security. If your career in California education has occurred after a full career paying into Social Security, you may not be impacted at all or the offset may be reduced.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expecting a spousal or widow/widower benefit from social security, that benefit can be reduced or eliminated based on the amount of your CalSTRS benefit.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encourage you to read more about these offsets on our fact sheet Social Security, CalSTRS and You found at CalSTRS.com/publications. We also have an educational video on this topic on our Part-time Educator webpage.</a:t>
            </a:r>
          </a:p>
          <a:p>
            <a:endParaRPr lang="en-US" sz="1200" kern="1200" dirty="0">
              <a:solidFill>
                <a:schemeClr val="tx1"/>
              </a:solidFill>
              <a:effectLst/>
              <a:latin typeface="+mn-lt"/>
              <a:ea typeface="+mn-ea"/>
              <a:cs typeface="+mn-cs"/>
            </a:endParaRPr>
          </a:p>
          <a:p>
            <a:r>
              <a:rPr lang="en-US" b="1" dirty="0"/>
              <a:t>Click</a:t>
            </a:r>
            <a:r>
              <a:rPr lang="en-US" dirty="0"/>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59</a:t>
            </a:fld>
            <a:endParaRPr lang="en-US"/>
          </a:p>
        </p:txBody>
      </p:sp>
    </p:spTree>
    <p:extLst>
      <p:ext uri="{BB962C8B-B14F-4D97-AF65-F5344CB8AC3E}">
        <p14:creationId xmlns:p14="http://schemas.microsoft.com/office/powerpoint/2010/main" val="355228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noProof="0" dirty="0">
                <a:solidFill>
                  <a:srgbClr val="447CC0"/>
                </a:solidFill>
                <a:latin typeface="Arial" panose="020B0604020202020204" pitchFamily="34" charset="0"/>
                <a:ea typeface="ＭＳ Ｐゴシック"/>
                <a:cs typeface="Arial" panose="020B0604020202020204" pitchFamily="34" charset="0"/>
              </a:rPr>
              <a:t>First let’s go over a quick preview of what those 3 CalSTRS programs are:</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The Defined Benefit is a monthly retirement benefit paid over your lifetime. The amount is based on a formula, not on your savings. As a part-time educator you may not be required to be in the defined benefit program, but you can permissively elect membership at anytime. This is a decision you should not take lightly, because once you make that choice, it is irrevocable.</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The Cash Balance Benefit program is a CalSTRS retirement program offered only by participating districts. Eligibility goes to employees that work on a part-time or temporary basis. CalSTRS created this program specifically for you, the part-time educator. </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noProof="0" dirty="0">
                <a:solidFill>
                  <a:srgbClr val="447CC0"/>
                </a:solidFill>
                <a:latin typeface="Arial" panose="020B0604020202020204" pitchFamily="34" charset="0"/>
                <a:ea typeface="ＭＳ Ｐゴシック"/>
                <a:cs typeface="Arial" panose="020B0604020202020204" pitchFamily="34" charset="0"/>
              </a:rPr>
              <a:t>Pension2 is a voluntary defined contribution plan available to all public-school employees, but again it is only offered by participating districts. So even if you are not enrolled in either of our 2 main retirement programs, you can still invest with CalSTRS. </a:t>
            </a:r>
          </a:p>
          <a:p>
            <a:endParaRPr lang="en-US" sz="1200" noProof="0" dirty="0">
              <a:solidFill>
                <a:srgbClr val="447CC0"/>
              </a:solidFill>
              <a:latin typeface="Arial" panose="020B0604020202020204" pitchFamily="34" charset="0"/>
              <a:ea typeface="ＭＳ Ｐゴシック"/>
              <a:cs typeface="Arial" panose="020B0604020202020204" pitchFamily="34" charset="0"/>
            </a:endParaRPr>
          </a:p>
          <a:p>
            <a:r>
              <a:rPr lang="en-US" sz="1200" b="1" noProof="0" dirty="0">
                <a:solidFill>
                  <a:srgbClr val="447CC0"/>
                </a:solidFill>
                <a:latin typeface="Arial" panose="020B0604020202020204" pitchFamily="34" charset="0"/>
                <a:ea typeface="ＭＳ Ｐゴシック"/>
                <a:cs typeface="Arial" panose="020B0604020202020204" pitchFamily="34" charset="0"/>
              </a:rPr>
              <a:t>Click</a:t>
            </a:r>
            <a:endParaRPr lang="en-US" b="1"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a:t>
            </a:fld>
            <a:endParaRPr lang="en-US"/>
          </a:p>
        </p:txBody>
      </p:sp>
    </p:spTree>
    <p:extLst>
      <p:ext uri="{BB962C8B-B14F-4D97-AF65-F5344CB8AC3E}">
        <p14:creationId xmlns:p14="http://schemas.microsoft.com/office/powerpoint/2010/main" val="16831973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part-time educators consider working after retirement, if this is a consideration for you there are three things you need to know if you are planning to work in a California Public school. Please note that the rules for working after retirement only apply if you are going back to work in a California Public school.</a:t>
            </a:r>
          </a:p>
          <a:p>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There is a separation from service requirement. You cannot go back to work for a CalSTRS covered employer during the first 180 calendar days following retirement without penalty. Meaning if you do, your benefit will be reduced dollar for dollar by the amount you earn, up to your benefit amount for the first 180 days. We have worked with many part-time educators that have shared that they have to start working right away to stay on the substitute list or to remain as a preferred adjunct and chose to pay back the benefit amount during the separation of service requirement, don’t forget that during this time period you are still receiving your full district pay. </a:t>
            </a:r>
          </a:p>
          <a:p>
            <a:pPr marL="228600" indent="-228600">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After the separation from service requirement, you are subject to an Annual post retirement earnings limit.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You cannot contribute to the Cash Balance program as a CalSTRS retiree.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planning on working after retirement know the rules. You can get a copy of the Working after Retirement factsheet seen here at CalSTRS.com/publications.</a:t>
            </a:r>
          </a:p>
          <a:p>
            <a:endParaRPr lang="en-US" sz="1200" kern="1200" dirty="0">
              <a:solidFill>
                <a:schemeClr val="tx1"/>
              </a:solidFill>
              <a:effectLst/>
              <a:latin typeface="+mn-lt"/>
              <a:ea typeface="+mn-ea"/>
              <a:cs typeface="+mn-cs"/>
            </a:endParaRPr>
          </a:p>
          <a:p>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60</a:t>
            </a:fld>
            <a:endParaRPr lang="en-US"/>
          </a:p>
        </p:txBody>
      </p:sp>
    </p:spTree>
    <p:extLst>
      <p:ext uri="{BB962C8B-B14F-4D97-AF65-F5344CB8AC3E}">
        <p14:creationId xmlns:p14="http://schemas.microsoft.com/office/powerpoint/2010/main" val="19181431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We’ve already talked about the importance of supplementing your retirement income by contributing to the low-cost CalSTRS Pension2 program.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you’re interested in starting your supplemental savings plan account today or if you already have a supplemental savings plan account through another company and are interested in our free, unbiased, statement comparison service, please give us a call at 888-394-2060. We want to help ensure you have enough money to meet your retirement income needs.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if you aren’t quite ready and just want to learn more about the Pension2 program, we offer a webinar called Start Saving Now with Pension2. I encourage you to attend and receive some more in-depth information about the ways in which Pension2 can help you reach your retirement income goals.</a:t>
            </a:r>
          </a:p>
          <a:p>
            <a:endParaRPr lang="en-US" dirty="0"/>
          </a:p>
          <a:p>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61</a:t>
            </a:fld>
            <a:endParaRPr lang="en-US"/>
          </a:p>
        </p:txBody>
      </p:sp>
    </p:spTree>
    <p:extLst>
      <p:ext uri="{BB962C8B-B14F-4D97-AF65-F5344CB8AC3E}">
        <p14:creationId xmlns:p14="http://schemas.microsoft.com/office/powerpoint/2010/main" val="3912872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a part-time educator and CalSTRS member it is very important to be your own advocate.</a:t>
            </a:r>
          </a:p>
          <a:p>
            <a:endParaRPr lang="en-US" dirty="0"/>
          </a:p>
          <a:p>
            <a:r>
              <a:rPr lang="en-US" dirty="0"/>
              <a:t>Make sure you create a myCalSTRS account.</a:t>
            </a:r>
          </a:p>
          <a:p>
            <a:endParaRPr lang="en-US" dirty="0"/>
          </a:p>
          <a:p>
            <a:r>
              <a:rPr lang="en-US" dirty="0"/>
              <a:t>Review you Retirement Progress Reports annually. Especially, if you have multiple employers you want to keep track of each employers reporting.</a:t>
            </a:r>
          </a:p>
          <a:p>
            <a:endParaRPr lang="en-US" dirty="0"/>
          </a:p>
          <a:p>
            <a:r>
              <a:rPr lang="en-US" dirty="0"/>
              <a:t>You can subscribe to the CalSTRS’ online newsletter and stay in the know with us.</a:t>
            </a:r>
          </a:p>
          <a:p>
            <a:endParaRPr lang="en-US" dirty="0"/>
          </a:p>
          <a:p>
            <a:r>
              <a:rPr lang="en-US" dirty="0"/>
              <a:t>Lastly make sure your one-time death benefit information is correct.</a:t>
            </a:r>
          </a:p>
          <a:p>
            <a:endParaRPr lang="en-US" dirty="0"/>
          </a:p>
          <a:p>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62</a:t>
            </a:fld>
            <a:endParaRPr lang="en-US"/>
          </a:p>
        </p:txBody>
      </p:sp>
    </p:spTree>
    <p:extLst>
      <p:ext uri="{BB962C8B-B14F-4D97-AF65-F5344CB8AC3E}">
        <p14:creationId xmlns:p14="http://schemas.microsoft.com/office/powerpoint/2010/main" val="21107888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Recently, CalSTRS has prioritized the education for part-time educators. Today was the main event. We have also created 3 shorter webinars that focus on some of those topics we touched on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If Cash Balance seems like a good fit for you, the Cash Balance webinar will be a good opportunity to learn even more and get all of your CB questions answered.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Or if you already have a Cash Balance account and are looking to turn it into DB service credit, please join us for the Consolidation of Benefits webinar.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Finally, as a part-time educator, your retirement picture might be a bit more complex. Your retirement income might be coming from many different places. Join us for Additional Income sources and we can help you identify what those other sources might be.</a:t>
            </a:r>
          </a:p>
          <a:p>
            <a:endParaRPr lang="en-US" dirty="0"/>
          </a:p>
          <a:p>
            <a:r>
              <a:rPr lang="en-US" dirty="0"/>
              <a:t>Click</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63</a:t>
            </a:fld>
            <a:endParaRPr lang="en-US"/>
          </a:p>
        </p:txBody>
      </p:sp>
    </p:spTree>
    <p:extLst>
      <p:ext uri="{BB962C8B-B14F-4D97-AF65-F5344CB8AC3E}">
        <p14:creationId xmlns:p14="http://schemas.microsoft.com/office/powerpoint/2010/main" val="16504032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 need more information, we have several online resources. I want to highlight the Part-time educator webpage. This acts as you one stop shop for all resources such as forms, publications, videos and webinars that pertain to the part-time educator.</a:t>
            </a:r>
          </a:p>
          <a:p>
            <a:endParaRPr lang="en-US" dirty="0"/>
          </a:p>
          <a:p>
            <a:r>
              <a:rPr lang="en-US" dirty="0"/>
              <a:t>You can schedule a benefits planning sessions</a:t>
            </a:r>
          </a:p>
          <a:p>
            <a:endParaRPr lang="en-US" dirty="0"/>
          </a:p>
          <a:p>
            <a:r>
              <a:rPr lang="en-US" dirty="0"/>
              <a:t>There are also several webinars that were created specifically for you the pat-time educator.</a:t>
            </a:r>
          </a:p>
          <a:p>
            <a:endParaRPr lang="en-US" dirty="0"/>
          </a:p>
          <a:p>
            <a:r>
              <a:rPr lang="en-US" b="1" dirty="0"/>
              <a:t>Click</a:t>
            </a:r>
            <a:r>
              <a:rPr lang="en-US" dirty="0"/>
              <a:t>.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64</a:t>
            </a:fld>
            <a:endParaRPr lang="en-US"/>
          </a:p>
        </p:txBody>
      </p:sp>
    </p:spTree>
    <p:extLst>
      <p:ext uri="{BB962C8B-B14F-4D97-AF65-F5344CB8AC3E}">
        <p14:creationId xmlns:p14="http://schemas.microsoft.com/office/powerpoint/2010/main" val="12345413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65</a:t>
            </a:fld>
            <a:endParaRPr lang="en-US"/>
          </a:p>
        </p:txBody>
      </p:sp>
    </p:spTree>
    <p:extLst>
      <p:ext uri="{BB962C8B-B14F-4D97-AF65-F5344CB8AC3E}">
        <p14:creationId xmlns:p14="http://schemas.microsoft.com/office/powerpoint/2010/main" val="352055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 are a part time educator your district must offer either Social Security OR an alternative plan in addition to the CalSTRS Defined Benefit program.</a:t>
            </a:r>
          </a:p>
          <a:p>
            <a:endParaRPr lang="en-US" dirty="0"/>
          </a:p>
          <a:p>
            <a:r>
              <a:rPr lang="en-US" dirty="0"/>
              <a:t>Some districts may offer the CalSTRS Cash Balance Plan as an alternative to social security, or they may offer an alternative retirement plan such as: </a:t>
            </a:r>
            <a:r>
              <a:rPr lang="en-US" dirty="0" err="1"/>
              <a:t>metlife</a:t>
            </a:r>
            <a:r>
              <a:rPr lang="en-US" dirty="0"/>
              <a:t>, apple, Pars, </a:t>
            </a:r>
            <a:r>
              <a:rPr lang="en-US" dirty="0" err="1"/>
              <a:t>Fica</a:t>
            </a:r>
            <a:r>
              <a:rPr lang="en-US" dirty="0"/>
              <a:t>, or Pear.</a:t>
            </a:r>
          </a:p>
          <a:p>
            <a:endParaRPr lang="en-US" dirty="0"/>
          </a:p>
          <a:p>
            <a:r>
              <a:rPr lang="en-US" dirty="0"/>
              <a:t>It is very important to determine what plan you are paying into so that you can understand what retirement benefits will be available to you.</a:t>
            </a:r>
          </a:p>
          <a:p>
            <a:endParaRPr lang="en-US" dirty="0"/>
          </a:p>
          <a:p>
            <a:r>
              <a:rPr lang="en-US" dirty="0"/>
              <a:t>Now that you know what types of plans are out there, let’s talk about where to go to determine where your retirement savings are going.</a:t>
            </a:r>
          </a:p>
          <a:p>
            <a:endParaRPr lang="en-US" dirty="0"/>
          </a:p>
          <a:p>
            <a:r>
              <a:rPr lang="en-US" b="1" dirty="0"/>
              <a:t>Click</a:t>
            </a:r>
            <a:r>
              <a:rPr lang="en-US" dirty="0"/>
              <a:t>.</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7</a:t>
            </a:fld>
            <a:endParaRPr lang="en-US"/>
          </a:p>
        </p:txBody>
      </p:sp>
    </p:spTree>
    <p:extLst>
      <p:ext uri="{BB962C8B-B14F-4D97-AF65-F5344CB8AC3E}">
        <p14:creationId xmlns:p14="http://schemas.microsoft.com/office/powerpoint/2010/main" val="4211270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 of the first places you should look to determine what program you are in is your pay stub. *Based on personal experience, I’ve noticed that no 2 pay stubs are identical, so that can make reading them even more complex. Members bring theirs in for sessions all the time and I still struggle figuring out some of them.* Here we have examples from 2 different employers. You will want to focus your attention to the deductions area of the statement</a:t>
            </a:r>
          </a:p>
          <a:p>
            <a:endParaRPr lang="en-US" dirty="0"/>
          </a:p>
          <a:p>
            <a:r>
              <a:rPr lang="en-US" b="1" dirty="0"/>
              <a:t>Click</a:t>
            </a:r>
            <a:r>
              <a:rPr lang="en-US" dirty="0"/>
              <a:t>.</a:t>
            </a:r>
          </a:p>
          <a:p>
            <a:endParaRPr lang="en-US" dirty="0"/>
          </a:p>
          <a:p>
            <a:r>
              <a:rPr lang="en-US" dirty="0"/>
              <a:t>Not only do they all look different, but each employer also labels them differently. For instance, in this first example this member is paying into STRS. That’s good to know but it does not specify if they are paying into the defined benefit program, the cash balance program, or Pension2.</a:t>
            </a:r>
          </a:p>
          <a:p>
            <a:endParaRPr lang="en-US" dirty="0"/>
          </a:p>
          <a:p>
            <a:r>
              <a:rPr lang="en-US" b="1" dirty="0"/>
              <a:t>Click</a:t>
            </a:r>
            <a:r>
              <a:rPr lang="en-US" dirty="0"/>
              <a:t>.</a:t>
            </a:r>
          </a:p>
          <a:p>
            <a:endParaRPr lang="en-US" dirty="0"/>
          </a:p>
          <a:p>
            <a:r>
              <a:rPr lang="en-US" dirty="0"/>
              <a:t>In this next example you can see that this deduction is very specific. This member is paying into the CalSTRS DB (or defined benefit) program.</a:t>
            </a:r>
          </a:p>
          <a:p>
            <a:endParaRPr lang="en-US" dirty="0"/>
          </a:p>
          <a:p>
            <a:r>
              <a:rPr lang="en-US" dirty="0"/>
              <a:t>If you are unable to decipher your own paystub, I’d recommend you go to your employer for clarification.</a:t>
            </a:r>
          </a:p>
          <a:p>
            <a:endParaRPr lang="en-US" dirty="0"/>
          </a:p>
          <a:p>
            <a:r>
              <a:rPr lang="en-US" b="1" dirty="0"/>
              <a:t>Click</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8</a:t>
            </a:fld>
            <a:endParaRPr lang="en-US"/>
          </a:p>
        </p:txBody>
      </p:sp>
    </p:spTree>
    <p:extLst>
      <p:ext uri="{BB962C8B-B14F-4D97-AF65-F5344CB8AC3E}">
        <p14:creationId xmlns:p14="http://schemas.microsoft.com/office/powerpoint/2010/main" val="543950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are paying into CalSTRS a great resource for you to gain more insight into your retirement program is your myCalSTRS account. </a:t>
            </a:r>
          </a:p>
          <a:p>
            <a:r>
              <a:rPr lang="en-US" sz="1200" kern="1200" dirty="0">
                <a:solidFill>
                  <a:schemeClr val="tx1"/>
                </a:solidFill>
                <a:effectLst/>
                <a:latin typeface="+mn-lt"/>
                <a:ea typeface="+mn-ea"/>
                <a:cs typeface="+mn-cs"/>
              </a:rPr>
              <a:t>You can log in by going to myCalSTRS.com. If you have not previously logged on, have no fear, registration is simple.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find you need assistance getting registered or logging in, please call our customer service line and they will help you log in after verifying your account. The number to customer service is 1(800)228-5453 and a representative will be available Monday -Friday 8am to 5pm.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customer service representatives can also tell you if you are paying into a CalSTRS program, which CalSTRS program you are paying into, and if you have multiple employers, we can identify which CalSTRS program each employer is paying into.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CalSTRS does not have your information on file and you are not able to register for myCalSTRS remember that you could be paying into social security or an alternate plan.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DC09A6-2027-AB44-B3F1-6D7E5AB99D98}" type="slidenum">
              <a:rPr lang="en-US" smtClean="0"/>
              <a:t>9</a:t>
            </a:fld>
            <a:endParaRPr lang="en-US"/>
          </a:p>
        </p:txBody>
      </p:sp>
    </p:spTree>
    <p:extLst>
      <p:ext uri="{BB962C8B-B14F-4D97-AF65-F5344CB8AC3E}">
        <p14:creationId xmlns:p14="http://schemas.microsoft.com/office/powerpoint/2010/main" val="735195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D6AE4C-F66D-5C40-9A18-A2D813299E9B}"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1035858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D6AE4C-F66D-5C40-9A18-A2D813299E9B}"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1106939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D6AE4C-F66D-5C40-9A18-A2D813299E9B}"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1728478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3832AF-FD59-80DA-7D04-995881ABA8ED}"/>
              </a:ext>
            </a:extLst>
          </p:cNvPr>
          <p:cNvSpPr/>
          <p:nvPr userDrawn="1"/>
        </p:nvSpPr>
        <p:spPr>
          <a:xfrm>
            <a:off x="0" y="0"/>
            <a:ext cx="12192000"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75393D16-A3E2-9671-C910-A6386FB17601}"/>
              </a:ext>
            </a:extLst>
          </p:cNvPr>
          <p:cNvSpPr/>
          <p:nvPr userDrawn="1"/>
        </p:nvSpPr>
        <p:spPr>
          <a:xfrm>
            <a:off x="0" y="3429000"/>
            <a:ext cx="12192000"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8DB5C7CB-ECC2-9A98-6B33-6EF1BBB35D24}"/>
              </a:ext>
            </a:extLst>
          </p:cNvPr>
          <p:cNvSpPr/>
          <p:nvPr userDrawn="1"/>
        </p:nvSpPr>
        <p:spPr>
          <a:xfrm>
            <a:off x="0" y="0"/>
            <a:ext cx="422587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A7CD25D2-2750-EE64-FA32-FC5E61A92397}"/>
              </a:ext>
            </a:extLst>
          </p:cNvPr>
          <p:cNvPicPr>
            <a:picLocks noChangeAspect="1"/>
          </p:cNvPicPr>
          <p:nvPr userDrawn="1"/>
        </p:nvPicPr>
        <p:blipFill>
          <a:blip r:embed="rId2">
            <a:alphaModFix amt="3000"/>
          </a:blip>
          <a:srcRect/>
          <a:stretch/>
        </p:blipFill>
        <p:spPr>
          <a:xfrm>
            <a:off x="0" y="0"/>
            <a:ext cx="4233333" cy="6858000"/>
          </a:xfrm>
          <a:prstGeom prst="rect">
            <a:avLst/>
          </a:prstGeom>
        </p:spPr>
      </p:pic>
      <p:sp>
        <p:nvSpPr>
          <p:cNvPr id="24" name="Text Placeholder 23">
            <a:extLst>
              <a:ext uri="{FF2B5EF4-FFF2-40B4-BE49-F238E27FC236}">
                <a16:creationId xmlns:a16="http://schemas.microsoft.com/office/drawing/2014/main" id="{F3526F65-A623-EBF0-B9B4-D7A2C8BBB255}"/>
              </a:ext>
            </a:extLst>
          </p:cNvPr>
          <p:cNvSpPr>
            <a:spLocks noGrp="1"/>
          </p:cNvSpPr>
          <p:nvPr>
            <p:ph type="body" sz="quarter" idx="10"/>
          </p:nvPr>
        </p:nvSpPr>
        <p:spPr>
          <a:xfrm>
            <a:off x="207026" y="2168448"/>
            <a:ext cx="4011083" cy="2530475"/>
          </a:xfrm>
        </p:spPr>
        <p:txBody>
          <a:bodyPr anchor="ctr">
            <a:normAutofit/>
          </a:bodyPr>
          <a:lstStyle>
            <a:lvl1pPr marL="0" indent="0" algn="l" defTabSz="914400" rtl="0" eaLnBrk="1" latinLnBrk="0" hangingPunct="1">
              <a:lnSpc>
                <a:spcPct val="90000"/>
              </a:lnSpc>
              <a:spcBef>
                <a:spcPct val="0"/>
              </a:spcBef>
              <a:buNone/>
              <a:defRPr lang="en-US" sz="2800" b="1" kern="1200" dirty="0" smtClean="0">
                <a:solidFill>
                  <a:srgbClr val="D61F3D"/>
                </a:solidFill>
                <a:latin typeface="Arial" panose="020B0604020202020204" pitchFamily="34" charset="0"/>
                <a:ea typeface="+mj-ea"/>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418554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D6AE4C-F66D-5C40-9A18-A2D813299E9B}"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162278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D6AE4C-F66D-5C40-9A18-A2D813299E9B}" type="datetimeFigureOut">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289304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D6AE4C-F66D-5C40-9A18-A2D813299E9B}"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101785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D6AE4C-F66D-5C40-9A18-A2D813299E9B}" type="datetimeFigureOut">
              <a:rPr lang="en-US" smtClean="0"/>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74670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D6AE4C-F66D-5C40-9A18-A2D813299E9B}" type="datetimeFigureOut">
              <a:rPr lang="en-US" smtClean="0"/>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286953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6AE4C-F66D-5C40-9A18-A2D813299E9B}" type="datetimeFigureOut">
              <a:rPr lang="en-US" smtClean="0"/>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426127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D6AE4C-F66D-5C40-9A18-A2D813299E9B}"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87732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D6AE4C-F66D-5C40-9A18-A2D813299E9B}" type="datetimeFigureOut">
              <a:rPr lang="en-US" smtClean="0"/>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0E744-0FFC-D24E-A51E-3BDF21F13E6B}" type="slidenum">
              <a:rPr lang="en-US" smtClean="0"/>
              <a:t>‹#›</a:t>
            </a:fld>
            <a:endParaRPr lang="en-US"/>
          </a:p>
        </p:txBody>
      </p:sp>
    </p:spTree>
    <p:extLst>
      <p:ext uri="{BB962C8B-B14F-4D97-AF65-F5344CB8AC3E}">
        <p14:creationId xmlns:p14="http://schemas.microsoft.com/office/powerpoint/2010/main" val="208024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6AE4C-F66D-5C40-9A18-A2D813299E9B}" type="datetimeFigureOut">
              <a:rPr lang="en-US" smtClean="0"/>
              <a:t>9/27/2024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0E744-0FFC-D24E-A51E-3BDF21F13E6B}" type="slidenum">
              <a:rPr lang="en-US" smtClean="0"/>
              <a:t>‹#›</a:t>
            </a:fld>
            <a:endParaRPr lang="en-US"/>
          </a:p>
        </p:txBody>
      </p:sp>
    </p:spTree>
    <p:extLst>
      <p:ext uri="{BB962C8B-B14F-4D97-AF65-F5344CB8AC3E}">
        <p14:creationId xmlns:p14="http://schemas.microsoft.com/office/powerpoint/2010/main" val="341672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jp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3.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jpg"/><Relationship Id="rId7"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6.png"/><Relationship Id="rId7"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teacher explaining to students in a classroom&#10;&#10;Description automatically generated">
            <a:extLst>
              <a:ext uri="{FF2B5EF4-FFF2-40B4-BE49-F238E27FC236}">
                <a16:creationId xmlns:a16="http://schemas.microsoft.com/office/drawing/2014/main" id="{2D4856FB-27A5-C0E6-584B-359AA878E23F}"/>
              </a:ext>
            </a:extLst>
          </p:cNvPr>
          <p:cNvPicPr>
            <a:picLocks noChangeAspect="1"/>
          </p:cNvPicPr>
          <p:nvPr/>
        </p:nvPicPr>
        <p:blipFill rotWithShape="1">
          <a:blip r:embed="rId3"/>
          <a:srcRect l="-14" t="15653"/>
          <a:stretch/>
        </p:blipFill>
        <p:spPr>
          <a:xfrm>
            <a:off x="0" y="1"/>
            <a:ext cx="12191999" cy="6858000"/>
          </a:xfrm>
          <a:prstGeom prst="rect">
            <a:avLst/>
          </a:prstGeom>
        </p:spPr>
      </p:pic>
      <p:sp>
        <p:nvSpPr>
          <p:cNvPr id="12" name="Rectangle 11">
            <a:extLst>
              <a:ext uri="{FF2B5EF4-FFF2-40B4-BE49-F238E27FC236}">
                <a16:creationId xmlns:a16="http://schemas.microsoft.com/office/drawing/2014/main" id="{4A561FF5-D90C-C9D5-731D-BABAC136CB42}"/>
              </a:ext>
            </a:extLst>
          </p:cNvPr>
          <p:cNvSpPr/>
          <p:nvPr/>
        </p:nvSpPr>
        <p:spPr>
          <a:xfrm>
            <a:off x="0" y="0"/>
            <a:ext cx="5250398" cy="6858000"/>
          </a:xfrm>
          <a:prstGeom prst="rect">
            <a:avLst/>
          </a:prstGeom>
          <a:solidFill>
            <a:srgbClr val="D61F3D">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2C95E-88CE-0579-1D1A-CDF291E6347E}"/>
              </a:ext>
            </a:extLst>
          </p:cNvPr>
          <p:cNvSpPr>
            <a:spLocks noGrp="1"/>
          </p:cNvSpPr>
          <p:nvPr>
            <p:ph type="ctrTitle"/>
          </p:nvPr>
        </p:nvSpPr>
        <p:spPr>
          <a:xfrm>
            <a:off x="243986" y="1118810"/>
            <a:ext cx="3557016" cy="1711606"/>
          </a:xfrm>
          <a:noFill/>
        </p:spPr>
        <p:txBody>
          <a:bodyPr anchor="t">
            <a:normAutofit fontScale="90000"/>
          </a:bodyPr>
          <a:lstStyle/>
          <a:p>
            <a:pPr algn="l"/>
            <a:r>
              <a:rPr lang="en-US" b="1" dirty="0">
                <a:solidFill>
                  <a:schemeClr val="bg1"/>
                </a:solidFill>
                <a:latin typeface="Arial" panose="020B0604020202020204" pitchFamily="34" charset="0"/>
                <a:cs typeface="Arial" panose="020B0604020202020204" pitchFamily="34" charset="0"/>
              </a:rPr>
              <a:t>Part-time Educator</a:t>
            </a:r>
          </a:p>
        </p:txBody>
      </p:sp>
      <p:pic>
        <p:nvPicPr>
          <p:cNvPr id="6" name="Picture 5">
            <a:extLst>
              <a:ext uri="{FF2B5EF4-FFF2-40B4-BE49-F238E27FC236}">
                <a16:creationId xmlns:a16="http://schemas.microsoft.com/office/drawing/2014/main" id="{00AC2A9B-5C62-81E4-73C1-D85114546D38}"/>
              </a:ext>
            </a:extLst>
          </p:cNvPr>
          <p:cNvPicPr>
            <a:picLocks noChangeAspect="1"/>
          </p:cNvPicPr>
          <p:nvPr/>
        </p:nvPicPr>
        <p:blipFill>
          <a:blip r:embed="rId4"/>
          <a:srcRect/>
          <a:stretch/>
        </p:blipFill>
        <p:spPr>
          <a:xfrm>
            <a:off x="385003" y="358199"/>
            <a:ext cx="1245399" cy="402413"/>
          </a:xfrm>
          <a:prstGeom prst="rect">
            <a:avLst/>
          </a:prstGeom>
        </p:spPr>
      </p:pic>
      <p:cxnSp>
        <p:nvCxnSpPr>
          <p:cNvPr id="4" name="Straight Connector 3">
            <a:extLst>
              <a:ext uri="{FF2B5EF4-FFF2-40B4-BE49-F238E27FC236}">
                <a16:creationId xmlns:a16="http://schemas.microsoft.com/office/drawing/2014/main" id="{D1F7AFE5-FDA1-6F53-DA71-E6121D06AD7A}"/>
              </a:ext>
            </a:extLst>
          </p:cNvPr>
          <p:cNvCxnSpPr>
            <a:cxnSpLocks/>
          </p:cNvCxnSpPr>
          <p:nvPr/>
        </p:nvCxnSpPr>
        <p:spPr>
          <a:xfrm>
            <a:off x="348184" y="2830416"/>
            <a:ext cx="302305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016173D-93EE-7BA1-AF21-E36C50621540}"/>
              </a:ext>
            </a:extLst>
          </p:cNvPr>
          <p:cNvPicPr>
            <a:picLocks noChangeAspect="1"/>
          </p:cNvPicPr>
          <p:nvPr/>
        </p:nvPicPr>
        <p:blipFill>
          <a:blip r:embed="rId5"/>
          <a:srcRect/>
          <a:stretch/>
        </p:blipFill>
        <p:spPr>
          <a:xfrm>
            <a:off x="385003" y="5398487"/>
            <a:ext cx="683515" cy="1069848"/>
          </a:xfrm>
          <a:prstGeom prst="rect">
            <a:avLst/>
          </a:prstGeom>
        </p:spPr>
      </p:pic>
    </p:spTree>
    <p:extLst>
      <p:ext uri="{BB962C8B-B14F-4D97-AF65-F5344CB8AC3E}">
        <p14:creationId xmlns:p14="http://schemas.microsoft.com/office/powerpoint/2010/main" val="900477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1A9ED-0836-7921-0FD7-1420A9B5757A}"/>
              </a:ext>
            </a:extLst>
          </p:cNvPr>
          <p:cNvSpPr/>
          <p:nvPr/>
        </p:nvSpPr>
        <p:spPr>
          <a:xfrm>
            <a:off x="1" y="0"/>
            <a:ext cx="5174592" cy="6858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4D321AE-CB9A-2FCA-DAA1-6F30F856AAC9}"/>
              </a:ext>
            </a:extLst>
          </p:cNvPr>
          <p:cNvPicPr>
            <a:picLocks noChangeAspect="1"/>
          </p:cNvPicPr>
          <p:nvPr/>
        </p:nvPicPr>
        <p:blipFill>
          <a:blip r:embed="rId3"/>
          <a:srcRect/>
          <a:stretch/>
        </p:blipFill>
        <p:spPr>
          <a:xfrm>
            <a:off x="6218513" y="1344351"/>
            <a:ext cx="998231" cy="998231"/>
          </a:xfrm>
          <a:prstGeom prst="rect">
            <a:avLst/>
          </a:prstGeom>
        </p:spPr>
      </p:pic>
      <p:pic>
        <p:nvPicPr>
          <p:cNvPr id="17" name="Picture 16">
            <a:extLst>
              <a:ext uri="{FF2B5EF4-FFF2-40B4-BE49-F238E27FC236}">
                <a16:creationId xmlns:a16="http://schemas.microsoft.com/office/drawing/2014/main" id="{FA214FDF-1340-8C36-9517-64A71DE927FA}"/>
              </a:ext>
            </a:extLst>
          </p:cNvPr>
          <p:cNvPicPr>
            <a:picLocks noChangeAspect="1"/>
          </p:cNvPicPr>
          <p:nvPr/>
        </p:nvPicPr>
        <p:blipFill>
          <a:blip r:embed="rId4"/>
          <a:srcRect/>
          <a:stretch/>
        </p:blipFill>
        <p:spPr>
          <a:xfrm>
            <a:off x="6218513" y="2895926"/>
            <a:ext cx="998231" cy="998231"/>
          </a:xfrm>
          <a:prstGeom prst="rect">
            <a:avLst/>
          </a:prstGeom>
        </p:spPr>
      </p:pic>
      <p:pic>
        <p:nvPicPr>
          <p:cNvPr id="19" name="Picture 18">
            <a:extLst>
              <a:ext uri="{FF2B5EF4-FFF2-40B4-BE49-F238E27FC236}">
                <a16:creationId xmlns:a16="http://schemas.microsoft.com/office/drawing/2014/main" id="{1114EC35-60B8-D06B-C0B5-4C0B406B8957}"/>
              </a:ext>
            </a:extLst>
          </p:cNvPr>
          <p:cNvPicPr>
            <a:picLocks noChangeAspect="1"/>
          </p:cNvPicPr>
          <p:nvPr/>
        </p:nvPicPr>
        <p:blipFill>
          <a:blip r:embed="rId5"/>
          <a:srcRect/>
          <a:stretch/>
        </p:blipFill>
        <p:spPr>
          <a:xfrm>
            <a:off x="6218513" y="4447501"/>
            <a:ext cx="998231" cy="998231"/>
          </a:xfrm>
          <a:prstGeom prst="rect">
            <a:avLst/>
          </a:prstGeom>
        </p:spPr>
      </p:pic>
      <p:sp>
        <p:nvSpPr>
          <p:cNvPr id="20" name="TextBox 19">
            <a:extLst>
              <a:ext uri="{FF2B5EF4-FFF2-40B4-BE49-F238E27FC236}">
                <a16:creationId xmlns:a16="http://schemas.microsoft.com/office/drawing/2014/main" id="{0B347089-04A7-432B-0FE2-7BE214520B5F}"/>
              </a:ext>
            </a:extLst>
          </p:cNvPr>
          <p:cNvSpPr txBox="1"/>
          <p:nvPr/>
        </p:nvSpPr>
        <p:spPr>
          <a:xfrm>
            <a:off x="7484795" y="1526585"/>
            <a:ext cx="3743079" cy="646331"/>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View and update</a:t>
            </a:r>
            <a:r>
              <a:rPr lang="en-US" dirty="0">
                <a:solidFill>
                  <a:srgbClr val="D61F3D"/>
                </a:solidFill>
                <a:latin typeface="Arial" panose="020B0604020202020204" pitchFamily="34" charset="0"/>
                <a:cs typeface="Arial" panose="020B0604020202020204" pitchFamily="34" charset="0"/>
              </a:rPr>
              <a:t> your </a:t>
            </a:r>
            <a:br>
              <a:rPr lang="en-US" dirty="0">
                <a:solidFill>
                  <a:srgbClr val="D61F3D"/>
                </a:solidFill>
                <a:latin typeface="Arial" panose="020B0604020202020204" pitchFamily="34" charset="0"/>
                <a:cs typeface="Arial" panose="020B0604020202020204" pitchFamily="34" charset="0"/>
              </a:rPr>
            </a:br>
            <a:r>
              <a:rPr lang="en-US" dirty="0">
                <a:solidFill>
                  <a:srgbClr val="D61F3D"/>
                </a:solidFill>
                <a:latin typeface="Arial" panose="020B0604020202020204" pitchFamily="34" charset="0"/>
                <a:cs typeface="Arial" panose="020B0604020202020204" pitchFamily="34" charset="0"/>
              </a:rPr>
              <a:t>account information.</a:t>
            </a:r>
          </a:p>
        </p:txBody>
      </p:sp>
      <p:sp>
        <p:nvSpPr>
          <p:cNvPr id="21" name="TextBox 20">
            <a:extLst>
              <a:ext uri="{FF2B5EF4-FFF2-40B4-BE49-F238E27FC236}">
                <a16:creationId xmlns:a16="http://schemas.microsoft.com/office/drawing/2014/main" id="{589C815C-8155-5145-2866-F50D16A91539}"/>
              </a:ext>
            </a:extLst>
          </p:cNvPr>
          <p:cNvSpPr txBox="1"/>
          <p:nvPr/>
        </p:nvSpPr>
        <p:spPr>
          <a:xfrm>
            <a:off x="7484795" y="3210374"/>
            <a:ext cx="3743078"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Send</a:t>
            </a:r>
            <a:r>
              <a:rPr lang="en-US" dirty="0">
                <a:solidFill>
                  <a:srgbClr val="D61F3D"/>
                </a:solidFill>
                <a:latin typeface="Arial" panose="020B0604020202020204" pitchFamily="34" charset="0"/>
                <a:cs typeface="Arial" panose="020B0604020202020204" pitchFamily="34" charset="0"/>
              </a:rPr>
              <a:t> secure messages.</a:t>
            </a:r>
          </a:p>
        </p:txBody>
      </p:sp>
      <p:sp>
        <p:nvSpPr>
          <p:cNvPr id="22" name="TextBox 21">
            <a:extLst>
              <a:ext uri="{FF2B5EF4-FFF2-40B4-BE49-F238E27FC236}">
                <a16:creationId xmlns:a16="http://schemas.microsoft.com/office/drawing/2014/main" id="{DEE7142C-39B2-AF14-F905-4554C72AB620}"/>
              </a:ext>
            </a:extLst>
          </p:cNvPr>
          <p:cNvSpPr txBox="1"/>
          <p:nvPr/>
        </p:nvSpPr>
        <p:spPr>
          <a:xfrm>
            <a:off x="7484795" y="4617167"/>
            <a:ext cx="3743077" cy="646331"/>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Access</a:t>
            </a:r>
            <a:r>
              <a:rPr lang="en-US" dirty="0">
                <a:solidFill>
                  <a:srgbClr val="D61F3D"/>
                </a:solidFill>
                <a:latin typeface="Arial" panose="020B0604020202020204" pitchFamily="34" charset="0"/>
                <a:cs typeface="Arial" panose="020B0604020202020204" pitchFamily="34" charset="0"/>
              </a:rPr>
              <a:t> your </a:t>
            </a:r>
            <a:r>
              <a:rPr lang="en-US" i="1" dirty="0">
                <a:solidFill>
                  <a:srgbClr val="D61F3D"/>
                </a:solidFill>
                <a:latin typeface="Arial" panose="020B0604020202020204" pitchFamily="34" charset="0"/>
                <a:cs typeface="Arial" panose="020B0604020202020204" pitchFamily="34" charset="0"/>
              </a:rPr>
              <a:t>Retirement </a:t>
            </a:r>
            <a:br>
              <a:rPr lang="en-US" i="1" dirty="0">
                <a:solidFill>
                  <a:srgbClr val="D61F3D"/>
                </a:solidFill>
                <a:latin typeface="Arial" panose="020B0604020202020204" pitchFamily="34" charset="0"/>
                <a:cs typeface="Arial" panose="020B0604020202020204" pitchFamily="34" charset="0"/>
              </a:rPr>
            </a:br>
            <a:r>
              <a:rPr lang="en-US" i="1" dirty="0">
                <a:solidFill>
                  <a:srgbClr val="D61F3D"/>
                </a:solidFill>
                <a:latin typeface="Arial" panose="020B0604020202020204" pitchFamily="34" charset="0"/>
                <a:cs typeface="Arial" panose="020B0604020202020204" pitchFamily="34" charset="0"/>
              </a:rPr>
              <a:t>Progress Report</a:t>
            </a:r>
            <a:r>
              <a:rPr lang="en-US" dirty="0">
                <a:solidFill>
                  <a:srgbClr val="D61F3D"/>
                </a:solidFill>
                <a:latin typeface="Arial" panose="020B0604020202020204" pitchFamily="34" charset="0"/>
                <a:cs typeface="Arial" panose="020B0604020202020204" pitchFamily="34" charset="0"/>
              </a:rPr>
              <a:t>.</a:t>
            </a:r>
          </a:p>
        </p:txBody>
      </p:sp>
      <p:pic>
        <p:nvPicPr>
          <p:cNvPr id="28" name="Picture 27">
            <a:extLst>
              <a:ext uri="{FF2B5EF4-FFF2-40B4-BE49-F238E27FC236}">
                <a16:creationId xmlns:a16="http://schemas.microsoft.com/office/drawing/2014/main" id="{C80F40C3-FA34-C658-514A-AC9A0CC1E37C}"/>
              </a:ext>
            </a:extLst>
          </p:cNvPr>
          <p:cNvPicPr>
            <a:picLocks noChangeAspect="1"/>
          </p:cNvPicPr>
          <p:nvPr/>
        </p:nvPicPr>
        <p:blipFill rotWithShape="1">
          <a:blip r:embed="rId6">
            <a:alphaModFix amt="8000"/>
          </a:blip>
          <a:srcRect r="57558"/>
          <a:stretch/>
        </p:blipFill>
        <p:spPr>
          <a:xfrm>
            <a:off x="-2178" y="0"/>
            <a:ext cx="5174592" cy="6858000"/>
          </a:xfrm>
          <a:prstGeom prst="rect">
            <a:avLst/>
          </a:prstGeom>
        </p:spPr>
      </p:pic>
      <p:pic>
        <p:nvPicPr>
          <p:cNvPr id="3" name="Picture 2" descr="myCalSTRS logo&#10;">
            <a:extLst>
              <a:ext uri="{FF2B5EF4-FFF2-40B4-BE49-F238E27FC236}">
                <a16:creationId xmlns:a16="http://schemas.microsoft.com/office/drawing/2014/main" id="{BFC4F3E6-7337-4D57-357C-4200C31145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4480" y="2791811"/>
            <a:ext cx="3858253" cy="1206457"/>
          </a:xfrm>
          <a:prstGeom prst="rect">
            <a:avLst/>
          </a:prstGeom>
        </p:spPr>
      </p:pic>
    </p:spTree>
    <p:extLst>
      <p:ext uri="{BB962C8B-B14F-4D97-AF65-F5344CB8AC3E}">
        <p14:creationId xmlns:p14="http://schemas.microsoft.com/office/powerpoint/2010/main" val="119123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F6FB99-68E4-6ACB-C315-588768EC57A9}"/>
              </a:ext>
            </a:extLst>
          </p:cNvPr>
          <p:cNvPicPr>
            <a:picLocks noChangeAspect="1"/>
          </p:cNvPicPr>
          <p:nvPr/>
        </p:nvPicPr>
        <p:blipFill rotWithShape="1">
          <a:blip r:embed="rId3"/>
          <a:srcRect l="88" t="3931" r="42" b="11925"/>
          <a:stretch/>
        </p:blipFill>
        <p:spPr>
          <a:xfrm>
            <a:off x="0" y="0"/>
            <a:ext cx="12192000" cy="6857998"/>
          </a:xfrm>
          <a:prstGeom prst="rect">
            <a:avLst/>
          </a:prstGeom>
        </p:spPr>
      </p:pic>
      <p:sp>
        <p:nvSpPr>
          <p:cNvPr id="3" name="Rectangle 2">
            <a:extLst>
              <a:ext uri="{FF2B5EF4-FFF2-40B4-BE49-F238E27FC236}">
                <a16:creationId xmlns:a16="http://schemas.microsoft.com/office/drawing/2014/main" id="{ECFEA652-A78B-43A6-8765-D94061921A4C}"/>
              </a:ext>
            </a:extLst>
          </p:cNvPr>
          <p:cNvSpPr/>
          <p:nvPr/>
        </p:nvSpPr>
        <p:spPr>
          <a:xfrm>
            <a:off x="0" y="1"/>
            <a:ext cx="12192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2C3D808-CF83-A17E-D1DF-24494582618F}"/>
              </a:ext>
            </a:extLst>
          </p:cNvPr>
          <p:cNvSpPr>
            <a:spLocks noGrp="1"/>
          </p:cNvSpPr>
          <p:nvPr>
            <p:ph type="title"/>
          </p:nvPr>
        </p:nvSpPr>
        <p:spPr>
          <a:xfrm>
            <a:off x="260542" y="2"/>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Account balance screen</a:t>
            </a:r>
          </a:p>
        </p:txBody>
      </p:sp>
    </p:spTree>
    <p:extLst>
      <p:ext uri="{BB962C8B-B14F-4D97-AF65-F5344CB8AC3E}">
        <p14:creationId xmlns:p14="http://schemas.microsoft.com/office/powerpoint/2010/main" val="2077104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4433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FEB9BD-7E3C-4C78-305C-CF219CDEA89B}"/>
              </a:ext>
            </a:extLst>
          </p:cNvPr>
          <p:cNvPicPr>
            <a:picLocks noChangeAspect="1"/>
          </p:cNvPicPr>
          <p:nvPr/>
        </p:nvPicPr>
        <p:blipFill rotWithShape="1">
          <a:blip r:embed="rId3">
            <a:alphaModFix/>
          </a:blip>
          <a:srcRect t="3887" b="11855"/>
          <a:stretch/>
        </p:blipFill>
        <p:spPr>
          <a:xfrm>
            <a:off x="-7495" y="0"/>
            <a:ext cx="12192000" cy="6857997"/>
          </a:xfrm>
          <a:prstGeom prst="rect">
            <a:avLst/>
          </a:prstGeom>
        </p:spPr>
      </p:pic>
      <p:sp>
        <p:nvSpPr>
          <p:cNvPr id="2" name="Rectangle 1">
            <a:extLst>
              <a:ext uri="{FF2B5EF4-FFF2-40B4-BE49-F238E27FC236}">
                <a16:creationId xmlns:a16="http://schemas.microsoft.com/office/drawing/2014/main" id="{60B2FEF6-3434-F41D-9367-45AC5AFD8BAD}"/>
              </a:ext>
            </a:extLst>
          </p:cNvPr>
          <p:cNvSpPr/>
          <p:nvPr/>
        </p:nvSpPr>
        <p:spPr>
          <a:xfrm>
            <a:off x="-1" y="2"/>
            <a:ext cx="12191999"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A5A8824-7C40-A41C-C8F9-B30E343EA472}"/>
              </a:ext>
            </a:extLst>
          </p:cNvPr>
          <p:cNvSpPr txBox="1">
            <a:spLocks/>
          </p:cNvSpPr>
          <p:nvPr/>
        </p:nvSpPr>
        <p:spPr>
          <a:xfrm>
            <a:off x="260542" y="2"/>
            <a:ext cx="9001852" cy="794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Defined Benefit, Cash Balance or both?</a:t>
            </a:r>
          </a:p>
        </p:txBody>
      </p:sp>
    </p:spTree>
    <p:extLst>
      <p:ext uri="{BB962C8B-B14F-4D97-AF65-F5344CB8AC3E}">
        <p14:creationId xmlns:p14="http://schemas.microsoft.com/office/powerpoint/2010/main" val="1522188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A08BE2-684F-D083-F5EF-719D13508E42}"/>
              </a:ext>
            </a:extLst>
          </p:cNvPr>
          <p:cNvPicPr>
            <a:picLocks noChangeAspect="1"/>
          </p:cNvPicPr>
          <p:nvPr/>
        </p:nvPicPr>
        <p:blipFill rotWithShape="1">
          <a:blip r:embed="rId3">
            <a:alphaModFix/>
          </a:blip>
          <a:srcRect t="3888" b="11855"/>
          <a:stretch/>
        </p:blipFill>
        <p:spPr>
          <a:xfrm>
            <a:off x="0" y="0"/>
            <a:ext cx="12192000" cy="6857998"/>
          </a:xfrm>
          <a:prstGeom prst="rect">
            <a:avLst/>
          </a:prstGeom>
        </p:spPr>
      </p:pic>
      <p:sp>
        <p:nvSpPr>
          <p:cNvPr id="7" name="Rectangle 6">
            <a:extLst>
              <a:ext uri="{FF2B5EF4-FFF2-40B4-BE49-F238E27FC236}">
                <a16:creationId xmlns:a16="http://schemas.microsoft.com/office/drawing/2014/main" id="{AF2EA496-1EF7-5C5A-1973-A283569E2654}"/>
              </a:ext>
            </a:extLst>
          </p:cNvPr>
          <p:cNvSpPr/>
          <p:nvPr/>
        </p:nvSpPr>
        <p:spPr>
          <a:xfrm>
            <a:off x="0" y="1"/>
            <a:ext cx="12192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546E3B-DAA7-CF00-3D65-FD2892C66BCA}"/>
              </a:ext>
            </a:extLst>
          </p:cNvPr>
          <p:cNvSpPr txBox="1">
            <a:spLocks/>
          </p:cNvSpPr>
          <p:nvPr/>
        </p:nvSpPr>
        <p:spPr>
          <a:xfrm>
            <a:off x="260542" y="2"/>
            <a:ext cx="9001852" cy="794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Accessing your resources</a:t>
            </a:r>
          </a:p>
        </p:txBody>
      </p:sp>
    </p:spTree>
    <p:extLst>
      <p:ext uri="{BB962C8B-B14F-4D97-AF65-F5344CB8AC3E}">
        <p14:creationId xmlns:p14="http://schemas.microsoft.com/office/powerpoint/2010/main" val="339846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852D8E1F-78AF-5C1B-8925-DCBFA2C1E581}"/>
              </a:ext>
            </a:extLst>
          </p:cNvPr>
          <p:cNvSpPr/>
          <p:nvPr/>
        </p:nvSpPr>
        <p:spPr>
          <a:xfrm>
            <a:off x="329184" y="329185"/>
            <a:ext cx="11533631"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C38B6F9E-D409-4884-A035-C79C6CEDBCD6}"/>
              </a:ext>
            </a:extLst>
          </p:cNvPr>
          <p:cNvPicPr>
            <a:picLocks noChangeAspect="1"/>
          </p:cNvPicPr>
          <p:nvPr/>
        </p:nvPicPr>
        <p:blipFill>
          <a:blip r:embed="rId3"/>
          <a:stretch>
            <a:fillRect/>
          </a:stretch>
        </p:blipFill>
        <p:spPr>
          <a:xfrm rot="10800000">
            <a:off x="6605955" y="3702442"/>
            <a:ext cx="2425700" cy="381000"/>
          </a:xfrm>
          <a:prstGeom prst="rect">
            <a:avLst/>
          </a:prstGeom>
        </p:spPr>
      </p:pic>
      <p:pic>
        <p:nvPicPr>
          <p:cNvPr id="63" name="Picture 62">
            <a:extLst>
              <a:ext uri="{FF2B5EF4-FFF2-40B4-BE49-F238E27FC236}">
                <a16:creationId xmlns:a16="http://schemas.microsoft.com/office/drawing/2014/main" id="{355193CB-182E-240E-AAC7-171E3922FAD9}"/>
              </a:ext>
            </a:extLst>
          </p:cNvPr>
          <p:cNvPicPr>
            <a:picLocks noChangeAspect="1"/>
          </p:cNvPicPr>
          <p:nvPr/>
        </p:nvPicPr>
        <p:blipFill>
          <a:blip r:embed="rId4"/>
          <a:stretch>
            <a:fillRect/>
          </a:stretch>
        </p:blipFill>
        <p:spPr>
          <a:xfrm rot="10800000">
            <a:off x="3343535" y="3702442"/>
            <a:ext cx="2425700" cy="381000"/>
          </a:xfrm>
          <a:prstGeom prst="rect">
            <a:avLst/>
          </a:prstGeom>
        </p:spPr>
      </p:pic>
      <p:pic>
        <p:nvPicPr>
          <p:cNvPr id="61" name="Picture 60">
            <a:extLst>
              <a:ext uri="{FF2B5EF4-FFF2-40B4-BE49-F238E27FC236}">
                <a16:creationId xmlns:a16="http://schemas.microsoft.com/office/drawing/2014/main" id="{62D23520-3348-45AA-88A9-93628A52AD60}"/>
              </a:ext>
            </a:extLst>
          </p:cNvPr>
          <p:cNvPicPr>
            <a:picLocks noChangeAspect="1"/>
          </p:cNvPicPr>
          <p:nvPr/>
        </p:nvPicPr>
        <p:blipFill>
          <a:blip r:embed="rId3"/>
          <a:stretch>
            <a:fillRect/>
          </a:stretch>
        </p:blipFill>
        <p:spPr>
          <a:xfrm>
            <a:off x="3343535" y="2769816"/>
            <a:ext cx="2425700" cy="381000"/>
          </a:xfrm>
          <a:prstGeom prst="rect">
            <a:avLst/>
          </a:prstGeom>
        </p:spPr>
      </p:pic>
      <p:pic>
        <p:nvPicPr>
          <p:cNvPr id="60" name="Picture 59">
            <a:extLst>
              <a:ext uri="{FF2B5EF4-FFF2-40B4-BE49-F238E27FC236}">
                <a16:creationId xmlns:a16="http://schemas.microsoft.com/office/drawing/2014/main" id="{7C410181-B754-63D5-BFF8-3EA9E956C51C}"/>
              </a:ext>
            </a:extLst>
          </p:cNvPr>
          <p:cNvPicPr>
            <a:picLocks noChangeAspect="1"/>
          </p:cNvPicPr>
          <p:nvPr/>
        </p:nvPicPr>
        <p:blipFill>
          <a:blip r:embed="rId4"/>
          <a:stretch>
            <a:fillRect/>
          </a:stretch>
        </p:blipFill>
        <p:spPr>
          <a:xfrm>
            <a:off x="6605955" y="2769816"/>
            <a:ext cx="2425700" cy="381000"/>
          </a:xfrm>
          <a:prstGeom prst="rect">
            <a:avLst/>
          </a:prstGeom>
        </p:spPr>
      </p:pic>
      <p:sp>
        <p:nvSpPr>
          <p:cNvPr id="10" name="Oval 9">
            <a:extLst>
              <a:ext uri="{FF2B5EF4-FFF2-40B4-BE49-F238E27FC236}">
                <a16:creationId xmlns:a16="http://schemas.microsoft.com/office/drawing/2014/main" id="{4F3215E7-1997-C61D-E5AB-05C0ED36B2E0}"/>
              </a:ext>
            </a:extLst>
          </p:cNvPr>
          <p:cNvSpPr/>
          <p:nvPr/>
        </p:nvSpPr>
        <p:spPr>
          <a:xfrm>
            <a:off x="4609106" y="1942106"/>
            <a:ext cx="2973788" cy="2973788"/>
          </a:xfrm>
          <a:prstGeom prst="ellipse">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AD98281-3484-2ACD-A33E-E716FC357A7F}"/>
              </a:ext>
            </a:extLst>
          </p:cNvPr>
          <p:cNvSpPr>
            <a:spLocks noGrp="1"/>
          </p:cNvSpPr>
          <p:nvPr>
            <p:ph type="title"/>
          </p:nvPr>
        </p:nvSpPr>
        <p:spPr>
          <a:xfrm>
            <a:off x="4609106" y="1942106"/>
            <a:ext cx="2973788" cy="2973788"/>
          </a:xfrm>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Your </a:t>
            </a:r>
            <a:r>
              <a:rPr lang="en-US" sz="3600" b="1" i="1" dirty="0">
                <a:solidFill>
                  <a:schemeClr val="bg1"/>
                </a:solidFill>
                <a:latin typeface="Arial" panose="020B0604020202020204" pitchFamily="34" charset="0"/>
                <a:cs typeface="Arial" panose="020B0604020202020204" pitchFamily="34" charset="0"/>
              </a:rPr>
              <a:t>Retirement Progress Report</a:t>
            </a:r>
          </a:p>
        </p:txBody>
      </p:sp>
      <p:pic>
        <p:nvPicPr>
          <p:cNvPr id="24" name="Picture 23">
            <a:extLst>
              <a:ext uri="{FF2B5EF4-FFF2-40B4-BE49-F238E27FC236}">
                <a16:creationId xmlns:a16="http://schemas.microsoft.com/office/drawing/2014/main" id="{81231AD8-7007-27AF-146A-F9DE85F09277}"/>
              </a:ext>
            </a:extLst>
          </p:cNvPr>
          <p:cNvPicPr>
            <a:picLocks noChangeAspect="1"/>
          </p:cNvPicPr>
          <p:nvPr/>
        </p:nvPicPr>
        <p:blipFill>
          <a:blip r:embed="rId5"/>
          <a:srcRect/>
          <a:stretch/>
        </p:blipFill>
        <p:spPr>
          <a:xfrm>
            <a:off x="3001948" y="1256306"/>
            <a:ext cx="685800" cy="685800"/>
          </a:xfrm>
          <a:prstGeom prst="rect">
            <a:avLst/>
          </a:prstGeom>
        </p:spPr>
      </p:pic>
      <p:sp>
        <p:nvSpPr>
          <p:cNvPr id="25" name="TextBox 24">
            <a:extLst>
              <a:ext uri="{FF2B5EF4-FFF2-40B4-BE49-F238E27FC236}">
                <a16:creationId xmlns:a16="http://schemas.microsoft.com/office/drawing/2014/main" id="{C347A3C0-C769-7E37-153B-CA9773F64867}"/>
              </a:ext>
            </a:extLst>
          </p:cNvPr>
          <p:cNvSpPr txBox="1"/>
          <p:nvPr/>
        </p:nvSpPr>
        <p:spPr>
          <a:xfrm>
            <a:off x="2182644" y="2014724"/>
            <a:ext cx="2324411" cy="584775"/>
          </a:xfrm>
          <a:prstGeom prst="rect">
            <a:avLst/>
          </a:prstGeom>
          <a:noFill/>
        </p:spPr>
        <p:txBody>
          <a:bodyPr wrap="square" rtlCol="0" anchor="ctr">
            <a:spAutoFit/>
          </a:bodyPr>
          <a:lstStyle/>
          <a:p>
            <a:pPr algn="ctr"/>
            <a:r>
              <a:rPr lang="en-US" sz="1600" dirty="0">
                <a:solidFill>
                  <a:srgbClr val="490229"/>
                </a:solidFill>
                <a:latin typeface="Arial" panose="020B0604020202020204" pitchFamily="34" charset="0"/>
                <a:cs typeface="Arial" panose="020B0604020202020204" pitchFamily="34" charset="0"/>
              </a:rPr>
              <a:t>Membership and benefit information</a:t>
            </a:r>
          </a:p>
        </p:txBody>
      </p:sp>
      <p:pic>
        <p:nvPicPr>
          <p:cNvPr id="35" name="Picture 34">
            <a:extLst>
              <a:ext uri="{FF2B5EF4-FFF2-40B4-BE49-F238E27FC236}">
                <a16:creationId xmlns:a16="http://schemas.microsoft.com/office/drawing/2014/main" id="{4449B63B-A631-4001-F832-E701AF1BB460}"/>
              </a:ext>
            </a:extLst>
          </p:cNvPr>
          <p:cNvPicPr>
            <a:picLocks noChangeAspect="1"/>
          </p:cNvPicPr>
          <p:nvPr/>
        </p:nvPicPr>
        <p:blipFill>
          <a:blip r:embed="rId6"/>
          <a:srcRect/>
          <a:stretch/>
        </p:blipFill>
        <p:spPr>
          <a:xfrm>
            <a:off x="8638110" y="1256306"/>
            <a:ext cx="685800" cy="685800"/>
          </a:xfrm>
          <a:prstGeom prst="rect">
            <a:avLst/>
          </a:prstGeom>
        </p:spPr>
      </p:pic>
      <p:sp>
        <p:nvSpPr>
          <p:cNvPr id="36" name="TextBox 35">
            <a:extLst>
              <a:ext uri="{FF2B5EF4-FFF2-40B4-BE49-F238E27FC236}">
                <a16:creationId xmlns:a16="http://schemas.microsoft.com/office/drawing/2014/main" id="{2A5E6D8C-3B12-A02F-6B36-71FF3E88D9DE}"/>
              </a:ext>
            </a:extLst>
          </p:cNvPr>
          <p:cNvSpPr txBox="1"/>
          <p:nvPr/>
        </p:nvSpPr>
        <p:spPr>
          <a:xfrm>
            <a:off x="7818806" y="2014724"/>
            <a:ext cx="2324411" cy="584775"/>
          </a:xfrm>
          <a:prstGeom prst="rect">
            <a:avLst/>
          </a:prstGeom>
          <a:noFill/>
        </p:spPr>
        <p:txBody>
          <a:bodyPr wrap="square" rtlCol="0" anchor="ctr">
            <a:spAutoFit/>
          </a:bodyPr>
          <a:lstStyle/>
          <a:p>
            <a:pPr algn="ctr"/>
            <a:r>
              <a:rPr lang="en-US" sz="1600" dirty="0">
                <a:solidFill>
                  <a:srgbClr val="490229"/>
                </a:solidFill>
                <a:latin typeface="Arial" panose="020B0604020202020204" pitchFamily="34" charset="0"/>
                <a:cs typeface="Arial" panose="020B0604020202020204" pitchFamily="34" charset="0"/>
              </a:rPr>
              <a:t>Contributions and account balances</a:t>
            </a:r>
          </a:p>
        </p:txBody>
      </p:sp>
      <p:pic>
        <p:nvPicPr>
          <p:cNvPr id="39" name="Picture 38">
            <a:extLst>
              <a:ext uri="{FF2B5EF4-FFF2-40B4-BE49-F238E27FC236}">
                <a16:creationId xmlns:a16="http://schemas.microsoft.com/office/drawing/2014/main" id="{14827A05-E8F7-24FA-BE47-03C1BE8FD98C}"/>
              </a:ext>
            </a:extLst>
          </p:cNvPr>
          <p:cNvPicPr>
            <a:picLocks noChangeAspect="1"/>
          </p:cNvPicPr>
          <p:nvPr/>
        </p:nvPicPr>
        <p:blipFill>
          <a:blip r:embed="rId7"/>
          <a:srcRect/>
          <a:stretch/>
        </p:blipFill>
        <p:spPr>
          <a:xfrm>
            <a:off x="2970142" y="4258502"/>
            <a:ext cx="685800" cy="685800"/>
          </a:xfrm>
          <a:prstGeom prst="rect">
            <a:avLst/>
          </a:prstGeom>
        </p:spPr>
      </p:pic>
      <p:sp>
        <p:nvSpPr>
          <p:cNvPr id="40" name="TextBox 39">
            <a:extLst>
              <a:ext uri="{FF2B5EF4-FFF2-40B4-BE49-F238E27FC236}">
                <a16:creationId xmlns:a16="http://schemas.microsoft.com/office/drawing/2014/main" id="{8064A6A4-8F8B-CE0B-E029-5F5D66D4B79C}"/>
              </a:ext>
            </a:extLst>
          </p:cNvPr>
          <p:cNvSpPr txBox="1"/>
          <p:nvPr/>
        </p:nvSpPr>
        <p:spPr>
          <a:xfrm>
            <a:off x="2150838" y="5140029"/>
            <a:ext cx="2324411" cy="338554"/>
          </a:xfrm>
          <a:prstGeom prst="rect">
            <a:avLst/>
          </a:prstGeom>
          <a:noFill/>
        </p:spPr>
        <p:txBody>
          <a:bodyPr wrap="square" rtlCol="0" anchor="ctr">
            <a:spAutoFit/>
          </a:bodyPr>
          <a:lstStyle/>
          <a:p>
            <a:pPr algn="ctr"/>
            <a:r>
              <a:rPr lang="en-US" sz="1600" dirty="0">
                <a:solidFill>
                  <a:srgbClr val="490229"/>
                </a:solidFill>
                <a:latin typeface="Arial" panose="020B0604020202020204" pitchFamily="34" charset="0"/>
                <a:cs typeface="Arial" panose="020B0604020202020204" pitchFamily="34" charset="0"/>
              </a:rPr>
              <a:t>Employer reporting</a:t>
            </a:r>
          </a:p>
        </p:txBody>
      </p:sp>
      <p:pic>
        <p:nvPicPr>
          <p:cNvPr id="41" name="Picture 40">
            <a:extLst>
              <a:ext uri="{FF2B5EF4-FFF2-40B4-BE49-F238E27FC236}">
                <a16:creationId xmlns:a16="http://schemas.microsoft.com/office/drawing/2014/main" id="{C1952C54-96D6-0A19-99DA-8FFB8B3218BB}"/>
              </a:ext>
            </a:extLst>
          </p:cNvPr>
          <p:cNvPicPr>
            <a:picLocks noChangeAspect="1"/>
          </p:cNvPicPr>
          <p:nvPr/>
        </p:nvPicPr>
        <p:blipFill>
          <a:blip r:embed="rId8"/>
          <a:srcRect/>
          <a:stretch/>
        </p:blipFill>
        <p:spPr>
          <a:xfrm>
            <a:off x="8638110" y="4258502"/>
            <a:ext cx="685800" cy="685800"/>
          </a:xfrm>
          <a:prstGeom prst="rect">
            <a:avLst/>
          </a:prstGeom>
        </p:spPr>
      </p:pic>
      <p:sp>
        <p:nvSpPr>
          <p:cNvPr id="42" name="TextBox 41">
            <a:extLst>
              <a:ext uri="{FF2B5EF4-FFF2-40B4-BE49-F238E27FC236}">
                <a16:creationId xmlns:a16="http://schemas.microsoft.com/office/drawing/2014/main" id="{80604BBA-F538-7CDF-E5A0-E6345DF9BD16}"/>
              </a:ext>
            </a:extLst>
          </p:cNvPr>
          <p:cNvSpPr txBox="1"/>
          <p:nvPr/>
        </p:nvSpPr>
        <p:spPr>
          <a:xfrm>
            <a:off x="7818806" y="5016920"/>
            <a:ext cx="2324411" cy="584775"/>
          </a:xfrm>
          <a:prstGeom prst="rect">
            <a:avLst/>
          </a:prstGeom>
          <a:noFill/>
        </p:spPr>
        <p:txBody>
          <a:bodyPr wrap="square" rtlCol="0" anchor="ctr">
            <a:spAutoFit/>
          </a:bodyPr>
          <a:lstStyle/>
          <a:p>
            <a:pPr algn="ctr"/>
            <a:r>
              <a:rPr lang="en-US" sz="1600" dirty="0">
                <a:solidFill>
                  <a:srgbClr val="490229"/>
                </a:solidFill>
                <a:latin typeface="Arial" panose="020B0604020202020204" pitchFamily="34" charset="0"/>
                <a:cs typeface="Arial" panose="020B0604020202020204" pitchFamily="34" charset="0"/>
              </a:rPr>
              <a:t>Current recipient information</a:t>
            </a:r>
          </a:p>
        </p:txBody>
      </p:sp>
    </p:spTree>
    <p:extLst>
      <p:ext uri="{BB962C8B-B14F-4D97-AF65-F5344CB8AC3E}">
        <p14:creationId xmlns:p14="http://schemas.microsoft.com/office/powerpoint/2010/main" val="23317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right)">
                                      <p:cBhvr>
                                        <p:cTn id="7" dur="500"/>
                                        <p:tgtEl>
                                          <p:spTgt spid="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500"/>
                                        <p:tgtEl>
                                          <p:spTgt spid="60"/>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right)">
                                      <p:cBhvr>
                                        <p:cTn id="31" dur="500"/>
                                        <p:tgtEl>
                                          <p:spTgt spid="63"/>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left)">
                                      <p:cBhvr>
                                        <p:cTn id="43" dur="500"/>
                                        <p:tgtEl>
                                          <p:spTgt spid="62"/>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P spid="40"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7258C-4A96-2158-D1F2-165DD1997FC6}"/>
              </a:ext>
            </a:extLst>
          </p:cNvPr>
          <p:cNvPicPr>
            <a:picLocks noChangeAspect="1"/>
          </p:cNvPicPr>
          <p:nvPr/>
        </p:nvPicPr>
        <p:blipFill rotWithShape="1">
          <a:blip r:embed="rId3"/>
          <a:srcRect l="18350" r="19176"/>
          <a:stretch/>
        </p:blipFill>
        <p:spPr>
          <a:xfrm>
            <a:off x="2439437" y="581326"/>
            <a:ext cx="7313127" cy="5693735"/>
          </a:xfrm>
          <a:prstGeom prst="rect">
            <a:avLst/>
          </a:prstGeom>
        </p:spPr>
      </p:pic>
      <p:sp>
        <p:nvSpPr>
          <p:cNvPr id="5" name="Rectangle 4">
            <a:extLst>
              <a:ext uri="{FF2B5EF4-FFF2-40B4-BE49-F238E27FC236}">
                <a16:creationId xmlns:a16="http://schemas.microsoft.com/office/drawing/2014/main" id="{7F7D1675-E16B-AA26-9940-D993B8FE2F90}"/>
              </a:ext>
            </a:extLst>
          </p:cNvPr>
          <p:cNvSpPr/>
          <p:nvPr/>
        </p:nvSpPr>
        <p:spPr>
          <a:xfrm>
            <a:off x="8003781" y="5391136"/>
            <a:ext cx="969847" cy="305649"/>
          </a:xfrm>
          <a:prstGeom prst="rect">
            <a:avLst/>
          </a:prstGeom>
          <a:no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08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D44570A8-8606-88BD-CDA8-6DEBDB0B19A7}"/>
              </a:ext>
            </a:extLst>
          </p:cNvPr>
          <p:cNvPicPr>
            <a:picLocks noChangeAspect="1"/>
          </p:cNvPicPr>
          <p:nvPr/>
        </p:nvPicPr>
        <p:blipFill rotWithShape="1">
          <a:blip r:embed="rId3">
            <a:extLst>
              <a:ext uri="{28A0092B-C50C-407E-A947-70E740481C1C}">
                <a14:useLocalDpi xmlns:a14="http://schemas.microsoft.com/office/drawing/2010/main" val="0"/>
              </a:ext>
            </a:extLst>
          </a:blip>
          <a:srcRect l="10171" t="6870" r="16038" b="18571"/>
          <a:stretch/>
        </p:blipFill>
        <p:spPr>
          <a:xfrm>
            <a:off x="2362332" y="854264"/>
            <a:ext cx="7467335" cy="5149472"/>
          </a:xfrm>
          <a:prstGeom prst="rect">
            <a:avLst/>
          </a:prstGeom>
        </p:spPr>
      </p:pic>
    </p:spTree>
    <p:extLst>
      <p:ext uri="{BB962C8B-B14F-4D97-AF65-F5344CB8AC3E}">
        <p14:creationId xmlns:p14="http://schemas.microsoft.com/office/powerpoint/2010/main" val="279710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1A9ED-0836-7921-0FD7-1420A9B5757A}"/>
              </a:ext>
            </a:extLst>
          </p:cNvPr>
          <p:cNvSpPr/>
          <p:nvPr/>
        </p:nvSpPr>
        <p:spPr>
          <a:xfrm>
            <a:off x="1" y="0"/>
            <a:ext cx="5174592" cy="6858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80F40C3-FA34-C658-514A-AC9A0CC1E37C}"/>
              </a:ext>
            </a:extLst>
          </p:cNvPr>
          <p:cNvPicPr>
            <a:picLocks noChangeAspect="1"/>
          </p:cNvPicPr>
          <p:nvPr/>
        </p:nvPicPr>
        <p:blipFill rotWithShape="1">
          <a:blip r:embed="rId3">
            <a:alphaModFix amt="8000"/>
          </a:blip>
          <a:srcRect r="57558"/>
          <a:stretch/>
        </p:blipFill>
        <p:spPr>
          <a:xfrm>
            <a:off x="-2178" y="0"/>
            <a:ext cx="5174592" cy="6858000"/>
          </a:xfrm>
          <a:prstGeom prst="rect">
            <a:avLst/>
          </a:prstGeom>
        </p:spPr>
      </p:pic>
      <p:pic>
        <p:nvPicPr>
          <p:cNvPr id="4" name="Picture 3">
            <a:extLst>
              <a:ext uri="{FF2B5EF4-FFF2-40B4-BE49-F238E27FC236}">
                <a16:creationId xmlns:a16="http://schemas.microsoft.com/office/drawing/2014/main" id="{AE3C904B-55E1-9D74-6BDB-B2F180B19C07}"/>
              </a:ext>
            </a:extLst>
          </p:cNvPr>
          <p:cNvPicPr>
            <a:picLocks noChangeAspect="1"/>
          </p:cNvPicPr>
          <p:nvPr/>
        </p:nvPicPr>
        <p:blipFill>
          <a:blip r:embed="rId4"/>
          <a:srcRect/>
          <a:stretch/>
        </p:blipFill>
        <p:spPr>
          <a:xfrm>
            <a:off x="6218511" y="665928"/>
            <a:ext cx="998231" cy="998231"/>
          </a:xfrm>
          <a:prstGeom prst="rect">
            <a:avLst/>
          </a:prstGeom>
        </p:spPr>
      </p:pic>
      <p:pic>
        <p:nvPicPr>
          <p:cNvPr id="5" name="Picture 4">
            <a:extLst>
              <a:ext uri="{FF2B5EF4-FFF2-40B4-BE49-F238E27FC236}">
                <a16:creationId xmlns:a16="http://schemas.microsoft.com/office/drawing/2014/main" id="{AD5E80E1-7558-2C2B-742D-9F075D24B8DC}"/>
              </a:ext>
            </a:extLst>
          </p:cNvPr>
          <p:cNvPicPr>
            <a:picLocks noChangeAspect="1"/>
          </p:cNvPicPr>
          <p:nvPr/>
        </p:nvPicPr>
        <p:blipFill>
          <a:blip r:embed="rId5"/>
          <a:srcRect/>
          <a:stretch/>
        </p:blipFill>
        <p:spPr>
          <a:xfrm>
            <a:off x="6218511" y="2217503"/>
            <a:ext cx="998231" cy="998231"/>
          </a:xfrm>
          <a:prstGeom prst="rect">
            <a:avLst/>
          </a:prstGeom>
        </p:spPr>
      </p:pic>
      <p:pic>
        <p:nvPicPr>
          <p:cNvPr id="6" name="Picture 5">
            <a:extLst>
              <a:ext uri="{FF2B5EF4-FFF2-40B4-BE49-F238E27FC236}">
                <a16:creationId xmlns:a16="http://schemas.microsoft.com/office/drawing/2014/main" id="{E3C27698-D8CD-5989-6048-2046C803DA39}"/>
              </a:ext>
            </a:extLst>
          </p:cNvPr>
          <p:cNvPicPr>
            <a:picLocks noChangeAspect="1"/>
          </p:cNvPicPr>
          <p:nvPr/>
        </p:nvPicPr>
        <p:blipFill>
          <a:blip r:embed="rId6"/>
          <a:srcRect/>
          <a:stretch/>
        </p:blipFill>
        <p:spPr>
          <a:xfrm>
            <a:off x="6218511" y="3769078"/>
            <a:ext cx="998231" cy="998231"/>
          </a:xfrm>
          <a:prstGeom prst="rect">
            <a:avLst/>
          </a:prstGeom>
        </p:spPr>
      </p:pic>
      <p:sp>
        <p:nvSpPr>
          <p:cNvPr id="7" name="TextBox 6">
            <a:extLst>
              <a:ext uri="{FF2B5EF4-FFF2-40B4-BE49-F238E27FC236}">
                <a16:creationId xmlns:a16="http://schemas.microsoft.com/office/drawing/2014/main" id="{E4803057-E91A-18DA-49A5-E36544431475}"/>
              </a:ext>
            </a:extLst>
          </p:cNvPr>
          <p:cNvSpPr txBox="1"/>
          <p:nvPr/>
        </p:nvSpPr>
        <p:spPr>
          <a:xfrm>
            <a:off x="7484793" y="986660"/>
            <a:ext cx="3743079"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CalSTRS</a:t>
            </a:r>
            <a:endParaRPr lang="en-US" dirty="0">
              <a:solidFill>
                <a:srgbClr val="D61F3D"/>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75C8B2F-5C84-2B91-DD3A-559322508EDF}"/>
              </a:ext>
            </a:extLst>
          </p:cNvPr>
          <p:cNvSpPr txBox="1"/>
          <p:nvPr/>
        </p:nvSpPr>
        <p:spPr>
          <a:xfrm>
            <a:off x="7484793" y="2531951"/>
            <a:ext cx="3743078"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District</a:t>
            </a:r>
            <a:endParaRPr lang="en-US" dirty="0">
              <a:solidFill>
                <a:srgbClr val="D61F3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C051A65-9A0C-58E9-4515-BAF6D5203BEA}"/>
              </a:ext>
            </a:extLst>
          </p:cNvPr>
          <p:cNvSpPr txBox="1"/>
          <p:nvPr/>
        </p:nvSpPr>
        <p:spPr>
          <a:xfrm>
            <a:off x="7484793" y="4077242"/>
            <a:ext cx="3743077"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Local teacher association</a:t>
            </a:r>
            <a:endParaRPr lang="en-US" dirty="0">
              <a:solidFill>
                <a:srgbClr val="D61F3D"/>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585FD1A-F576-4A86-8F94-66E7CE438EC1}"/>
              </a:ext>
            </a:extLst>
          </p:cNvPr>
          <p:cNvPicPr>
            <a:picLocks noChangeAspect="1"/>
          </p:cNvPicPr>
          <p:nvPr/>
        </p:nvPicPr>
        <p:blipFill>
          <a:blip r:embed="rId7"/>
          <a:srcRect/>
          <a:stretch/>
        </p:blipFill>
        <p:spPr>
          <a:xfrm>
            <a:off x="6218511" y="5193841"/>
            <a:ext cx="998231" cy="998231"/>
          </a:xfrm>
          <a:prstGeom prst="rect">
            <a:avLst/>
          </a:prstGeom>
        </p:spPr>
      </p:pic>
      <p:sp>
        <p:nvSpPr>
          <p:cNvPr id="12" name="TextBox 11">
            <a:extLst>
              <a:ext uri="{FF2B5EF4-FFF2-40B4-BE49-F238E27FC236}">
                <a16:creationId xmlns:a16="http://schemas.microsoft.com/office/drawing/2014/main" id="{45FA0545-65C4-1CDF-374E-05393CDC32CC}"/>
              </a:ext>
            </a:extLst>
          </p:cNvPr>
          <p:cNvSpPr txBox="1"/>
          <p:nvPr/>
        </p:nvSpPr>
        <p:spPr>
          <a:xfrm>
            <a:off x="7484793" y="5502005"/>
            <a:ext cx="3743077"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Alternative retirement program</a:t>
            </a:r>
            <a:endParaRPr lang="en-US" dirty="0">
              <a:solidFill>
                <a:srgbClr val="D61F3D"/>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836C554F-7A85-E8D9-DBA4-CB070789126E}"/>
              </a:ext>
            </a:extLst>
          </p:cNvPr>
          <p:cNvSpPr txBox="1">
            <a:spLocks/>
          </p:cNvSpPr>
          <p:nvPr/>
        </p:nvSpPr>
        <p:spPr>
          <a:xfrm>
            <a:off x="294410" y="2163234"/>
            <a:ext cx="3921990"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Arial" panose="020B0604020202020204" pitchFamily="34" charset="0"/>
                <a:cs typeface="Arial" panose="020B0604020202020204" pitchFamily="34" charset="0"/>
              </a:rPr>
              <a:t>Resources</a:t>
            </a:r>
          </a:p>
        </p:txBody>
      </p:sp>
    </p:spTree>
    <p:extLst>
      <p:ext uri="{BB962C8B-B14F-4D97-AF65-F5344CB8AC3E}">
        <p14:creationId xmlns:p14="http://schemas.microsoft.com/office/powerpoint/2010/main" val="11264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998F7-F4F6-3CEB-3D87-EF8D1CE94F59}"/>
              </a:ext>
            </a:extLst>
          </p:cNvPr>
          <p:cNvSpPr/>
          <p:nvPr/>
        </p:nvSpPr>
        <p:spPr>
          <a:xfrm>
            <a:off x="329186" y="329185"/>
            <a:ext cx="11533630"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9C72D-161A-B716-DF2E-13F86D75FC75}"/>
              </a:ext>
            </a:extLst>
          </p:cNvPr>
          <p:cNvSpPr>
            <a:spLocks noGrp="1"/>
          </p:cNvSpPr>
          <p:nvPr>
            <p:ph type="title"/>
          </p:nvPr>
        </p:nvSpPr>
        <p:spPr>
          <a:xfrm>
            <a:off x="2152650" y="1839967"/>
            <a:ext cx="7886700" cy="1325563"/>
          </a:xfrm>
        </p:spPr>
        <p:txBody>
          <a:bodyPr/>
          <a:lstStyle/>
          <a:p>
            <a:pPr algn="ctr"/>
            <a:r>
              <a:rPr lang="en-US" b="1" dirty="0">
                <a:solidFill>
                  <a:srgbClr val="490229"/>
                </a:solidFill>
                <a:latin typeface="Arial" panose="020B0604020202020204" pitchFamily="34" charset="0"/>
                <a:cs typeface="Arial" panose="020B0604020202020204" pitchFamily="34" charset="0"/>
              </a:rPr>
              <a:t>Cash Balance Benefit Program</a:t>
            </a:r>
          </a:p>
        </p:txBody>
      </p:sp>
      <p:pic>
        <p:nvPicPr>
          <p:cNvPr id="5" name="Picture 4">
            <a:extLst>
              <a:ext uri="{FF2B5EF4-FFF2-40B4-BE49-F238E27FC236}">
                <a16:creationId xmlns:a16="http://schemas.microsoft.com/office/drawing/2014/main" id="{6E81A264-62FA-DAF8-764F-628B7C610B0A}"/>
              </a:ext>
            </a:extLst>
          </p:cNvPr>
          <p:cNvPicPr>
            <a:picLocks noChangeAspect="1"/>
          </p:cNvPicPr>
          <p:nvPr/>
        </p:nvPicPr>
        <p:blipFill>
          <a:blip r:embed="rId3"/>
          <a:srcRect/>
          <a:stretch/>
        </p:blipFill>
        <p:spPr>
          <a:xfrm>
            <a:off x="2546098" y="3184760"/>
            <a:ext cx="7099804" cy="1774951"/>
          </a:xfrm>
          <a:prstGeom prst="rect">
            <a:avLst/>
          </a:prstGeom>
        </p:spPr>
      </p:pic>
    </p:spTree>
    <p:extLst>
      <p:ext uri="{BB962C8B-B14F-4D97-AF65-F5344CB8AC3E}">
        <p14:creationId xmlns:p14="http://schemas.microsoft.com/office/powerpoint/2010/main" val="631438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rcRect/>
          <a:stretch/>
        </p:blipFill>
        <p:spPr>
          <a:xfrm>
            <a:off x="0" y="2"/>
            <a:ext cx="12192000" cy="6857998"/>
          </a:xfrm>
          <a:prstGeom prst="rect">
            <a:avLst/>
          </a:prstGeom>
        </p:spPr>
      </p:pic>
      <p:sp>
        <p:nvSpPr>
          <p:cNvPr id="4" name="Rectangle 3">
            <a:extLst>
              <a:ext uri="{FF2B5EF4-FFF2-40B4-BE49-F238E27FC236}">
                <a16:creationId xmlns:a16="http://schemas.microsoft.com/office/drawing/2014/main" id="{90CE926A-CA92-5193-1E64-AFE35F028FEB}"/>
              </a:ext>
            </a:extLst>
          </p:cNvPr>
          <p:cNvSpPr/>
          <p:nvPr/>
        </p:nvSpPr>
        <p:spPr>
          <a:xfrm>
            <a:off x="5174595" y="0"/>
            <a:ext cx="7017403"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5174595" y="3429000"/>
            <a:ext cx="7017403"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00E3B3F-A7A6-55A7-CF73-5965DB6CCAE0}"/>
              </a:ext>
            </a:extLst>
          </p:cNvPr>
          <p:cNvGrpSpPr/>
          <p:nvPr/>
        </p:nvGrpSpPr>
        <p:grpSpPr>
          <a:xfrm>
            <a:off x="7729825" y="811277"/>
            <a:ext cx="3313820" cy="1826507"/>
            <a:chOff x="5576181" y="811276"/>
            <a:chExt cx="3313820" cy="1826507"/>
          </a:xfrm>
        </p:grpSpPr>
        <p:cxnSp>
          <p:nvCxnSpPr>
            <p:cNvPr id="16" name="Straight Connector 15">
              <a:extLst>
                <a:ext uri="{FF2B5EF4-FFF2-40B4-BE49-F238E27FC236}">
                  <a16:creationId xmlns:a16="http://schemas.microsoft.com/office/drawing/2014/main" id="{D6A52C8D-8BBD-BB8D-949D-E491C1DF0A1A}"/>
                </a:ext>
              </a:extLst>
            </p:cNvPr>
            <p:cNvCxnSpPr>
              <a:cxnSpLocks/>
            </p:cNvCxnSpPr>
            <p:nvPr/>
          </p:nvCxnSpPr>
          <p:spPr>
            <a:xfrm>
              <a:off x="5898469" y="1094878"/>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8BEF5EC-242F-159C-DA40-18105A8F11C4}"/>
                </a:ext>
              </a:extLst>
            </p:cNvPr>
            <p:cNvCxnSpPr/>
            <p:nvPr/>
          </p:nvCxnSpPr>
          <p:spPr>
            <a:xfrm>
              <a:off x="5887528" y="1099830"/>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9C3AD7D-E10A-9FE5-585D-A65764E405E1}"/>
                </a:ext>
              </a:extLst>
            </p:cNvPr>
            <p:cNvCxnSpPr>
              <a:cxnSpLocks/>
            </p:cNvCxnSpPr>
            <p:nvPr/>
          </p:nvCxnSpPr>
          <p:spPr>
            <a:xfrm>
              <a:off x="5887528" y="2236279"/>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55AFF0F-355D-2CB7-EC33-6194CEB7AD11}"/>
                </a:ext>
              </a:extLst>
            </p:cNvPr>
            <p:cNvSpPr txBox="1"/>
            <p:nvPr/>
          </p:nvSpPr>
          <p:spPr>
            <a:xfrm>
              <a:off x="6348645" y="811276"/>
              <a:ext cx="2541356" cy="584775"/>
            </a:xfrm>
            <a:prstGeom prst="rect">
              <a:avLst/>
            </a:prstGeom>
            <a:solidFill>
              <a:srgbClr val="D61F3D"/>
            </a:solidFill>
            <a:ln w="25400">
              <a:solidFill>
                <a:schemeClr val="bg1"/>
              </a:solidFill>
            </a:ln>
          </p:spPr>
          <p:txBody>
            <a:bodyPr wrap="square" rtlCol="0" anchor="ctr">
              <a:spAutoFit/>
            </a:bodyPr>
            <a:lstStyle/>
            <a:p>
              <a:r>
                <a:rPr lang="en-US" sz="1600" dirty="0">
                  <a:solidFill>
                    <a:schemeClr val="bg1"/>
                  </a:solidFill>
                  <a:latin typeface="Arial" panose="020B0604020202020204" pitchFamily="34" charset="0"/>
                  <a:cs typeface="Arial" panose="020B0604020202020204" pitchFamily="34" charset="0"/>
                </a:rPr>
                <a:t>You sign up within the first 60 days of employment.</a:t>
              </a:r>
            </a:p>
          </p:txBody>
        </p:sp>
        <p:sp>
          <p:nvSpPr>
            <p:cNvPr id="20" name="TextBox 19">
              <a:extLst>
                <a:ext uri="{FF2B5EF4-FFF2-40B4-BE49-F238E27FC236}">
                  <a16:creationId xmlns:a16="http://schemas.microsoft.com/office/drawing/2014/main" id="{57898D0C-9B35-19D7-33E7-68F382926C17}"/>
                </a:ext>
              </a:extLst>
            </p:cNvPr>
            <p:cNvSpPr txBox="1"/>
            <p:nvPr/>
          </p:nvSpPr>
          <p:spPr>
            <a:xfrm>
              <a:off x="6348645" y="1806786"/>
              <a:ext cx="2541356" cy="830997"/>
            </a:xfrm>
            <a:prstGeom prst="rect">
              <a:avLst/>
            </a:prstGeom>
            <a:solidFill>
              <a:srgbClr val="D61F3D"/>
            </a:solidFill>
            <a:ln w="25400">
              <a:solidFill>
                <a:schemeClr val="bg1"/>
              </a:solidFill>
            </a:ln>
          </p:spPr>
          <p:txBody>
            <a:bodyPr wrap="square" rtlCol="0" anchor="ctr">
              <a:spAutoFit/>
            </a:bodyPr>
            <a:lstStyle/>
            <a:p>
              <a:r>
                <a:rPr lang="en-US" sz="1600" dirty="0">
                  <a:solidFill>
                    <a:schemeClr val="bg1"/>
                  </a:solidFill>
                  <a:latin typeface="Arial" panose="020B0604020202020204" pitchFamily="34" charset="0"/>
                  <a:cs typeface="Arial" panose="020B0604020202020204" pitchFamily="34" charset="0"/>
                </a:rPr>
                <a:t>You can elect the Cash Balance Program at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any time.</a:t>
              </a:r>
            </a:p>
          </p:txBody>
        </p:sp>
        <p:cxnSp>
          <p:nvCxnSpPr>
            <p:cNvPr id="21" name="Straight Connector 20">
              <a:extLst>
                <a:ext uri="{FF2B5EF4-FFF2-40B4-BE49-F238E27FC236}">
                  <a16:creationId xmlns:a16="http://schemas.microsoft.com/office/drawing/2014/main" id="{1B637DE2-69F7-EE77-B2A9-45BAB757EEB0}"/>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813833-469E-F878-E984-410C965B2AAB}"/>
                </a:ext>
              </a:extLst>
            </p:cNvPr>
            <p:cNvCxnSpPr>
              <a:cxnSpLocks/>
            </p:cNvCxnSpPr>
            <p:nvPr/>
          </p:nvCxnSpPr>
          <p:spPr>
            <a:xfrm>
              <a:off x="5576181" y="1689138"/>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6E5B890F-804B-5320-C49C-AEE79F0FB30D}"/>
              </a:ext>
            </a:extLst>
          </p:cNvPr>
          <p:cNvSpPr txBox="1"/>
          <p:nvPr/>
        </p:nvSpPr>
        <p:spPr>
          <a:xfrm>
            <a:off x="5517536" y="1216698"/>
            <a:ext cx="1991532" cy="892552"/>
          </a:xfrm>
          <a:prstGeom prst="rect">
            <a:avLst/>
          </a:prstGeom>
          <a:noFill/>
        </p:spPr>
        <p:txBody>
          <a:bodyPr wrap="square" rtlCol="0" anchor="ctr">
            <a:spAutoFit/>
          </a:bodyPr>
          <a:lstStyle/>
          <a:p>
            <a:r>
              <a:rPr lang="en-US" sz="2600" b="1" dirty="0">
                <a:solidFill>
                  <a:schemeClr val="bg1"/>
                </a:solidFill>
                <a:latin typeface="Arial" panose="020B0604020202020204" pitchFamily="34" charset="0"/>
                <a:cs typeface="Arial" panose="020B0604020202020204" pitchFamily="34" charset="0"/>
              </a:rPr>
              <a:t>Permissive election</a:t>
            </a:r>
          </a:p>
        </p:txBody>
      </p:sp>
      <p:sp>
        <p:nvSpPr>
          <p:cNvPr id="25" name="TextBox 24">
            <a:extLst>
              <a:ext uri="{FF2B5EF4-FFF2-40B4-BE49-F238E27FC236}">
                <a16:creationId xmlns:a16="http://schemas.microsoft.com/office/drawing/2014/main" id="{B646F658-B007-684D-B40A-CA0B4F8A2F10}"/>
              </a:ext>
            </a:extLst>
          </p:cNvPr>
          <p:cNvSpPr txBox="1"/>
          <p:nvPr/>
        </p:nvSpPr>
        <p:spPr>
          <a:xfrm>
            <a:off x="5517536" y="4775062"/>
            <a:ext cx="1991532" cy="892552"/>
          </a:xfrm>
          <a:prstGeom prst="rect">
            <a:avLst/>
          </a:prstGeom>
          <a:noFill/>
        </p:spPr>
        <p:txBody>
          <a:bodyPr wrap="square" rtlCol="0" anchor="ctr">
            <a:spAutoFit/>
          </a:bodyPr>
          <a:lstStyle/>
          <a:p>
            <a:r>
              <a:rPr lang="en-US" sz="2600" b="1" dirty="0">
                <a:solidFill>
                  <a:schemeClr val="bg1"/>
                </a:solidFill>
                <a:latin typeface="Arial" panose="020B0604020202020204" pitchFamily="34" charset="0"/>
                <a:cs typeface="Arial" panose="020B0604020202020204" pitchFamily="34" charset="0"/>
              </a:rPr>
              <a:t>Automatic election</a:t>
            </a:r>
          </a:p>
        </p:txBody>
      </p:sp>
      <p:grpSp>
        <p:nvGrpSpPr>
          <p:cNvPr id="28" name="Group 27">
            <a:extLst>
              <a:ext uri="{FF2B5EF4-FFF2-40B4-BE49-F238E27FC236}">
                <a16:creationId xmlns:a16="http://schemas.microsoft.com/office/drawing/2014/main" id="{5C7DB52E-8502-C1F3-2E50-EAAC7A3EBCBE}"/>
              </a:ext>
            </a:extLst>
          </p:cNvPr>
          <p:cNvGrpSpPr/>
          <p:nvPr/>
        </p:nvGrpSpPr>
        <p:grpSpPr>
          <a:xfrm>
            <a:off x="7729826" y="4691953"/>
            <a:ext cx="3313817" cy="1077218"/>
            <a:chOff x="5576181" y="4691953"/>
            <a:chExt cx="3313817" cy="1077218"/>
          </a:xfrm>
        </p:grpSpPr>
        <p:cxnSp>
          <p:nvCxnSpPr>
            <p:cNvPr id="29" name="Straight Connector 28">
              <a:extLst>
                <a:ext uri="{FF2B5EF4-FFF2-40B4-BE49-F238E27FC236}">
                  <a16:creationId xmlns:a16="http://schemas.microsoft.com/office/drawing/2014/main" id="{C1D247E2-BDE0-39EE-C9A0-D6267D93722F}"/>
                </a:ext>
              </a:extLst>
            </p:cNvPr>
            <p:cNvCxnSpPr>
              <a:cxnSpLocks/>
            </p:cNvCxnSpPr>
            <p:nvPr/>
          </p:nvCxnSpPr>
          <p:spPr>
            <a:xfrm>
              <a:off x="5577957" y="479351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CD5A0A-C9EB-25F7-4A2D-9E93F3FA49CD}"/>
                </a:ext>
              </a:extLst>
            </p:cNvPr>
            <p:cNvCxnSpPr>
              <a:cxnSpLocks/>
            </p:cNvCxnSpPr>
            <p:nvPr/>
          </p:nvCxnSpPr>
          <p:spPr>
            <a:xfrm>
              <a:off x="5576181" y="5247501"/>
              <a:ext cx="8884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2A5B39C-DECB-B323-EDB0-EE6AFEA5CE27}"/>
                </a:ext>
              </a:extLst>
            </p:cNvPr>
            <p:cNvSpPr txBox="1"/>
            <p:nvPr/>
          </p:nvSpPr>
          <p:spPr>
            <a:xfrm>
              <a:off x="6348645" y="4691953"/>
              <a:ext cx="2541353" cy="1077218"/>
            </a:xfrm>
            <a:prstGeom prst="rect">
              <a:avLst/>
            </a:prstGeom>
            <a:solidFill>
              <a:srgbClr val="490229"/>
            </a:solidFill>
            <a:ln w="25400">
              <a:solidFill>
                <a:schemeClr val="bg1"/>
              </a:solidFill>
            </a:ln>
          </p:spPr>
          <p:txBody>
            <a:bodyPr wrap="square" rtlCol="0" anchor="ctr">
              <a:spAutoFit/>
            </a:bodyPr>
            <a:lstStyle/>
            <a:p>
              <a:r>
                <a:rPr lang="en-US" sz="1600" dirty="0">
                  <a:solidFill>
                    <a:schemeClr val="bg1"/>
                  </a:solidFill>
                  <a:latin typeface="Arial" panose="020B0604020202020204" pitchFamily="34" charset="0"/>
                  <a:cs typeface="Arial" panose="020B0604020202020204" pitchFamily="34" charset="0"/>
                </a:rPr>
                <a:t>If no program is selected within 60 days, you’re automatically enrolled,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if eligible.</a:t>
              </a:r>
            </a:p>
          </p:txBody>
        </p:sp>
      </p:grpSp>
      <p:sp>
        <p:nvSpPr>
          <p:cNvPr id="8" name="Title 1">
            <a:extLst>
              <a:ext uri="{FF2B5EF4-FFF2-40B4-BE49-F238E27FC236}">
                <a16:creationId xmlns:a16="http://schemas.microsoft.com/office/drawing/2014/main" id="{71A6C3E7-BB09-1235-7975-2DC52869A933}"/>
              </a:ext>
            </a:extLst>
          </p:cNvPr>
          <p:cNvSpPr txBox="1">
            <a:spLocks/>
          </p:cNvSpPr>
          <p:nvPr/>
        </p:nvSpPr>
        <p:spPr>
          <a:xfrm>
            <a:off x="294410" y="2163234"/>
            <a:ext cx="3921990"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490229"/>
                </a:solidFill>
                <a:latin typeface="Arial" panose="020B0604020202020204" pitchFamily="34" charset="0"/>
                <a:cs typeface="Arial" panose="020B0604020202020204" pitchFamily="34" charset="0"/>
              </a:rPr>
              <a:t>Cash Balance Benefit Program enrollment</a:t>
            </a:r>
          </a:p>
        </p:txBody>
      </p:sp>
    </p:spTree>
    <p:extLst>
      <p:ext uri="{BB962C8B-B14F-4D97-AF65-F5344CB8AC3E}">
        <p14:creationId xmlns:p14="http://schemas.microsoft.com/office/powerpoint/2010/main" val="233482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589E05D-2831-046C-7C7E-E335D39FE386}"/>
              </a:ext>
            </a:extLst>
          </p:cNvPr>
          <p:cNvSpPr txBox="1"/>
          <p:nvPr/>
        </p:nvSpPr>
        <p:spPr>
          <a:xfrm>
            <a:off x="506990" y="5206948"/>
            <a:ext cx="5349240" cy="1277273"/>
          </a:xfrm>
          <a:prstGeom prst="rect">
            <a:avLst/>
          </a:prstGeom>
          <a:noFill/>
        </p:spPr>
        <p:txBody>
          <a:bodyPr wrap="square" rtlCol="0">
            <a:spAutoFit/>
          </a:bodyPr>
          <a:lstStyle/>
          <a:p>
            <a:pPr>
              <a:spcAft>
                <a:spcPts val="600"/>
              </a:spcAft>
            </a:pPr>
            <a:r>
              <a:rPr lang="en-US" dirty="0">
                <a:solidFill>
                  <a:srgbClr val="490229"/>
                </a:solidFill>
                <a:latin typeface="Arial" panose="020B0604020202020204" pitchFamily="34" charset="0"/>
                <a:cs typeface="Arial" panose="020B0604020202020204" pitchFamily="34" charset="0"/>
              </a:rPr>
              <a:t>Some Voya financial representatives work exclusively with Pension2.</a:t>
            </a:r>
          </a:p>
          <a:p>
            <a:r>
              <a:rPr lang="en-US" dirty="0">
                <a:solidFill>
                  <a:srgbClr val="490229"/>
                </a:solidFill>
                <a:latin typeface="Arial" panose="020B0604020202020204" pitchFamily="34" charset="0"/>
                <a:cs typeface="Arial" panose="020B0604020202020204" pitchFamily="34" charset="0"/>
              </a:rPr>
              <a:t>Their names and photos are listed at</a:t>
            </a:r>
          </a:p>
          <a:p>
            <a:r>
              <a:rPr lang="en-US" b="1" dirty="0">
                <a:solidFill>
                  <a:srgbClr val="490229"/>
                </a:solidFill>
                <a:latin typeface="Arial" panose="020B0604020202020204" pitchFamily="34" charset="0"/>
                <a:cs typeface="Arial" panose="020B0604020202020204" pitchFamily="34" charset="0"/>
              </a:rPr>
              <a:t>CalSTRS.com/trust-CalSTRS</a:t>
            </a:r>
            <a:r>
              <a:rPr lang="en-US" dirty="0">
                <a:solidFill>
                  <a:srgbClr val="490229"/>
                </a:solidFill>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6BC41132-6459-2CE9-CF03-1599B8D8C1B5}"/>
              </a:ext>
            </a:extLst>
          </p:cNvPr>
          <p:cNvSpPr/>
          <p:nvPr/>
        </p:nvSpPr>
        <p:spPr>
          <a:xfrm>
            <a:off x="0" y="1794015"/>
            <a:ext cx="12192000" cy="323339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588454-FC9A-174B-6B2C-017EF314D0FF}"/>
              </a:ext>
            </a:extLst>
          </p:cNvPr>
          <p:cNvSpPr>
            <a:spLocks noGrp="1"/>
          </p:cNvSpPr>
          <p:nvPr>
            <p:ph type="title"/>
          </p:nvPr>
        </p:nvSpPr>
        <p:spPr>
          <a:xfrm>
            <a:off x="277854" y="373779"/>
            <a:ext cx="8988552" cy="1325563"/>
          </a:xfrm>
        </p:spPr>
        <p:txBody>
          <a:bodyPr>
            <a:normAutofit/>
          </a:bodyPr>
          <a:lstStyle/>
          <a:p>
            <a:r>
              <a:rPr lang="en-US" sz="4200" b="1" dirty="0">
                <a:solidFill>
                  <a:srgbClr val="490229"/>
                </a:solidFill>
                <a:latin typeface="Arial" panose="020B0604020202020204" pitchFamily="34" charset="0"/>
                <a:cs typeface="Arial" panose="020B0604020202020204" pitchFamily="34" charset="0"/>
              </a:rPr>
              <a:t>Trust CalSTRS, </a:t>
            </a:r>
            <a:br>
              <a:rPr lang="en-US" sz="4200" b="1" dirty="0">
                <a:solidFill>
                  <a:srgbClr val="490229"/>
                </a:solidFill>
                <a:latin typeface="Arial" panose="020B0604020202020204" pitchFamily="34" charset="0"/>
                <a:cs typeface="Arial" panose="020B0604020202020204" pitchFamily="34" charset="0"/>
              </a:rPr>
            </a:br>
            <a:r>
              <a:rPr lang="en-US" sz="4200" b="1" dirty="0">
                <a:solidFill>
                  <a:srgbClr val="490229"/>
                </a:solidFill>
                <a:latin typeface="Arial" panose="020B0604020202020204" pitchFamily="34" charset="0"/>
                <a:cs typeface="Arial" panose="020B0604020202020204" pitchFamily="34" charset="0"/>
              </a:rPr>
              <a:t>not impersonators.</a:t>
            </a:r>
          </a:p>
        </p:txBody>
      </p:sp>
      <p:sp>
        <p:nvSpPr>
          <p:cNvPr id="7" name="TextBox 6">
            <a:extLst>
              <a:ext uri="{FF2B5EF4-FFF2-40B4-BE49-F238E27FC236}">
                <a16:creationId xmlns:a16="http://schemas.microsoft.com/office/drawing/2014/main" id="{D15562B7-9E57-F136-1576-E3A4FF122401}"/>
              </a:ext>
            </a:extLst>
          </p:cNvPr>
          <p:cNvSpPr txBox="1"/>
          <p:nvPr/>
        </p:nvSpPr>
        <p:spPr>
          <a:xfrm>
            <a:off x="1144773" y="2598315"/>
            <a:ext cx="9902453" cy="2523768"/>
          </a:xfrm>
          <a:prstGeom prst="rect">
            <a:avLst/>
          </a:prstGeom>
          <a:noFill/>
        </p:spPr>
        <p:txBody>
          <a:bodyPr wrap="square" numCol="2" spcCol="457200" rtlCol="0">
            <a:spAutoFit/>
          </a:bodyPr>
          <a:lstStyle/>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Have an email address ending in @CalSTRS.com.</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Can provide a CalSTRS ID badge or business card.</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Do not provide refreshments at offsite events.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Will never meet at your home.</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Do no sell insurance products.</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Have access to your Pension2</a:t>
            </a:r>
            <a:r>
              <a:rPr lang="en-US" baseline="30000" dirty="0">
                <a:solidFill>
                  <a:schemeClr val="bg1"/>
                </a:solidFill>
              </a:rPr>
              <a:t>®</a:t>
            </a:r>
            <a:r>
              <a:rPr lang="en-US" dirty="0">
                <a:solidFill>
                  <a:schemeClr val="bg1"/>
                </a:solidFill>
                <a:latin typeface="Arial" panose="020B0604020202020204" pitchFamily="34" charset="0"/>
                <a:cs typeface="Arial" panose="020B0604020202020204" pitchFamily="34" charset="0"/>
              </a:rPr>
              <a:t> account information.</a:t>
            </a:r>
          </a:p>
        </p:txBody>
      </p:sp>
      <p:cxnSp>
        <p:nvCxnSpPr>
          <p:cNvPr id="10" name="Straight Connector 9">
            <a:extLst>
              <a:ext uri="{FF2B5EF4-FFF2-40B4-BE49-F238E27FC236}">
                <a16:creationId xmlns:a16="http://schemas.microsoft.com/office/drawing/2014/main" id="{6783AF53-D882-ADC4-EC8D-6D6778FF6AEA}"/>
              </a:ext>
            </a:extLst>
          </p:cNvPr>
          <p:cNvCxnSpPr>
            <a:cxnSpLocks/>
          </p:cNvCxnSpPr>
          <p:nvPr/>
        </p:nvCxnSpPr>
        <p:spPr>
          <a:xfrm>
            <a:off x="6096000" y="5224018"/>
            <a:ext cx="0" cy="1280160"/>
          </a:xfrm>
          <a:prstGeom prst="line">
            <a:avLst/>
          </a:prstGeom>
          <a:ln w="25400">
            <a:solidFill>
              <a:srgbClr val="49022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CC64079-D5F3-0E3F-DF46-C0D03BC2103F}"/>
              </a:ext>
            </a:extLst>
          </p:cNvPr>
          <p:cNvSpPr txBox="1"/>
          <p:nvPr/>
        </p:nvSpPr>
        <p:spPr>
          <a:xfrm>
            <a:off x="6335771" y="5540932"/>
            <a:ext cx="5349240" cy="646331"/>
          </a:xfrm>
          <a:prstGeom prst="rect">
            <a:avLst/>
          </a:prstGeom>
          <a:noFill/>
        </p:spPr>
        <p:txBody>
          <a:bodyPr wrap="square" rtlCol="0">
            <a:spAutoFit/>
          </a:bodyPr>
          <a:lstStyle/>
          <a:p>
            <a:pPr>
              <a:spcAft>
                <a:spcPts val="600"/>
              </a:spcAft>
            </a:pPr>
            <a:r>
              <a:rPr lang="en-US" dirty="0">
                <a:solidFill>
                  <a:srgbClr val="490229"/>
                </a:solidFill>
                <a:latin typeface="Arial" panose="020B0604020202020204" pitchFamily="34" charset="0"/>
                <a:cs typeface="Arial" panose="020B0604020202020204" pitchFamily="34" charset="0"/>
              </a:rPr>
              <a:t>To verify a CalSTRS representative, contact us at </a:t>
            </a:r>
            <a:r>
              <a:rPr lang="en-US" b="1" dirty="0">
                <a:solidFill>
                  <a:srgbClr val="490229"/>
                </a:solidFill>
                <a:latin typeface="Arial" panose="020B0604020202020204" pitchFamily="34" charset="0"/>
                <a:cs typeface="Arial" panose="020B0604020202020204" pitchFamily="34" charset="0"/>
              </a:rPr>
              <a:t>888-394-2060</a:t>
            </a:r>
            <a:r>
              <a:rPr lang="en-US" dirty="0">
                <a:solidFill>
                  <a:srgbClr val="490229"/>
                </a:solidFill>
                <a:latin typeface="Arial" panose="020B0604020202020204" pitchFamily="34" charset="0"/>
                <a:cs typeface="Arial" panose="020B0604020202020204" pitchFamily="34" charset="0"/>
              </a:rPr>
              <a:t> or </a:t>
            </a:r>
            <a:r>
              <a:rPr lang="en-US" b="1" dirty="0" err="1">
                <a:solidFill>
                  <a:srgbClr val="490229"/>
                </a:solidFill>
                <a:latin typeface="Arial" panose="020B0604020202020204" pitchFamily="34" charset="0"/>
                <a:cs typeface="Arial" panose="020B0604020202020204" pitchFamily="34" charset="0"/>
              </a:rPr>
              <a:t>RepCheck@CalSTRS.com</a:t>
            </a:r>
            <a:r>
              <a:rPr lang="en-US" dirty="0">
                <a:solidFill>
                  <a:srgbClr val="490229"/>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6F4EE81A-5F78-2E17-A838-9F3C462032D0}"/>
              </a:ext>
            </a:extLst>
          </p:cNvPr>
          <p:cNvSpPr txBox="1"/>
          <p:nvPr/>
        </p:nvSpPr>
        <p:spPr>
          <a:xfrm>
            <a:off x="1144774" y="2172198"/>
            <a:ext cx="8458200" cy="369332"/>
          </a:xfrm>
          <a:prstGeom prst="rect">
            <a:avLst/>
          </a:prstGeom>
          <a:noFill/>
        </p:spPr>
        <p:txBody>
          <a:bodyPr wrap="square" rtlCol="0">
            <a:spAutoFit/>
          </a:bodyPr>
          <a:lstStyle/>
          <a:p>
            <a:pPr>
              <a:spcAft>
                <a:spcPts val="1200"/>
              </a:spcAft>
            </a:pPr>
            <a:r>
              <a:rPr lang="en-US" b="1" dirty="0">
                <a:solidFill>
                  <a:schemeClr val="bg1"/>
                </a:solidFill>
                <a:latin typeface="Arial" panose="020B0604020202020204" pitchFamily="34" charset="0"/>
                <a:cs typeface="Arial" panose="020B0604020202020204" pitchFamily="34" charset="0"/>
              </a:rPr>
              <a:t>CalSTRS authorized representatives:</a:t>
            </a:r>
          </a:p>
        </p:txBody>
      </p:sp>
    </p:spTree>
    <p:extLst>
      <p:ext uri="{BB962C8B-B14F-4D97-AF65-F5344CB8AC3E}">
        <p14:creationId xmlns:p14="http://schemas.microsoft.com/office/powerpoint/2010/main" val="2049725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18C22-BCB5-A9E6-9615-60ACE998C462}"/>
              </a:ext>
            </a:extLst>
          </p:cNvPr>
          <p:cNvPicPr>
            <a:picLocks noChangeAspect="1"/>
          </p:cNvPicPr>
          <p:nvPr/>
        </p:nvPicPr>
        <p:blipFill>
          <a:blip r:embed="rId3">
            <a:alphaModFix amt="3000"/>
          </a:blip>
          <a:srcRect/>
          <a:stretch/>
        </p:blipFill>
        <p:spPr>
          <a:xfrm>
            <a:off x="0" y="2"/>
            <a:ext cx="12192000" cy="6857998"/>
          </a:xfrm>
          <a:prstGeom prst="rect">
            <a:avLst/>
          </a:prstGeom>
        </p:spPr>
      </p:pic>
      <p:sp>
        <p:nvSpPr>
          <p:cNvPr id="11" name="Rectangle 10">
            <a:extLst>
              <a:ext uri="{FF2B5EF4-FFF2-40B4-BE49-F238E27FC236}">
                <a16:creationId xmlns:a16="http://schemas.microsoft.com/office/drawing/2014/main" id="{C2CBD64A-1BA6-300A-096A-7A02B528CCE0}"/>
              </a:ext>
            </a:extLst>
          </p:cNvPr>
          <p:cNvSpPr/>
          <p:nvPr/>
        </p:nvSpPr>
        <p:spPr>
          <a:xfrm>
            <a:off x="5174595" y="0"/>
            <a:ext cx="7017403"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7931A4-48D8-0BE5-D80A-0B02166387BE}"/>
              </a:ext>
            </a:extLst>
          </p:cNvPr>
          <p:cNvSpPr/>
          <p:nvPr/>
        </p:nvSpPr>
        <p:spPr>
          <a:xfrm>
            <a:off x="5174595" y="3429000"/>
            <a:ext cx="7017403"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BF3E87F-7027-58D0-260A-5D4E31A13938}"/>
              </a:ext>
            </a:extLst>
          </p:cNvPr>
          <p:cNvCxnSpPr/>
          <p:nvPr/>
        </p:nvCxnSpPr>
        <p:spPr>
          <a:xfrm>
            <a:off x="8259952" y="72261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CB6086-DE59-49D0-39C8-4BFD9A8C2520}"/>
              </a:ext>
            </a:extLst>
          </p:cNvPr>
          <p:cNvCxnSpPr>
            <a:cxnSpLocks/>
          </p:cNvCxnSpPr>
          <p:nvPr/>
        </p:nvCxnSpPr>
        <p:spPr>
          <a:xfrm>
            <a:off x="8259952" y="274119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8EF9F3-F8E1-1847-C841-395E3BCFFCAF}"/>
              </a:ext>
            </a:extLst>
          </p:cNvPr>
          <p:cNvSpPr txBox="1"/>
          <p:nvPr/>
        </p:nvSpPr>
        <p:spPr>
          <a:xfrm>
            <a:off x="8721069" y="428622"/>
            <a:ext cx="2322576" cy="584775"/>
          </a:xfrm>
          <a:prstGeom prst="rect">
            <a:avLst/>
          </a:prstGeom>
          <a:solidFill>
            <a:srgbClr val="D61F3D"/>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Adjunct or hourly faculty</a:t>
            </a:r>
          </a:p>
        </p:txBody>
      </p:sp>
      <p:sp>
        <p:nvSpPr>
          <p:cNvPr id="12" name="TextBox 11">
            <a:extLst>
              <a:ext uri="{FF2B5EF4-FFF2-40B4-BE49-F238E27FC236}">
                <a16:creationId xmlns:a16="http://schemas.microsoft.com/office/drawing/2014/main" id="{3E63AE86-0DC5-0A3F-3777-D7E6007690DD}"/>
              </a:ext>
            </a:extLst>
          </p:cNvPr>
          <p:cNvSpPr txBox="1"/>
          <p:nvPr/>
        </p:nvSpPr>
        <p:spPr>
          <a:xfrm>
            <a:off x="8721069" y="1434147"/>
            <a:ext cx="2322576" cy="584775"/>
          </a:xfrm>
          <a:prstGeom prst="rect">
            <a:avLst/>
          </a:prstGeom>
          <a:solidFill>
            <a:srgbClr val="D61F3D"/>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Hired semester to semester</a:t>
            </a:r>
          </a:p>
        </p:txBody>
      </p:sp>
      <p:sp>
        <p:nvSpPr>
          <p:cNvPr id="13" name="TextBox 12">
            <a:extLst>
              <a:ext uri="{FF2B5EF4-FFF2-40B4-BE49-F238E27FC236}">
                <a16:creationId xmlns:a16="http://schemas.microsoft.com/office/drawing/2014/main" id="{ED43160A-BF02-3647-AD92-E5AD5992613F}"/>
              </a:ext>
            </a:extLst>
          </p:cNvPr>
          <p:cNvSpPr txBox="1"/>
          <p:nvPr/>
        </p:nvSpPr>
        <p:spPr>
          <a:xfrm>
            <a:off x="8721069" y="2414269"/>
            <a:ext cx="2322576" cy="584775"/>
          </a:xfrm>
          <a:prstGeom prst="rect">
            <a:avLst/>
          </a:prstGeom>
          <a:solidFill>
            <a:srgbClr val="D61F3D"/>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Adult education instructors</a:t>
            </a:r>
            <a:endParaRPr lang="en-US" sz="1600" baseline="30000" dirty="0">
              <a:solidFill>
                <a:schemeClr val="bg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DE3AB662-0E66-09BC-A7DA-89D84CB6E1DC}"/>
              </a:ext>
            </a:extLst>
          </p:cNvPr>
          <p:cNvGrpSpPr/>
          <p:nvPr/>
        </p:nvGrpSpPr>
        <p:grpSpPr>
          <a:xfrm>
            <a:off x="7945635" y="721009"/>
            <a:ext cx="325259" cy="2020185"/>
            <a:chOff x="5573210" y="721008"/>
            <a:chExt cx="325259" cy="2020185"/>
          </a:xfrm>
        </p:grpSpPr>
        <p:cxnSp>
          <p:nvCxnSpPr>
            <p:cNvPr id="9" name="Straight Connector 8">
              <a:extLst>
                <a:ext uri="{FF2B5EF4-FFF2-40B4-BE49-F238E27FC236}">
                  <a16:creationId xmlns:a16="http://schemas.microsoft.com/office/drawing/2014/main" id="{84273C7F-F72C-DC0F-DFE8-263D3B4026C2}"/>
                </a:ext>
              </a:extLst>
            </p:cNvPr>
            <p:cNvCxnSpPr>
              <a:cxnSpLocks/>
            </p:cNvCxnSpPr>
            <p:nvPr/>
          </p:nvCxnSpPr>
          <p:spPr>
            <a:xfrm>
              <a:off x="5898469" y="721008"/>
              <a:ext cx="0" cy="202018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94B339-604D-1303-1737-0F6D0639BB74}"/>
                </a:ext>
              </a:extLst>
            </p:cNvPr>
            <p:cNvCxnSpPr>
              <a:cxnSpLocks/>
            </p:cNvCxnSpPr>
            <p:nvPr/>
          </p:nvCxnSpPr>
          <p:spPr>
            <a:xfrm>
              <a:off x="5573210" y="1740528"/>
              <a:ext cx="3252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808199D-28B9-DA19-6DE2-296B799821EC}"/>
                </a:ext>
              </a:extLst>
            </p:cNvPr>
            <p:cNvCxnSpPr>
              <a:cxnSpLocks/>
            </p:cNvCxnSpPr>
            <p:nvPr/>
          </p:nvCxnSpPr>
          <p:spPr>
            <a:xfrm>
              <a:off x="5573210" y="1442900"/>
              <a:ext cx="4747" cy="6067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592E8D87-CC19-7A8A-3D24-7A7DD68F175F}"/>
              </a:ext>
            </a:extLst>
          </p:cNvPr>
          <p:cNvSpPr txBox="1"/>
          <p:nvPr/>
        </p:nvSpPr>
        <p:spPr>
          <a:xfrm>
            <a:off x="5736316" y="1325030"/>
            <a:ext cx="1991532" cy="830997"/>
          </a:xfrm>
          <a:prstGeom prst="rect">
            <a:avLst/>
          </a:prstGeom>
          <a:noFill/>
        </p:spPr>
        <p:txBody>
          <a:bodyPr wrap="square" rtlCol="0" anchor="ctr">
            <a:spAutoFit/>
          </a:bodyPr>
          <a:lstStyle/>
          <a:p>
            <a:r>
              <a:rPr lang="en-US" sz="2400" b="1" dirty="0">
                <a:solidFill>
                  <a:schemeClr val="bg1"/>
                </a:solidFill>
                <a:latin typeface="Arial" panose="020B0604020202020204" pitchFamily="34" charset="0"/>
                <a:cs typeface="Arial" panose="020B0604020202020204" pitchFamily="34" charset="0"/>
              </a:rPr>
              <a:t>Community college</a:t>
            </a:r>
          </a:p>
        </p:txBody>
      </p:sp>
      <p:cxnSp>
        <p:nvCxnSpPr>
          <p:cNvPr id="34" name="Straight Connector 33">
            <a:extLst>
              <a:ext uri="{FF2B5EF4-FFF2-40B4-BE49-F238E27FC236}">
                <a16:creationId xmlns:a16="http://schemas.microsoft.com/office/drawing/2014/main" id="{E2DDE2EE-44FE-7023-DB48-21516E53BFD9}"/>
              </a:ext>
            </a:extLst>
          </p:cNvPr>
          <p:cNvCxnSpPr/>
          <p:nvPr/>
        </p:nvCxnSpPr>
        <p:spPr>
          <a:xfrm>
            <a:off x="8259952" y="4181738"/>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ED1BC2-FAA5-94A9-D22D-3A75FA5CAACB}"/>
              </a:ext>
            </a:extLst>
          </p:cNvPr>
          <p:cNvCxnSpPr>
            <a:cxnSpLocks/>
          </p:cNvCxnSpPr>
          <p:nvPr/>
        </p:nvCxnSpPr>
        <p:spPr>
          <a:xfrm>
            <a:off x="8259952" y="6200318"/>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AAB7D79-1745-A597-6556-B625F18248AC}"/>
              </a:ext>
            </a:extLst>
          </p:cNvPr>
          <p:cNvSpPr txBox="1"/>
          <p:nvPr/>
        </p:nvSpPr>
        <p:spPr>
          <a:xfrm>
            <a:off x="8721069" y="3887747"/>
            <a:ext cx="2322576" cy="584775"/>
          </a:xfrm>
          <a:prstGeom prst="rect">
            <a:avLst/>
          </a:prstGeom>
          <a:solidFill>
            <a:srgbClr val="490229"/>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Employed less than 50% of full time</a:t>
            </a:r>
          </a:p>
        </p:txBody>
      </p:sp>
      <p:sp>
        <p:nvSpPr>
          <p:cNvPr id="45" name="TextBox 44">
            <a:extLst>
              <a:ext uri="{FF2B5EF4-FFF2-40B4-BE49-F238E27FC236}">
                <a16:creationId xmlns:a16="http://schemas.microsoft.com/office/drawing/2014/main" id="{116036D8-CB84-E6ED-611A-BF4503A5F1E3}"/>
              </a:ext>
            </a:extLst>
          </p:cNvPr>
          <p:cNvSpPr txBox="1"/>
          <p:nvPr/>
        </p:nvSpPr>
        <p:spPr>
          <a:xfrm>
            <a:off x="8721069" y="4893272"/>
            <a:ext cx="2322576" cy="584775"/>
          </a:xfrm>
          <a:prstGeom prst="rect">
            <a:avLst/>
          </a:prstGeom>
          <a:solidFill>
            <a:srgbClr val="490229"/>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Signed a contract for less than 50%</a:t>
            </a:r>
          </a:p>
        </p:txBody>
      </p:sp>
      <p:sp>
        <p:nvSpPr>
          <p:cNvPr id="48" name="TextBox 47">
            <a:extLst>
              <a:ext uri="{FF2B5EF4-FFF2-40B4-BE49-F238E27FC236}">
                <a16:creationId xmlns:a16="http://schemas.microsoft.com/office/drawing/2014/main" id="{190F4FA0-0B10-20EB-0905-D7724E18CEF7}"/>
              </a:ext>
            </a:extLst>
          </p:cNvPr>
          <p:cNvSpPr txBox="1"/>
          <p:nvPr/>
        </p:nvSpPr>
        <p:spPr>
          <a:xfrm>
            <a:off x="8721069" y="5996503"/>
            <a:ext cx="2322576" cy="338554"/>
          </a:xfrm>
          <a:prstGeom prst="rect">
            <a:avLst/>
          </a:prstGeom>
          <a:solidFill>
            <a:srgbClr val="490229"/>
          </a:solidFill>
          <a:ln w="25400">
            <a:solidFill>
              <a:schemeClr val="bg1"/>
            </a:solidFill>
          </a:ln>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Substitute employees</a:t>
            </a:r>
            <a:endParaRPr lang="en-US" sz="1600" baseline="30000" dirty="0">
              <a:solidFill>
                <a:schemeClr val="bg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DC1C2D2-E774-4BB8-E1DE-3EFE643126BB}"/>
              </a:ext>
            </a:extLst>
          </p:cNvPr>
          <p:cNvGrpSpPr/>
          <p:nvPr/>
        </p:nvGrpSpPr>
        <p:grpSpPr>
          <a:xfrm>
            <a:off x="7945635" y="4180134"/>
            <a:ext cx="325259" cy="2020185"/>
            <a:chOff x="5573210" y="4180133"/>
            <a:chExt cx="325259" cy="2020185"/>
          </a:xfrm>
        </p:grpSpPr>
        <p:cxnSp>
          <p:nvCxnSpPr>
            <p:cNvPr id="33" name="Straight Connector 32">
              <a:extLst>
                <a:ext uri="{FF2B5EF4-FFF2-40B4-BE49-F238E27FC236}">
                  <a16:creationId xmlns:a16="http://schemas.microsoft.com/office/drawing/2014/main" id="{B4B9E02F-FDFB-6D2A-D68A-F66BBC0CFFCB}"/>
                </a:ext>
              </a:extLst>
            </p:cNvPr>
            <p:cNvCxnSpPr>
              <a:cxnSpLocks/>
            </p:cNvCxnSpPr>
            <p:nvPr/>
          </p:nvCxnSpPr>
          <p:spPr>
            <a:xfrm>
              <a:off x="5898469" y="4180133"/>
              <a:ext cx="0" cy="202018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BFFD2DE-DD56-5AB8-F023-E6F1C05AB5CE}"/>
                </a:ext>
              </a:extLst>
            </p:cNvPr>
            <p:cNvCxnSpPr>
              <a:cxnSpLocks/>
            </p:cNvCxnSpPr>
            <p:nvPr/>
          </p:nvCxnSpPr>
          <p:spPr>
            <a:xfrm>
              <a:off x="5573210" y="5199653"/>
              <a:ext cx="3252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A46287F-4274-0472-03BB-E835693313AA}"/>
                </a:ext>
              </a:extLst>
            </p:cNvPr>
            <p:cNvCxnSpPr>
              <a:cxnSpLocks/>
            </p:cNvCxnSpPr>
            <p:nvPr/>
          </p:nvCxnSpPr>
          <p:spPr>
            <a:xfrm>
              <a:off x="5573210" y="4902025"/>
              <a:ext cx="4747" cy="6067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3EB67D95-67CE-A9D2-D2D2-3E0DAB2A7985}"/>
              </a:ext>
            </a:extLst>
          </p:cNvPr>
          <p:cNvSpPr txBox="1"/>
          <p:nvPr/>
        </p:nvSpPr>
        <p:spPr>
          <a:xfrm>
            <a:off x="5867436" y="4968821"/>
            <a:ext cx="1413752" cy="461665"/>
          </a:xfrm>
          <a:prstGeom prst="rect">
            <a:avLst/>
          </a:prstGeom>
          <a:noFill/>
        </p:spPr>
        <p:txBody>
          <a:bodyPr wrap="square" rtlCol="0" anchor="ctr">
            <a:spAutoFit/>
          </a:bodyPr>
          <a:lstStyle/>
          <a:p>
            <a:r>
              <a:rPr lang="en-US" sz="2400" b="1" dirty="0">
                <a:solidFill>
                  <a:schemeClr val="bg1"/>
                </a:solidFill>
                <a:latin typeface="Arial" panose="020B0604020202020204" pitchFamily="34" charset="0"/>
                <a:cs typeface="Arial" panose="020B0604020202020204" pitchFamily="34" charset="0"/>
              </a:rPr>
              <a:t>PreK–12</a:t>
            </a:r>
          </a:p>
        </p:txBody>
      </p:sp>
      <p:sp>
        <p:nvSpPr>
          <p:cNvPr id="51" name="TextBox 50">
            <a:extLst>
              <a:ext uri="{FF2B5EF4-FFF2-40B4-BE49-F238E27FC236}">
                <a16:creationId xmlns:a16="http://schemas.microsoft.com/office/drawing/2014/main" id="{EF23C537-4BEE-A18B-B23F-1CB3E83993A2}"/>
              </a:ext>
            </a:extLst>
          </p:cNvPr>
          <p:cNvSpPr txBox="1"/>
          <p:nvPr/>
        </p:nvSpPr>
        <p:spPr>
          <a:xfrm>
            <a:off x="294410" y="5894906"/>
            <a:ext cx="2667174" cy="738664"/>
          </a:xfrm>
          <a:prstGeom prst="rect">
            <a:avLst/>
          </a:prstGeom>
          <a:noFill/>
        </p:spPr>
        <p:txBody>
          <a:bodyPr wrap="square" rtlCol="0" anchor="ctr">
            <a:spAutoFit/>
          </a:bodyPr>
          <a:lstStyle/>
          <a:p>
            <a:r>
              <a:rPr lang="en-US" sz="1400" dirty="0">
                <a:solidFill>
                  <a:srgbClr val="490229"/>
                </a:solidFill>
                <a:latin typeface="Arial" panose="020B0604020202020204" pitchFamily="34" charset="0"/>
                <a:cs typeface="Arial" panose="020B0604020202020204" pitchFamily="34" charset="0"/>
              </a:rPr>
              <a:t>Only available if district adopts a resolution to offer the Cash Balance Benefit Program.</a:t>
            </a:r>
          </a:p>
        </p:txBody>
      </p:sp>
      <p:pic>
        <p:nvPicPr>
          <p:cNvPr id="5" name="Picture 4">
            <a:extLst>
              <a:ext uri="{FF2B5EF4-FFF2-40B4-BE49-F238E27FC236}">
                <a16:creationId xmlns:a16="http://schemas.microsoft.com/office/drawing/2014/main" id="{C78166C5-A85C-1DDC-DA4C-706D63A3727D}"/>
              </a:ext>
            </a:extLst>
          </p:cNvPr>
          <p:cNvPicPr>
            <a:picLocks noChangeAspect="1"/>
          </p:cNvPicPr>
          <p:nvPr/>
        </p:nvPicPr>
        <p:blipFill>
          <a:blip r:embed="rId4"/>
          <a:srcRect/>
          <a:stretch/>
        </p:blipFill>
        <p:spPr>
          <a:xfrm>
            <a:off x="391249" y="5681133"/>
            <a:ext cx="228600" cy="228600"/>
          </a:xfrm>
          <a:prstGeom prst="rect">
            <a:avLst/>
          </a:prstGeom>
        </p:spPr>
      </p:pic>
      <p:cxnSp>
        <p:nvCxnSpPr>
          <p:cNvPr id="6" name="Straight Connector 5">
            <a:extLst>
              <a:ext uri="{FF2B5EF4-FFF2-40B4-BE49-F238E27FC236}">
                <a16:creationId xmlns:a16="http://schemas.microsoft.com/office/drawing/2014/main" id="{164EC5A2-D40A-8F26-78C3-A3422E263F42}"/>
              </a:ext>
            </a:extLst>
          </p:cNvPr>
          <p:cNvCxnSpPr>
            <a:cxnSpLocks/>
          </p:cNvCxnSpPr>
          <p:nvPr/>
        </p:nvCxnSpPr>
        <p:spPr>
          <a:xfrm>
            <a:off x="8270893" y="1739342"/>
            <a:ext cx="457200" cy="118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12A444-69FE-8C5F-8AF1-AE59FF3AF106}"/>
              </a:ext>
            </a:extLst>
          </p:cNvPr>
          <p:cNvCxnSpPr>
            <a:cxnSpLocks/>
          </p:cNvCxnSpPr>
          <p:nvPr/>
        </p:nvCxnSpPr>
        <p:spPr>
          <a:xfrm>
            <a:off x="8270892" y="519965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FE085AC9-E366-67BC-FDC9-CCA73F3C809B}"/>
              </a:ext>
            </a:extLst>
          </p:cNvPr>
          <p:cNvSpPr txBox="1">
            <a:spLocks/>
          </p:cNvSpPr>
          <p:nvPr/>
        </p:nvSpPr>
        <p:spPr>
          <a:xfrm>
            <a:off x="294410" y="2163234"/>
            <a:ext cx="3921990"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490229"/>
                </a:solidFill>
                <a:latin typeface="Arial" panose="020B0604020202020204" pitchFamily="34" charset="0"/>
                <a:cs typeface="Arial" panose="020B0604020202020204" pitchFamily="34" charset="0"/>
              </a:rPr>
              <a:t>Cash Balance Benefit Program* eligibility</a:t>
            </a:r>
          </a:p>
        </p:txBody>
      </p:sp>
    </p:spTree>
    <p:extLst>
      <p:ext uri="{BB962C8B-B14F-4D97-AF65-F5344CB8AC3E}">
        <p14:creationId xmlns:p14="http://schemas.microsoft.com/office/powerpoint/2010/main" val="85259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250"/>
                                        <p:tgtEl>
                                          <p:spTgt spid="23"/>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7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250"/>
                                        <p:tgtEl>
                                          <p:spTgt spid="6"/>
                                        </p:tgtEl>
                                      </p:cBhvr>
                                    </p:animEffect>
                                  </p:childTnLst>
                                </p:cTn>
                              </p:par>
                            </p:childTnLst>
                          </p:cTn>
                        </p:par>
                        <p:par>
                          <p:cTn id="21" fill="hold">
                            <p:stCondLst>
                              <p:cond delay="25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75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250"/>
                                        <p:tgtEl>
                                          <p:spTgt spid="26"/>
                                        </p:tgtEl>
                                      </p:cBhvr>
                                    </p:animEffect>
                                  </p:childTnLst>
                                </p:cTn>
                              </p:par>
                            </p:childTnLst>
                          </p:cTn>
                        </p:par>
                        <p:par>
                          <p:cTn id="30" fill="hold">
                            <p:stCondLst>
                              <p:cond delay="25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75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250"/>
                                        <p:tgtEl>
                                          <p:spTgt spid="34"/>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75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250"/>
                                        <p:tgtEl>
                                          <p:spTgt spid="16"/>
                                        </p:tgtEl>
                                      </p:cBhvr>
                                    </p:animEffect>
                                  </p:childTnLst>
                                </p:cTn>
                              </p:par>
                            </p:childTnLst>
                          </p:cTn>
                        </p:par>
                        <p:par>
                          <p:cTn id="52" fill="hold">
                            <p:stCondLst>
                              <p:cond delay="250"/>
                            </p:stCondLst>
                            <p:childTnLst>
                              <p:par>
                                <p:cTn id="53" presetID="22" presetClass="entr" presetSubtype="8"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left)">
                                      <p:cBhvr>
                                        <p:cTn id="55" dur="75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250"/>
                                        <p:tgtEl>
                                          <p:spTgt spid="37"/>
                                        </p:tgtEl>
                                      </p:cBhvr>
                                    </p:animEffect>
                                  </p:childTnLst>
                                </p:cTn>
                              </p:par>
                            </p:childTnLst>
                          </p:cTn>
                        </p:par>
                        <p:par>
                          <p:cTn id="61" fill="hold">
                            <p:stCondLst>
                              <p:cond delay="250"/>
                            </p:stCondLst>
                            <p:childTnLst>
                              <p:par>
                                <p:cTn id="62" presetID="22" presetClass="entr" presetSubtype="8"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7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43" grpId="0" animBg="1"/>
      <p:bldP spid="45"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742689A2-33B9-C9B1-6760-B0AE5002A1B0}"/>
              </a:ext>
            </a:extLst>
          </p:cNvPr>
          <p:cNvSpPr/>
          <p:nvPr/>
        </p:nvSpPr>
        <p:spPr>
          <a:xfrm>
            <a:off x="-1" y="3429000"/>
            <a:ext cx="12191999"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84CCA1-7997-DD30-DA48-8AF5BC6376B2}"/>
              </a:ext>
            </a:extLst>
          </p:cNvPr>
          <p:cNvSpPr txBox="1"/>
          <p:nvPr/>
        </p:nvSpPr>
        <p:spPr>
          <a:xfrm>
            <a:off x="1524000" y="1112055"/>
            <a:ext cx="9143998" cy="1446550"/>
          </a:xfrm>
          <a:prstGeom prst="rect">
            <a:avLst/>
          </a:prstGeom>
          <a:noFill/>
        </p:spPr>
        <p:txBody>
          <a:bodyPr wrap="square">
            <a:spAutoFit/>
          </a:bodyPr>
          <a:lstStyle/>
          <a:p>
            <a:pPr algn="ctr"/>
            <a:r>
              <a:rPr lang="en-US" sz="4400" b="1" dirty="0">
                <a:solidFill>
                  <a:srgbClr val="490229"/>
                </a:solidFill>
                <a:latin typeface="Arial" panose="020B0604020202020204" pitchFamily="34" charset="0"/>
                <a:cs typeface="Arial" panose="020B0604020202020204" pitchFamily="34" charset="0"/>
              </a:rPr>
              <a:t>Cash Balance Benefit Program advantages</a:t>
            </a:r>
            <a:endParaRPr lang="en-US" sz="4400" dirty="0">
              <a:solidFill>
                <a:srgbClr val="490229"/>
              </a:solidFill>
            </a:endParaRPr>
          </a:p>
        </p:txBody>
      </p:sp>
      <p:sp>
        <p:nvSpPr>
          <p:cNvPr id="4" name="TextBox 3">
            <a:extLst>
              <a:ext uri="{FF2B5EF4-FFF2-40B4-BE49-F238E27FC236}">
                <a16:creationId xmlns:a16="http://schemas.microsoft.com/office/drawing/2014/main" id="{E87C9797-1998-7342-15A4-CC436BC83459}"/>
              </a:ext>
            </a:extLst>
          </p:cNvPr>
          <p:cNvSpPr txBox="1"/>
          <p:nvPr/>
        </p:nvSpPr>
        <p:spPr>
          <a:xfrm>
            <a:off x="2001973" y="5402830"/>
            <a:ext cx="1746504" cy="338554"/>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No program fees</a:t>
            </a:r>
          </a:p>
        </p:txBody>
      </p:sp>
      <p:sp>
        <p:nvSpPr>
          <p:cNvPr id="6" name="TextBox 5">
            <a:extLst>
              <a:ext uri="{FF2B5EF4-FFF2-40B4-BE49-F238E27FC236}">
                <a16:creationId xmlns:a16="http://schemas.microsoft.com/office/drawing/2014/main" id="{BB3D2456-F154-7B7E-7800-E58AAFAFB92A}"/>
              </a:ext>
            </a:extLst>
          </p:cNvPr>
          <p:cNvSpPr txBox="1"/>
          <p:nvPr/>
        </p:nvSpPr>
        <p:spPr>
          <a:xfrm>
            <a:off x="4137393" y="5402830"/>
            <a:ext cx="1852251" cy="338554"/>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Immediate vesting</a:t>
            </a:r>
          </a:p>
        </p:txBody>
      </p:sp>
      <p:sp>
        <p:nvSpPr>
          <p:cNvPr id="8" name="TextBox 7">
            <a:extLst>
              <a:ext uri="{FF2B5EF4-FFF2-40B4-BE49-F238E27FC236}">
                <a16:creationId xmlns:a16="http://schemas.microsoft.com/office/drawing/2014/main" id="{3035241D-256C-A2B5-DB4D-970932B6766E}"/>
              </a:ext>
            </a:extLst>
          </p:cNvPr>
          <p:cNvSpPr txBox="1"/>
          <p:nvPr/>
        </p:nvSpPr>
        <p:spPr>
          <a:xfrm>
            <a:off x="6319749" y="5402831"/>
            <a:ext cx="1946587" cy="830997"/>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Lower contribution rates and employer matching</a:t>
            </a:r>
          </a:p>
        </p:txBody>
      </p:sp>
      <p:pic>
        <p:nvPicPr>
          <p:cNvPr id="9" name="Picture 8">
            <a:extLst>
              <a:ext uri="{FF2B5EF4-FFF2-40B4-BE49-F238E27FC236}">
                <a16:creationId xmlns:a16="http://schemas.microsoft.com/office/drawing/2014/main" id="{96FB17D2-BC16-4953-0914-6844F0519124}"/>
              </a:ext>
            </a:extLst>
          </p:cNvPr>
          <p:cNvPicPr>
            <a:picLocks noChangeAspect="1"/>
          </p:cNvPicPr>
          <p:nvPr/>
        </p:nvPicPr>
        <p:blipFill>
          <a:blip r:embed="rId4"/>
          <a:srcRect/>
          <a:stretch/>
        </p:blipFill>
        <p:spPr>
          <a:xfrm>
            <a:off x="2303725" y="4131858"/>
            <a:ext cx="1143000" cy="1143000"/>
          </a:xfrm>
          <a:prstGeom prst="rect">
            <a:avLst/>
          </a:prstGeom>
        </p:spPr>
      </p:pic>
      <p:pic>
        <p:nvPicPr>
          <p:cNvPr id="10" name="Picture 9">
            <a:extLst>
              <a:ext uri="{FF2B5EF4-FFF2-40B4-BE49-F238E27FC236}">
                <a16:creationId xmlns:a16="http://schemas.microsoft.com/office/drawing/2014/main" id="{F2C5279A-0C2D-0920-3C07-702467C0AF0A}"/>
              </a:ext>
            </a:extLst>
          </p:cNvPr>
          <p:cNvPicPr>
            <a:picLocks noChangeAspect="1"/>
          </p:cNvPicPr>
          <p:nvPr/>
        </p:nvPicPr>
        <p:blipFill>
          <a:blip r:embed="rId5"/>
          <a:srcRect/>
          <a:stretch/>
        </p:blipFill>
        <p:spPr>
          <a:xfrm>
            <a:off x="4492018" y="4131858"/>
            <a:ext cx="1143000" cy="1143000"/>
          </a:xfrm>
          <a:prstGeom prst="rect">
            <a:avLst/>
          </a:prstGeom>
        </p:spPr>
      </p:pic>
      <p:pic>
        <p:nvPicPr>
          <p:cNvPr id="11" name="Picture 10">
            <a:extLst>
              <a:ext uri="{FF2B5EF4-FFF2-40B4-BE49-F238E27FC236}">
                <a16:creationId xmlns:a16="http://schemas.microsoft.com/office/drawing/2014/main" id="{DD57F208-F1AF-E7FD-2E2D-9CE479B29B6B}"/>
              </a:ext>
            </a:extLst>
          </p:cNvPr>
          <p:cNvPicPr>
            <a:picLocks noChangeAspect="1"/>
          </p:cNvPicPr>
          <p:nvPr/>
        </p:nvPicPr>
        <p:blipFill>
          <a:blip r:embed="rId6"/>
          <a:srcRect/>
          <a:stretch/>
        </p:blipFill>
        <p:spPr>
          <a:xfrm>
            <a:off x="6680311" y="4131858"/>
            <a:ext cx="1143000" cy="1143000"/>
          </a:xfrm>
          <a:prstGeom prst="rect">
            <a:avLst/>
          </a:prstGeom>
        </p:spPr>
      </p:pic>
      <p:pic>
        <p:nvPicPr>
          <p:cNvPr id="12" name="Picture 11">
            <a:extLst>
              <a:ext uri="{FF2B5EF4-FFF2-40B4-BE49-F238E27FC236}">
                <a16:creationId xmlns:a16="http://schemas.microsoft.com/office/drawing/2014/main" id="{F55241B3-48EE-65AE-8D45-D198FF5F473F}"/>
              </a:ext>
            </a:extLst>
          </p:cNvPr>
          <p:cNvPicPr>
            <a:picLocks noChangeAspect="1"/>
          </p:cNvPicPr>
          <p:nvPr/>
        </p:nvPicPr>
        <p:blipFill>
          <a:blip r:embed="rId7"/>
          <a:srcRect/>
          <a:stretch/>
        </p:blipFill>
        <p:spPr>
          <a:xfrm>
            <a:off x="8868604" y="4131858"/>
            <a:ext cx="1143000" cy="1143000"/>
          </a:xfrm>
          <a:prstGeom prst="rect">
            <a:avLst/>
          </a:prstGeom>
        </p:spPr>
      </p:pic>
      <p:sp>
        <p:nvSpPr>
          <p:cNvPr id="13" name="TextBox 12">
            <a:extLst>
              <a:ext uri="{FF2B5EF4-FFF2-40B4-BE49-F238E27FC236}">
                <a16:creationId xmlns:a16="http://schemas.microsoft.com/office/drawing/2014/main" id="{412364DE-F4DA-5558-8848-CE5FF368C5E0}"/>
              </a:ext>
            </a:extLst>
          </p:cNvPr>
          <p:cNvSpPr txBox="1"/>
          <p:nvPr/>
        </p:nvSpPr>
        <p:spPr>
          <a:xfrm>
            <a:off x="8466811" y="5402831"/>
            <a:ext cx="1946587" cy="584775"/>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Guaranteed annual interest rate</a:t>
            </a:r>
          </a:p>
        </p:txBody>
      </p:sp>
    </p:spTree>
    <p:extLst>
      <p:ext uri="{BB962C8B-B14F-4D97-AF65-F5344CB8AC3E}">
        <p14:creationId xmlns:p14="http://schemas.microsoft.com/office/powerpoint/2010/main" val="59315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in a pink jacket&#10;&#10;Description automatically generated">
            <a:extLst>
              <a:ext uri="{FF2B5EF4-FFF2-40B4-BE49-F238E27FC236}">
                <a16:creationId xmlns:a16="http://schemas.microsoft.com/office/drawing/2014/main" id="{27EE924C-4F75-527D-7ABC-D1DA35E777E6}"/>
              </a:ext>
            </a:extLst>
          </p:cNvPr>
          <p:cNvPicPr>
            <a:picLocks noChangeAspect="1"/>
          </p:cNvPicPr>
          <p:nvPr/>
        </p:nvPicPr>
        <p:blipFill rotWithShape="1">
          <a:blip r:embed="rId3"/>
          <a:srcRect l="-132" t="5308" r="47139" b="5308"/>
          <a:stretch/>
        </p:blipFill>
        <p:spPr>
          <a:xfrm>
            <a:off x="0" y="-1"/>
            <a:ext cx="6096000" cy="6858001"/>
          </a:xfrm>
          <a:prstGeom prst="rect">
            <a:avLst/>
          </a:prstGeom>
        </p:spPr>
      </p:pic>
      <p:sp>
        <p:nvSpPr>
          <p:cNvPr id="4" name="Rectangle 3">
            <a:extLst>
              <a:ext uri="{FF2B5EF4-FFF2-40B4-BE49-F238E27FC236}">
                <a16:creationId xmlns:a16="http://schemas.microsoft.com/office/drawing/2014/main" id="{8D97D4B2-3F25-01E8-30A4-C7FED77F3887}"/>
              </a:ext>
            </a:extLst>
          </p:cNvPr>
          <p:cNvSpPr/>
          <p:nvPr/>
        </p:nvSpPr>
        <p:spPr>
          <a:xfrm>
            <a:off x="6096000" y="0"/>
            <a:ext cx="6096000" cy="6858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5714FDCF-92B5-2CDB-1050-F8E0F77AFC1A}"/>
              </a:ext>
            </a:extLst>
          </p:cNvPr>
          <p:cNvSpPr txBox="1"/>
          <p:nvPr/>
        </p:nvSpPr>
        <p:spPr>
          <a:xfrm>
            <a:off x="6429722" y="1474620"/>
            <a:ext cx="5338945" cy="3908762"/>
          </a:xfrm>
          <a:prstGeom prst="rect">
            <a:avLst/>
          </a:prstGeom>
          <a:noFill/>
        </p:spPr>
        <p:txBody>
          <a:bodyPr wrap="square" rtlCol="0" anchor="ctr">
            <a:spAutoFit/>
          </a:bodyPr>
          <a:lstStyle/>
          <a:p>
            <a:pPr>
              <a:spcAft>
                <a:spcPts val="3600"/>
              </a:spcAft>
            </a:pPr>
            <a:r>
              <a:rPr lang="en-US" sz="2800" b="1" dirty="0">
                <a:solidFill>
                  <a:schemeClr val="bg1"/>
                </a:solidFill>
                <a:latin typeface="Arial" panose="020B0604020202020204" pitchFamily="34" charset="0"/>
                <a:cs typeface="Arial" panose="020B0604020202020204" pitchFamily="34" charset="0"/>
              </a:rPr>
              <a:t>Cash Balance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retirement eligibility</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Normal retirement age:</a:t>
            </a:r>
          </a:p>
          <a:p>
            <a:pPr marL="742950" lvl="1" indent="-285750">
              <a:spcAft>
                <a:spcPts val="1200"/>
              </a:spcAft>
              <a:buBlip>
                <a:blip r:embed="rId4"/>
              </a:buBlip>
            </a:pPr>
            <a:r>
              <a:rPr lang="en-US" sz="1600" b="1" dirty="0">
                <a:solidFill>
                  <a:schemeClr val="bg1"/>
                </a:solidFill>
                <a:latin typeface="Arial" panose="020B0604020202020204" pitchFamily="34" charset="0"/>
                <a:cs typeface="Arial" panose="020B0604020202020204" pitchFamily="34" charset="0"/>
              </a:rPr>
              <a:t>Age 60 </a:t>
            </a:r>
            <a:r>
              <a:rPr lang="en-US" sz="1600" dirty="0">
                <a:solidFill>
                  <a:schemeClr val="bg1"/>
                </a:solidFill>
                <a:latin typeface="Arial" panose="020B0604020202020204" pitchFamily="34" charset="0"/>
                <a:cs typeface="Arial" panose="020B0604020202020204" pitchFamily="34" charset="0"/>
              </a:rPr>
              <a:t>if hired on or before December 31, 2012.</a:t>
            </a:r>
          </a:p>
          <a:p>
            <a:pPr marL="742950" lvl="1" indent="-285750">
              <a:spcAft>
                <a:spcPts val="1200"/>
              </a:spcAft>
              <a:buBlip>
                <a:blip r:embed="rId4"/>
              </a:buBlip>
            </a:pPr>
            <a:r>
              <a:rPr lang="en-US" sz="1600" b="1" dirty="0">
                <a:solidFill>
                  <a:schemeClr val="bg1"/>
                </a:solidFill>
                <a:latin typeface="Arial" panose="020B0604020202020204" pitchFamily="34" charset="0"/>
                <a:cs typeface="Arial" panose="020B0604020202020204" pitchFamily="34" charset="0"/>
              </a:rPr>
              <a:t>Age 62 </a:t>
            </a:r>
            <a:r>
              <a:rPr lang="en-US" sz="1600" dirty="0">
                <a:solidFill>
                  <a:schemeClr val="bg1"/>
                </a:solidFill>
                <a:latin typeface="Arial" panose="020B0604020202020204" pitchFamily="34" charset="0"/>
                <a:cs typeface="Arial" panose="020B0604020202020204" pitchFamily="34" charset="0"/>
              </a:rPr>
              <a:t>if hired on or after January 1, 2013.</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Early retirement at age 55.</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Must terminate all creditable service.</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Required minimum distribution at a specific age depending on your birthdate.</a:t>
            </a:r>
          </a:p>
        </p:txBody>
      </p:sp>
      <p:cxnSp>
        <p:nvCxnSpPr>
          <p:cNvPr id="12" name="Straight Connector 11">
            <a:extLst>
              <a:ext uri="{FF2B5EF4-FFF2-40B4-BE49-F238E27FC236}">
                <a16:creationId xmlns:a16="http://schemas.microsoft.com/office/drawing/2014/main" id="{90E993C4-B455-6BBC-8DDF-9F5894713BCA}"/>
              </a:ext>
            </a:extLst>
          </p:cNvPr>
          <p:cNvCxnSpPr>
            <a:cxnSpLocks/>
          </p:cNvCxnSpPr>
          <p:nvPr/>
        </p:nvCxnSpPr>
        <p:spPr>
          <a:xfrm>
            <a:off x="6519332" y="2617672"/>
            <a:ext cx="51731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4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998F7-F4F6-3CEB-3D87-EF8D1CE94F59}"/>
              </a:ext>
            </a:extLst>
          </p:cNvPr>
          <p:cNvSpPr/>
          <p:nvPr/>
        </p:nvSpPr>
        <p:spPr>
          <a:xfrm>
            <a:off x="329186" y="329185"/>
            <a:ext cx="11533630"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9C72D-161A-B716-DF2E-13F86D75FC75}"/>
              </a:ext>
            </a:extLst>
          </p:cNvPr>
          <p:cNvSpPr>
            <a:spLocks noGrp="1"/>
          </p:cNvSpPr>
          <p:nvPr>
            <p:ph type="title"/>
          </p:nvPr>
        </p:nvSpPr>
        <p:spPr>
          <a:xfrm>
            <a:off x="2152650" y="1839967"/>
            <a:ext cx="7886700" cy="1325563"/>
          </a:xfrm>
        </p:spPr>
        <p:txBody>
          <a:bodyPr/>
          <a:lstStyle/>
          <a:p>
            <a:pPr algn="ctr"/>
            <a:r>
              <a:rPr lang="en-US" b="1" dirty="0">
                <a:solidFill>
                  <a:srgbClr val="490229"/>
                </a:solidFill>
                <a:latin typeface="Arial" panose="020B0604020202020204" pitchFamily="34" charset="0"/>
                <a:cs typeface="Arial" panose="020B0604020202020204" pitchFamily="34" charset="0"/>
              </a:rPr>
              <a:t>Defined Benefit Program</a:t>
            </a:r>
          </a:p>
        </p:txBody>
      </p:sp>
      <p:pic>
        <p:nvPicPr>
          <p:cNvPr id="4" name="Picture 3">
            <a:extLst>
              <a:ext uri="{FF2B5EF4-FFF2-40B4-BE49-F238E27FC236}">
                <a16:creationId xmlns:a16="http://schemas.microsoft.com/office/drawing/2014/main" id="{B0C43F4F-79E2-DE96-C483-FAC2BEFB29B9}"/>
              </a:ext>
            </a:extLst>
          </p:cNvPr>
          <p:cNvPicPr>
            <a:picLocks noChangeAspect="1"/>
          </p:cNvPicPr>
          <p:nvPr/>
        </p:nvPicPr>
        <p:blipFill>
          <a:blip r:embed="rId3"/>
          <a:srcRect/>
          <a:stretch/>
        </p:blipFill>
        <p:spPr>
          <a:xfrm>
            <a:off x="2546098" y="3184580"/>
            <a:ext cx="7099804" cy="1774951"/>
          </a:xfrm>
          <a:prstGeom prst="rect">
            <a:avLst/>
          </a:prstGeom>
        </p:spPr>
      </p:pic>
    </p:spTree>
    <p:extLst>
      <p:ext uri="{BB962C8B-B14F-4D97-AF65-F5344CB8AC3E}">
        <p14:creationId xmlns:p14="http://schemas.microsoft.com/office/powerpoint/2010/main" val="41409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1" y="-1"/>
            <a:ext cx="12191999" cy="6857999"/>
          </a:xfrm>
          <a:prstGeom prst="rect">
            <a:avLst/>
          </a:prstGeom>
        </p:spPr>
      </p:pic>
      <p:pic>
        <p:nvPicPr>
          <p:cNvPr id="6" name="Picture 5" descr="A diagram of a different benefits&#10;&#10;Description automatically generated">
            <a:extLst>
              <a:ext uri="{FF2B5EF4-FFF2-40B4-BE49-F238E27FC236}">
                <a16:creationId xmlns:a16="http://schemas.microsoft.com/office/drawing/2014/main" id="{CCF60C0C-63BA-43EF-527D-9F818EC88299}"/>
              </a:ext>
            </a:extLst>
          </p:cNvPr>
          <p:cNvPicPr>
            <a:picLocks noChangeAspect="1"/>
          </p:cNvPicPr>
          <p:nvPr/>
        </p:nvPicPr>
        <p:blipFill>
          <a:blip r:embed="rId4"/>
          <a:stretch>
            <a:fillRect/>
          </a:stretch>
        </p:blipFill>
        <p:spPr>
          <a:xfrm>
            <a:off x="3592043" y="1300197"/>
            <a:ext cx="5150061" cy="5052098"/>
          </a:xfrm>
          <a:prstGeom prst="rect">
            <a:avLst/>
          </a:prstGeom>
        </p:spPr>
      </p:pic>
      <p:sp>
        <p:nvSpPr>
          <p:cNvPr id="2" name="Rectangle 1">
            <a:extLst>
              <a:ext uri="{FF2B5EF4-FFF2-40B4-BE49-F238E27FC236}">
                <a16:creationId xmlns:a16="http://schemas.microsoft.com/office/drawing/2014/main" id="{1815C3B3-417E-F0F3-2EB9-C890E8AA7EC0}"/>
              </a:ext>
            </a:extLst>
          </p:cNvPr>
          <p:cNvSpPr/>
          <p:nvPr/>
        </p:nvSpPr>
        <p:spPr>
          <a:xfrm>
            <a:off x="0" y="2"/>
            <a:ext cx="12192000"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A4E3226-C9A2-7424-038F-9FFE0F53880E}"/>
              </a:ext>
            </a:extLst>
          </p:cNvPr>
          <p:cNvSpPr>
            <a:spLocks noGrp="1"/>
          </p:cNvSpPr>
          <p:nvPr>
            <p:ph type="title"/>
          </p:nvPr>
        </p:nvSpPr>
        <p:spPr>
          <a:xfrm>
            <a:off x="260542" y="2"/>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CalSTRS hybrid retirement system</a:t>
            </a:r>
          </a:p>
        </p:txBody>
      </p:sp>
    </p:spTree>
    <p:extLst>
      <p:ext uri="{BB962C8B-B14F-4D97-AF65-F5344CB8AC3E}">
        <p14:creationId xmlns:p14="http://schemas.microsoft.com/office/powerpoint/2010/main" val="2673441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18C22-BCB5-A9E6-9615-60ACE998C462}"/>
              </a:ext>
            </a:extLst>
          </p:cNvPr>
          <p:cNvPicPr>
            <a:picLocks noChangeAspect="1"/>
          </p:cNvPicPr>
          <p:nvPr/>
        </p:nvPicPr>
        <p:blipFill>
          <a:blip r:embed="rId3">
            <a:alphaModFix amt="3000"/>
          </a:blip>
          <a:srcRect/>
          <a:stretch/>
        </p:blipFill>
        <p:spPr>
          <a:xfrm>
            <a:off x="2" y="2"/>
            <a:ext cx="12191996" cy="6857998"/>
          </a:xfrm>
          <a:prstGeom prst="rect">
            <a:avLst/>
          </a:prstGeom>
        </p:spPr>
      </p:pic>
      <p:sp>
        <p:nvSpPr>
          <p:cNvPr id="11" name="Rectangle 10">
            <a:extLst>
              <a:ext uri="{FF2B5EF4-FFF2-40B4-BE49-F238E27FC236}">
                <a16:creationId xmlns:a16="http://schemas.microsoft.com/office/drawing/2014/main" id="{C2CBD64A-1BA6-300A-096A-7A02B528CCE0}"/>
              </a:ext>
            </a:extLst>
          </p:cNvPr>
          <p:cNvSpPr/>
          <p:nvPr/>
        </p:nvSpPr>
        <p:spPr>
          <a:xfrm>
            <a:off x="5174595" y="0"/>
            <a:ext cx="7017403"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7931A4-48D8-0BE5-D80A-0B02166387BE}"/>
              </a:ext>
            </a:extLst>
          </p:cNvPr>
          <p:cNvSpPr/>
          <p:nvPr/>
        </p:nvSpPr>
        <p:spPr>
          <a:xfrm>
            <a:off x="5174595" y="3429000"/>
            <a:ext cx="7017403"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6AF6C56-E9F3-B1F1-B203-26B276B6904F}"/>
              </a:ext>
            </a:extLst>
          </p:cNvPr>
          <p:cNvSpPr txBox="1"/>
          <p:nvPr/>
        </p:nvSpPr>
        <p:spPr>
          <a:xfrm>
            <a:off x="5736316" y="1278255"/>
            <a:ext cx="1991532" cy="769441"/>
          </a:xfrm>
          <a:prstGeom prst="rect">
            <a:avLst/>
          </a:prstGeom>
          <a:noFill/>
        </p:spPr>
        <p:txBody>
          <a:bodyPr wrap="square" rtlCol="0" anchor="ctr">
            <a:spAutoFit/>
          </a:bodyPr>
          <a:lstStyle/>
          <a:p>
            <a:r>
              <a:rPr lang="en-US" sz="2200" b="1" dirty="0">
                <a:solidFill>
                  <a:schemeClr val="bg1"/>
                </a:solidFill>
                <a:latin typeface="Arial" panose="020B0604020202020204" pitchFamily="34" charset="0"/>
                <a:cs typeface="Arial" panose="020B0604020202020204" pitchFamily="34" charset="0"/>
              </a:rPr>
              <a:t>Mandatory membership</a:t>
            </a:r>
          </a:p>
        </p:txBody>
      </p:sp>
      <p:sp>
        <p:nvSpPr>
          <p:cNvPr id="21" name="TextBox 20">
            <a:extLst>
              <a:ext uri="{FF2B5EF4-FFF2-40B4-BE49-F238E27FC236}">
                <a16:creationId xmlns:a16="http://schemas.microsoft.com/office/drawing/2014/main" id="{66F8EB43-8644-0D50-27D6-DDAD1D80A8FE}"/>
              </a:ext>
            </a:extLst>
          </p:cNvPr>
          <p:cNvSpPr txBox="1"/>
          <p:nvPr/>
        </p:nvSpPr>
        <p:spPr>
          <a:xfrm>
            <a:off x="5736316" y="4836618"/>
            <a:ext cx="1991532" cy="769441"/>
          </a:xfrm>
          <a:prstGeom prst="rect">
            <a:avLst/>
          </a:prstGeom>
          <a:noFill/>
        </p:spPr>
        <p:txBody>
          <a:bodyPr wrap="square" rtlCol="0" anchor="ctr">
            <a:spAutoFit/>
          </a:bodyPr>
          <a:lstStyle/>
          <a:p>
            <a:r>
              <a:rPr lang="en-US" sz="2200" b="1" dirty="0">
                <a:solidFill>
                  <a:schemeClr val="bg1"/>
                </a:solidFill>
                <a:latin typeface="Arial" panose="020B0604020202020204" pitchFamily="34" charset="0"/>
                <a:cs typeface="Arial" panose="020B0604020202020204" pitchFamily="34" charset="0"/>
              </a:rPr>
              <a:t>Permissive election</a:t>
            </a:r>
          </a:p>
        </p:txBody>
      </p:sp>
      <p:grpSp>
        <p:nvGrpSpPr>
          <p:cNvPr id="22" name="Group 21">
            <a:extLst>
              <a:ext uri="{FF2B5EF4-FFF2-40B4-BE49-F238E27FC236}">
                <a16:creationId xmlns:a16="http://schemas.microsoft.com/office/drawing/2014/main" id="{308402AC-A73F-8999-95E4-1CFE33FD30A3}"/>
              </a:ext>
            </a:extLst>
          </p:cNvPr>
          <p:cNvGrpSpPr/>
          <p:nvPr/>
        </p:nvGrpSpPr>
        <p:grpSpPr>
          <a:xfrm>
            <a:off x="7948605" y="4793515"/>
            <a:ext cx="3095040" cy="874099"/>
            <a:chOff x="5576181" y="4793514"/>
            <a:chExt cx="3095040" cy="874099"/>
          </a:xfrm>
        </p:grpSpPr>
        <p:cxnSp>
          <p:nvCxnSpPr>
            <p:cNvPr id="24" name="Straight Connector 23">
              <a:extLst>
                <a:ext uri="{FF2B5EF4-FFF2-40B4-BE49-F238E27FC236}">
                  <a16:creationId xmlns:a16="http://schemas.microsoft.com/office/drawing/2014/main" id="{6F69F4BC-EEA4-8A80-5E55-3A6874F3035F}"/>
                </a:ext>
              </a:extLst>
            </p:cNvPr>
            <p:cNvCxnSpPr>
              <a:cxnSpLocks/>
            </p:cNvCxnSpPr>
            <p:nvPr/>
          </p:nvCxnSpPr>
          <p:spPr>
            <a:xfrm>
              <a:off x="5577957" y="479351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358D7-36EC-8409-B2B5-BFBA903F7643}"/>
                </a:ext>
              </a:extLst>
            </p:cNvPr>
            <p:cNvCxnSpPr>
              <a:cxnSpLocks/>
            </p:cNvCxnSpPr>
            <p:nvPr/>
          </p:nvCxnSpPr>
          <p:spPr>
            <a:xfrm>
              <a:off x="5576181" y="5247501"/>
              <a:ext cx="8884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1CBF20F-3348-6223-3AAF-DC30519B5B74}"/>
                </a:ext>
              </a:extLst>
            </p:cNvPr>
            <p:cNvSpPr txBox="1"/>
            <p:nvPr/>
          </p:nvSpPr>
          <p:spPr>
            <a:xfrm>
              <a:off x="6348645" y="4861231"/>
              <a:ext cx="2322576" cy="738664"/>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Any part-time educator can elect the Defined Benefit Program.</a:t>
              </a:r>
            </a:p>
          </p:txBody>
        </p:sp>
      </p:grpSp>
      <p:grpSp>
        <p:nvGrpSpPr>
          <p:cNvPr id="29" name="Group 28">
            <a:extLst>
              <a:ext uri="{FF2B5EF4-FFF2-40B4-BE49-F238E27FC236}">
                <a16:creationId xmlns:a16="http://schemas.microsoft.com/office/drawing/2014/main" id="{A497C009-8261-4E2E-B751-F8864AE85421}"/>
              </a:ext>
            </a:extLst>
          </p:cNvPr>
          <p:cNvGrpSpPr/>
          <p:nvPr/>
        </p:nvGrpSpPr>
        <p:grpSpPr>
          <a:xfrm>
            <a:off x="7948605" y="842054"/>
            <a:ext cx="3095040" cy="1749563"/>
            <a:chOff x="5576181" y="842053"/>
            <a:chExt cx="3095040" cy="1749563"/>
          </a:xfrm>
        </p:grpSpPr>
        <p:cxnSp>
          <p:nvCxnSpPr>
            <p:cNvPr id="30" name="Straight Connector 29">
              <a:extLst>
                <a:ext uri="{FF2B5EF4-FFF2-40B4-BE49-F238E27FC236}">
                  <a16:creationId xmlns:a16="http://schemas.microsoft.com/office/drawing/2014/main" id="{CBBFD6BA-1006-3105-CF3D-7C5CD005C465}"/>
                </a:ext>
              </a:extLst>
            </p:cNvPr>
            <p:cNvCxnSpPr>
              <a:cxnSpLocks/>
            </p:cNvCxnSpPr>
            <p:nvPr/>
          </p:nvCxnSpPr>
          <p:spPr>
            <a:xfrm>
              <a:off x="5898469" y="1094878"/>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79F930-291B-4138-4AAA-BA7EF8AE05F4}"/>
                </a:ext>
              </a:extLst>
            </p:cNvPr>
            <p:cNvCxnSpPr/>
            <p:nvPr/>
          </p:nvCxnSpPr>
          <p:spPr>
            <a:xfrm>
              <a:off x="5887528" y="1099830"/>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B671C5C-474C-8BFB-BFB1-9418AC6D85F5}"/>
                </a:ext>
              </a:extLst>
            </p:cNvPr>
            <p:cNvSpPr txBox="1"/>
            <p:nvPr/>
          </p:nvSpPr>
          <p:spPr>
            <a:xfrm>
              <a:off x="6348645" y="842053"/>
              <a:ext cx="2322576" cy="523220"/>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Employed to work on a full-time or permanent basis.</a:t>
              </a:r>
            </a:p>
          </p:txBody>
        </p:sp>
        <p:cxnSp>
          <p:nvCxnSpPr>
            <p:cNvPr id="36" name="Straight Connector 35">
              <a:extLst>
                <a:ext uri="{FF2B5EF4-FFF2-40B4-BE49-F238E27FC236}">
                  <a16:creationId xmlns:a16="http://schemas.microsoft.com/office/drawing/2014/main" id="{33D2BB53-4FFF-E1AC-1D90-DCD8CC0BFBA9}"/>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271B710-0816-120B-B3A8-5F2EC22A1355}"/>
                </a:ext>
              </a:extLst>
            </p:cNvPr>
            <p:cNvCxnSpPr>
              <a:cxnSpLocks/>
            </p:cNvCxnSpPr>
            <p:nvPr/>
          </p:nvCxnSpPr>
          <p:spPr>
            <a:xfrm>
              <a:off x="5576181" y="1689138"/>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419EAC-743B-9A5A-6A77-7E7C841DA4D1}"/>
                </a:ext>
              </a:extLst>
            </p:cNvPr>
            <p:cNvCxnSpPr>
              <a:cxnSpLocks/>
            </p:cNvCxnSpPr>
            <p:nvPr/>
          </p:nvCxnSpPr>
          <p:spPr>
            <a:xfrm>
              <a:off x="5887528" y="2236279"/>
              <a:ext cx="109324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32D8B4-E382-703D-A85A-ADCD3EC4B93B}"/>
                </a:ext>
              </a:extLst>
            </p:cNvPr>
            <p:cNvSpPr txBox="1"/>
            <p:nvPr/>
          </p:nvSpPr>
          <p:spPr>
            <a:xfrm>
              <a:off x="6348645" y="1852952"/>
              <a:ext cx="2322576" cy="738664"/>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Hiring basis changes from part-time to full-time or permanent.</a:t>
              </a:r>
            </a:p>
          </p:txBody>
        </p:sp>
      </p:grpSp>
      <p:sp>
        <p:nvSpPr>
          <p:cNvPr id="41" name="TextBox 40">
            <a:extLst>
              <a:ext uri="{FF2B5EF4-FFF2-40B4-BE49-F238E27FC236}">
                <a16:creationId xmlns:a16="http://schemas.microsoft.com/office/drawing/2014/main" id="{F8204911-A0DA-6E7B-70BD-119F17C5F451}"/>
              </a:ext>
            </a:extLst>
          </p:cNvPr>
          <p:cNvSpPr txBox="1"/>
          <p:nvPr/>
        </p:nvSpPr>
        <p:spPr>
          <a:xfrm>
            <a:off x="336040" y="5787186"/>
            <a:ext cx="3008535" cy="954107"/>
          </a:xfrm>
          <a:prstGeom prst="rect">
            <a:avLst/>
          </a:prstGeom>
          <a:noFill/>
        </p:spPr>
        <p:txBody>
          <a:bodyPr wrap="square" rtlCol="0" anchor="ctr">
            <a:spAutoFit/>
          </a:bodyPr>
          <a:lstStyle/>
          <a:p>
            <a:r>
              <a:rPr lang="en-US" sz="1400" dirty="0">
                <a:solidFill>
                  <a:srgbClr val="D61F3D"/>
                </a:solidFill>
                <a:latin typeface="Arial" panose="020B0604020202020204" pitchFamily="34" charset="0"/>
                <a:cs typeface="Arial" panose="020B0604020202020204" pitchFamily="34" charset="0"/>
              </a:rPr>
              <a:t>See the CalSTRS </a:t>
            </a:r>
            <a:r>
              <a:rPr lang="en-US" sz="1400" i="1" dirty="0">
                <a:solidFill>
                  <a:srgbClr val="D61F3D"/>
                </a:solidFill>
                <a:latin typeface="Arial" panose="020B0604020202020204" pitchFamily="34" charset="0"/>
                <a:cs typeface="Arial" panose="020B0604020202020204" pitchFamily="34" charset="0"/>
              </a:rPr>
              <a:t>Member Handbook </a:t>
            </a:r>
            <a:r>
              <a:rPr lang="en-US" sz="1400" dirty="0">
                <a:solidFill>
                  <a:srgbClr val="D61F3D"/>
                </a:solidFill>
                <a:latin typeface="Arial" panose="020B0604020202020204" pitchFamily="34" charset="0"/>
                <a:cs typeface="Arial" panose="020B0604020202020204" pitchFamily="34" charset="0"/>
              </a:rPr>
              <a:t>for more information on Defined Benefit Program eligibility at </a:t>
            </a:r>
            <a:r>
              <a:rPr lang="en-US" sz="1400" b="1" dirty="0">
                <a:solidFill>
                  <a:srgbClr val="D61F3D"/>
                </a:solidFill>
                <a:latin typeface="Arial" panose="020B0604020202020204" pitchFamily="34" charset="0"/>
                <a:cs typeface="Arial" panose="020B0604020202020204" pitchFamily="34" charset="0"/>
              </a:rPr>
              <a:t>CalSTRS.com/publications</a:t>
            </a:r>
            <a:r>
              <a:rPr lang="en-US" sz="1400" dirty="0">
                <a:solidFill>
                  <a:srgbClr val="D61F3D"/>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564653F1-8589-46A4-4F07-530B9C127B63}"/>
              </a:ext>
            </a:extLst>
          </p:cNvPr>
          <p:cNvPicPr>
            <a:picLocks noChangeAspect="1"/>
          </p:cNvPicPr>
          <p:nvPr/>
        </p:nvPicPr>
        <p:blipFill>
          <a:blip r:embed="rId4"/>
          <a:srcRect/>
          <a:stretch/>
        </p:blipFill>
        <p:spPr>
          <a:xfrm>
            <a:off x="425395" y="5492727"/>
            <a:ext cx="226976" cy="288394"/>
          </a:xfrm>
          <a:prstGeom prst="rect">
            <a:avLst/>
          </a:prstGeom>
        </p:spPr>
      </p:pic>
      <p:sp>
        <p:nvSpPr>
          <p:cNvPr id="5" name="Title 1">
            <a:extLst>
              <a:ext uri="{FF2B5EF4-FFF2-40B4-BE49-F238E27FC236}">
                <a16:creationId xmlns:a16="http://schemas.microsoft.com/office/drawing/2014/main" id="{A0A02B99-42C0-E6D9-457F-81EF9D1E0AE1}"/>
              </a:ext>
            </a:extLst>
          </p:cNvPr>
          <p:cNvSpPr txBox="1">
            <a:spLocks/>
          </p:cNvSpPr>
          <p:nvPr/>
        </p:nvSpPr>
        <p:spPr>
          <a:xfrm>
            <a:off x="294410" y="2163234"/>
            <a:ext cx="3921990"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D61F3D"/>
                </a:solidFill>
                <a:latin typeface="Arial" panose="020B0604020202020204" pitchFamily="34" charset="0"/>
                <a:cs typeface="Arial" panose="020B0604020202020204" pitchFamily="34" charset="0"/>
              </a:rPr>
              <a:t>Defined Benefit Program enrollment</a:t>
            </a:r>
          </a:p>
        </p:txBody>
      </p:sp>
    </p:spTree>
    <p:extLst>
      <p:ext uri="{BB962C8B-B14F-4D97-AF65-F5344CB8AC3E}">
        <p14:creationId xmlns:p14="http://schemas.microsoft.com/office/powerpoint/2010/main" val="152311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742689A2-33B9-C9B1-6760-B0AE5002A1B0}"/>
              </a:ext>
            </a:extLst>
          </p:cNvPr>
          <p:cNvSpPr/>
          <p:nvPr/>
        </p:nvSpPr>
        <p:spPr>
          <a:xfrm>
            <a:off x="-1" y="3429000"/>
            <a:ext cx="12191999"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D0585C-C029-580E-59B1-824328FAE0EC}"/>
              </a:ext>
            </a:extLst>
          </p:cNvPr>
          <p:cNvSpPr txBox="1"/>
          <p:nvPr/>
        </p:nvSpPr>
        <p:spPr>
          <a:xfrm>
            <a:off x="1524000" y="1112055"/>
            <a:ext cx="9143998" cy="1446550"/>
          </a:xfrm>
          <a:prstGeom prst="rect">
            <a:avLst/>
          </a:prstGeom>
          <a:noFill/>
        </p:spPr>
        <p:txBody>
          <a:bodyPr wrap="square">
            <a:spAutoFit/>
          </a:bodyPr>
          <a:lstStyle/>
          <a:p>
            <a:pPr algn="ctr"/>
            <a:r>
              <a:rPr lang="en-US" sz="4400" b="1" dirty="0">
                <a:solidFill>
                  <a:srgbClr val="D61F3D"/>
                </a:solidFill>
                <a:latin typeface="Arial" panose="020B0604020202020204" pitchFamily="34" charset="0"/>
                <a:cs typeface="Arial" panose="020B0604020202020204" pitchFamily="34" charset="0"/>
              </a:rPr>
              <a:t>Defined Benefit Program advantages</a:t>
            </a:r>
            <a:endParaRPr lang="en-US" sz="4400" dirty="0">
              <a:solidFill>
                <a:srgbClr val="D61F3D"/>
              </a:solidFill>
            </a:endParaRPr>
          </a:p>
        </p:txBody>
      </p:sp>
      <p:sp>
        <p:nvSpPr>
          <p:cNvPr id="5" name="TextBox 4">
            <a:extLst>
              <a:ext uri="{FF2B5EF4-FFF2-40B4-BE49-F238E27FC236}">
                <a16:creationId xmlns:a16="http://schemas.microsoft.com/office/drawing/2014/main" id="{C93E3593-9630-A598-302D-0E919342DF29}"/>
              </a:ext>
            </a:extLst>
          </p:cNvPr>
          <p:cNvSpPr txBox="1"/>
          <p:nvPr/>
        </p:nvSpPr>
        <p:spPr>
          <a:xfrm>
            <a:off x="2001973" y="5402830"/>
            <a:ext cx="1746504" cy="338554"/>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No program fees</a:t>
            </a:r>
          </a:p>
        </p:txBody>
      </p:sp>
      <p:sp>
        <p:nvSpPr>
          <p:cNvPr id="7" name="TextBox 6">
            <a:extLst>
              <a:ext uri="{FF2B5EF4-FFF2-40B4-BE49-F238E27FC236}">
                <a16:creationId xmlns:a16="http://schemas.microsoft.com/office/drawing/2014/main" id="{19A97074-01AA-F39C-442C-2A0D13EA491C}"/>
              </a:ext>
            </a:extLst>
          </p:cNvPr>
          <p:cNvSpPr txBox="1"/>
          <p:nvPr/>
        </p:nvSpPr>
        <p:spPr>
          <a:xfrm>
            <a:off x="4137393" y="5402830"/>
            <a:ext cx="1852251" cy="1077218"/>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Guaranteed lifetime monthly benefit based on a formula</a:t>
            </a:r>
          </a:p>
        </p:txBody>
      </p:sp>
      <p:sp>
        <p:nvSpPr>
          <p:cNvPr id="14" name="TextBox 13">
            <a:extLst>
              <a:ext uri="{FF2B5EF4-FFF2-40B4-BE49-F238E27FC236}">
                <a16:creationId xmlns:a16="http://schemas.microsoft.com/office/drawing/2014/main" id="{2F45D38B-521D-7D8D-9940-922370B71281}"/>
              </a:ext>
            </a:extLst>
          </p:cNvPr>
          <p:cNvSpPr txBox="1"/>
          <p:nvPr/>
        </p:nvSpPr>
        <p:spPr>
          <a:xfrm>
            <a:off x="6319749" y="5402831"/>
            <a:ext cx="1869831" cy="830997"/>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Concurrent retirement and inflation protection</a:t>
            </a:r>
          </a:p>
        </p:txBody>
      </p:sp>
      <p:pic>
        <p:nvPicPr>
          <p:cNvPr id="15" name="Picture 14">
            <a:extLst>
              <a:ext uri="{FF2B5EF4-FFF2-40B4-BE49-F238E27FC236}">
                <a16:creationId xmlns:a16="http://schemas.microsoft.com/office/drawing/2014/main" id="{0116837F-74EE-D259-BC5E-F2E59C6631CE}"/>
              </a:ext>
            </a:extLst>
          </p:cNvPr>
          <p:cNvPicPr>
            <a:picLocks noChangeAspect="1"/>
          </p:cNvPicPr>
          <p:nvPr/>
        </p:nvPicPr>
        <p:blipFill>
          <a:blip r:embed="rId4"/>
          <a:srcRect/>
          <a:stretch/>
        </p:blipFill>
        <p:spPr>
          <a:xfrm>
            <a:off x="2303725" y="4131858"/>
            <a:ext cx="1143000" cy="1143000"/>
          </a:xfrm>
          <a:prstGeom prst="rect">
            <a:avLst/>
          </a:prstGeom>
        </p:spPr>
      </p:pic>
      <p:pic>
        <p:nvPicPr>
          <p:cNvPr id="16" name="Picture 15">
            <a:extLst>
              <a:ext uri="{FF2B5EF4-FFF2-40B4-BE49-F238E27FC236}">
                <a16:creationId xmlns:a16="http://schemas.microsoft.com/office/drawing/2014/main" id="{8C49DCED-9FF0-2008-4A9C-93B23840B6CC}"/>
              </a:ext>
            </a:extLst>
          </p:cNvPr>
          <p:cNvPicPr>
            <a:picLocks noChangeAspect="1"/>
          </p:cNvPicPr>
          <p:nvPr/>
        </p:nvPicPr>
        <p:blipFill>
          <a:blip r:embed="rId5"/>
          <a:srcRect/>
          <a:stretch/>
        </p:blipFill>
        <p:spPr>
          <a:xfrm>
            <a:off x="4492018" y="4131858"/>
            <a:ext cx="1143000" cy="1143000"/>
          </a:xfrm>
          <a:prstGeom prst="rect">
            <a:avLst/>
          </a:prstGeom>
        </p:spPr>
      </p:pic>
      <p:pic>
        <p:nvPicPr>
          <p:cNvPr id="17" name="Picture 16">
            <a:extLst>
              <a:ext uri="{FF2B5EF4-FFF2-40B4-BE49-F238E27FC236}">
                <a16:creationId xmlns:a16="http://schemas.microsoft.com/office/drawing/2014/main" id="{8A144483-4DE1-F1EC-653F-DC102B166FA9}"/>
              </a:ext>
            </a:extLst>
          </p:cNvPr>
          <p:cNvPicPr>
            <a:picLocks noChangeAspect="1"/>
          </p:cNvPicPr>
          <p:nvPr/>
        </p:nvPicPr>
        <p:blipFill>
          <a:blip r:embed="rId6"/>
          <a:srcRect/>
          <a:stretch/>
        </p:blipFill>
        <p:spPr>
          <a:xfrm>
            <a:off x="6680311" y="4131858"/>
            <a:ext cx="1143000" cy="1143000"/>
          </a:xfrm>
          <a:prstGeom prst="rect">
            <a:avLst/>
          </a:prstGeom>
        </p:spPr>
      </p:pic>
      <p:pic>
        <p:nvPicPr>
          <p:cNvPr id="18" name="Picture 17">
            <a:extLst>
              <a:ext uri="{FF2B5EF4-FFF2-40B4-BE49-F238E27FC236}">
                <a16:creationId xmlns:a16="http://schemas.microsoft.com/office/drawing/2014/main" id="{D072E63D-489E-C868-B2F9-9F2FAB04E010}"/>
              </a:ext>
            </a:extLst>
          </p:cNvPr>
          <p:cNvPicPr>
            <a:picLocks noChangeAspect="1"/>
          </p:cNvPicPr>
          <p:nvPr/>
        </p:nvPicPr>
        <p:blipFill>
          <a:blip r:embed="rId7"/>
          <a:srcRect/>
          <a:stretch/>
        </p:blipFill>
        <p:spPr>
          <a:xfrm>
            <a:off x="8868604" y="4131858"/>
            <a:ext cx="1143000" cy="1143000"/>
          </a:xfrm>
          <a:prstGeom prst="rect">
            <a:avLst/>
          </a:prstGeom>
        </p:spPr>
      </p:pic>
      <p:sp>
        <p:nvSpPr>
          <p:cNvPr id="19" name="TextBox 18">
            <a:extLst>
              <a:ext uri="{FF2B5EF4-FFF2-40B4-BE49-F238E27FC236}">
                <a16:creationId xmlns:a16="http://schemas.microsoft.com/office/drawing/2014/main" id="{3DE84E34-A50E-8B6C-3597-473181351139}"/>
              </a:ext>
            </a:extLst>
          </p:cNvPr>
          <p:cNvSpPr txBox="1"/>
          <p:nvPr/>
        </p:nvSpPr>
        <p:spPr>
          <a:xfrm>
            <a:off x="8466811" y="5402830"/>
            <a:ext cx="1946587" cy="1077218"/>
          </a:xfrm>
          <a:prstGeom prst="rect">
            <a:avLst/>
          </a:prstGeom>
          <a:noFill/>
        </p:spPr>
        <p:txBody>
          <a:bodyPr wrap="square" rtlCol="0" anchor="t">
            <a:spAutoFit/>
          </a:bodyPr>
          <a:lstStyle/>
          <a:p>
            <a:pPr algn="ctr"/>
            <a:r>
              <a:rPr lang="en-US" sz="1600" dirty="0">
                <a:solidFill>
                  <a:schemeClr val="bg1"/>
                </a:solidFill>
                <a:latin typeface="Arial" panose="020B0604020202020204" pitchFamily="34" charset="0"/>
                <a:cs typeface="Arial" panose="020B0604020202020204" pitchFamily="34" charset="0"/>
              </a:rPr>
              <a:t>Unused sick leave converts to additional service credit at retirement</a:t>
            </a:r>
          </a:p>
        </p:txBody>
      </p:sp>
    </p:spTree>
    <p:extLst>
      <p:ext uri="{BB962C8B-B14F-4D97-AF65-F5344CB8AC3E}">
        <p14:creationId xmlns:p14="http://schemas.microsoft.com/office/powerpoint/2010/main" val="334304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4"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18C22-BCB5-A9E6-9615-60ACE998C462}"/>
              </a:ext>
            </a:extLst>
          </p:cNvPr>
          <p:cNvPicPr>
            <a:picLocks noChangeAspect="1"/>
          </p:cNvPicPr>
          <p:nvPr/>
        </p:nvPicPr>
        <p:blipFill>
          <a:blip r:embed="rId3">
            <a:alphaModFix amt="3000"/>
          </a:blip>
          <a:srcRect/>
          <a:stretch/>
        </p:blipFill>
        <p:spPr>
          <a:xfrm>
            <a:off x="2" y="2"/>
            <a:ext cx="12191996" cy="6857998"/>
          </a:xfrm>
          <a:prstGeom prst="rect">
            <a:avLst/>
          </a:prstGeom>
        </p:spPr>
      </p:pic>
      <p:sp>
        <p:nvSpPr>
          <p:cNvPr id="11" name="Rectangle 10">
            <a:extLst>
              <a:ext uri="{FF2B5EF4-FFF2-40B4-BE49-F238E27FC236}">
                <a16:creationId xmlns:a16="http://schemas.microsoft.com/office/drawing/2014/main" id="{C2CBD64A-1BA6-300A-096A-7A02B528CCE0}"/>
              </a:ext>
            </a:extLst>
          </p:cNvPr>
          <p:cNvSpPr/>
          <p:nvPr/>
        </p:nvSpPr>
        <p:spPr>
          <a:xfrm>
            <a:off x="5174595" y="0"/>
            <a:ext cx="7017403"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7931A4-48D8-0BE5-D80A-0B02166387BE}"/>
              </a:ext>
            </a:extLst>
          </p:cNvPr>
          <p:cNvSpPr/>
          <p:nvPr/>
        </p:nvSpPr>
        <p:spPr>
          <a:xfrm>
            <a:off x="5174595" y="3429000"/>
            <a:ext cx="7017403"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4ABA1A-BDF5-3FBD-20D2-993CDBA3C2EA}"/>
              </a:ext>
            </a:extLst>
          </p:cNvPr>
          <p:cNvSpPr txBox="1"/>
          <p:nvPr/>
        </p:nvSpPr>
        <p:spPr>
          <a:xfrm>
            <a:off x="5815986" y="1278255"/>
            <a:ext cx="1991532" cy="769441"/>
          </a:xfrm>
          <a:prstGeom prst="rect">
            <a:avLst/>
          </a:prstGeom>
          <a:noFill/>
        </p:spPr>
        <p:txBody>
          <a:bodyPr wrap="square" rtlCol="0" anchor="ctr">
            <a:spAutoFit/>
          </a:bodyPr>
          <a:lstStyle/>
          <a:p>
            <a:pPr algn="r"/>
            <a:r>
              <a:rPr lang="en-US" sz="2200" b="1" dirty="0">
                <a:solidFill>
                  <a:schemeClr val="bg1"/>
                </a:solidFill>
                <a:latin typeface="Arial" panose="020B0604020202020204" pitchFamily="34" charset="0"/>
                <a:cs typeface="Arial" panose="020B0604020202020204" pitchFamily="34" charset="0"/>
              </a:rPr>
              <a:t>CalSTRS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2% at 60</a:t>
            </a:r>
          </a:p>
        </p:txBody>
      </p:sp>
      <p:sp>
        <p:nvSpPr>
          <p:cNvPr id="9" name="TextBox 8">
            <a:extLst>
              <a:ext uri="{FF2B5EF4-FFF2-40B4-BE49-F238E27FC236}">
                <a16:creationId xmlns:a16="http://schemas.microsoft.com/office/drawing/2014/main" id="{6FCA6992-7688-E3D6-BE7D-E8E69D380085}"/>
              </a:ext>
            </a:extLst>
          </p:cNvPr>
          <p:cNvSpPr txBox="1"/>
          <p:nvPr/>
        </p:nvSpPr>
        <p:spPr>
          <a:xfrm>
            <a:off x="5815986" y="4836618"/>
            <a:ext cx="1991532" cy="769441"/>
          </a:xfrm>
          <a:prstGeom prst="rect">
            <a:avLst/>
          </a:prstGeom>
          <a:noFill/>
        </p:spPr>
        <p:txBody>
          <a:bodyPr wrap="square" rtlCol="0" anchor="ctr">
            <a:spAutoFit/>
          </a:bodyPr>
          <a:lstStyle/>
          <a:p>
            <a:pPr algn="r"/>
            <a:r>
              <a:rPr lang="en-US" sz="2200" b="1" dirty="0">
                <a:solidFill>
                  <a:schemeClr val="bg1"/>
                </a:solidFill>
                <a:latin typeface="Arial" panose="020B0604020202020204" pitchFamily="34" charset="0"/>
                <a:cs typeface="Arial" panose="020B0604020202020204" pitchFamily="34" charset="0"/>
              </a:rPr>
              <a:t>CalSTRS</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2% at 62</a:t>
            </a:r>
          </a:p>
        </p:txBody>
      </p:sp>
      <p:grpSp>
        <p:nvGrpSpPr>
          <p:cNvPr id="10" name="Group 9">
            <a:extLst>
              <a:ext uri="{FF2B5EF4-FFF2-40B4-BE49-F238E27FC236}">
                <a16:creationId xmlns:a16="http://schemas.microsoft.com/office/drawing/2014/main" id="{672C59D6-3131-BCA9-1A43-E8640C2F36DF}"/>
              </a:ext>
            </a:extLst>
          </p:cNvPr>
          <p:cNvGrpSpPr/>
          <p:nvPr/>
        </p:nvGrpSpPr>
        <p:grpSpPr>
          <a:xfrm>
            <a:off x="8028276" y="4753510"/>
            <a:ext cx="3015369" cy="954107"/>
            <a:chOff x="5576181" y="4753509"/>
            <a:chExt cx="3015369" cy="954107"/>
          </a:xfrm>
        </p:grpSpPr>
        <p:cxnSp>
          <p:nvCxnSpPr>
            <p:cNvPr id="12" name="Straight Connector 11">
              <a:extLst>
                <a:ext uri="{FF2B5EF4-FFF2-40B4-BE49-F238E27FC236}">
                  <a16:creationId xmlns:a16="http://schemas.microsoft.com/office/drawing/2014/main" id="{DE95DE5A-A51B-F6A9-0ADC-2099C46D8C75}"/>
                </a:ext>
              </a:extLst>
            </p:cNvPr>
            <p:cNvCxnSpPr>
              <a:cxnSpLocks/>
            </p:cNvCxnSpPr>
            <p:nvPr/>
          </p:nvCxnSpPr>
          <p:spPr>
            <a:xfrm>
              <a:off x="5577957" y="479351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0CF13B-26B8-72A4-BE67-A41056199CD1}"/>
                </a:ext>
              </a:extLst>
            </p:cNvPr>
            <p:cNvCxnSpPr>
              <a:cxnSpLocks/>
            </p:cNvCxnSpPr>
            <p:nvPr/>
          </p:nvCxnSpPr>
          <p:spPr>
            <a:xfrm>
              <a:off x="5576181" y="5247501"/>
              <a:ext cx="8884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586E4D-BBE0-086F-D730-EFB42BCE6057}"/>
                </a:ext>
              </a:extLst>
            </p:cNvPr>
            <p:cNvSpPr txBox="1"/>
            <p:nvPr/>
          </p:nvSpPr>
          <p:spPr>
            <a:xfrm>
              <a:off x="6348646" y="4753509"/>
              <a:ext cx="2242904" cy="954107"/>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Members first employed to perform creditable service on or after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January 1, 2013.</a:t>
              </a:r>
            </a:p>
          </p:txBody>
        </p:sp>
      </p:grpSp>
      <p:grpSp>
        <p:nvGrpSpPr>
          <p:cNvPr id="15" name="Group 14">
            <a:extLst>
              <a:ext uri="{FF2B5EF4-FFF2-40B4-BE49-F238E27FC236}">
                <a16:creationId xmlns:a16="http://schemas.microsoft.com/office/drawing/2014/main" id="{75ACC3EB-64D2-FB44-04A5-D8BCFE4A7DDE}"/>
              </a:ext>
            </a:extLst>
          </p:cNvPr>
          <p:cNvGrpSpPr/>
          <p:nvPr/>
        </p:nvGrpSpPr>
        <p:grpSpPr>
          <a:xfrm>
            <a:off x="8028275" y="1185921"/>
            <a:ext cx="3015370" cy="954107"/>
            <a:chOff x="5576181" y="1185920"/>
            <a:chExt cx="3015370" cy="954107"/>
          </a:xfrm>
        </p:grpSpPr>
        <p:cxnSp>
          <p:nvCxnSpPr>
            <p:cNvPr id="16" name="Straight Connector 15">
              <a:extLst>
                <a:ext uri="{FF2B5EF4-FFF2-40B4-BE49-F238E27FC236}">
                  <a16:creationId xmlns:a16="http://schemas.microsoft.com/office/drawing/2014/main" id="{2C27F688-7D4E-A53A-4DAF-B5933AD92E66}"/>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D496CBE-41CA-B7A7-8164-4B9C62378B97}"/>
                </a:ext>
              </a:extLst>
            </p:cNvPr>
            <p:cNvCxnSpPr>
              <a:cxnSpLocks/>
            </p:cNvCxnSpPr>
            <p:nvPr/>
          </p:nvCxnSpPr>
          <p:spPr>
            <a:xfrm>
              <a:off x="5576181" y="1689138"/>
              <a:ext cx="10234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E224F7-5360-E8F5-EAAC-C6417A6B0AE3}"/>
                </a:ext>
              </a:extLst>
            </p:cNvPr>
            <p:cNvSpPr txBox="1"/>
            <p:nvPr/>
          </p:nvSpPr>
          <p:spPr>
            <a:xfrm>
              <a:off x="6348645" y="1185920"/>
              <a:ext cx="2242906" cy="954107"/>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Members first employed to perform creditable service on or before December 31, 2012.</a:t>
              </a:r>
            </a:p>
          </p:txBody>
        </p:sp>
      </p:grpSp>
      <p:sp>
        <p:nvSpPr>
          <p:cNvPr id="3" name="Title 1">
            <a:extLst>
              <a:ext uri="{FF2B5EF4-FFF2-40B4-BE49-F238E27FC236}">
                <a16:creationId xmlns:a16="http://schemas.microsoft.com/office/drawing/2014/main" id="{22CABF81-41AC-F5DA-3FB0-7D94C4928CC5}"/>
              </a:ext>
            </a:extLst>
          </p:cNvPr>
          <p:cNvSpPr txBox="1">
            <a:spLocks/>
          </p:cNvSpPr>
          <p:nvPr/>
        </p:nvSpPr>
        <p:spPr>
          <a:xfrm>
            <a:off x="294410" y="2163234"/>
            <a:ext cx="3921990"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D61F3D"/>
                </a:solidFill>
                <a:latin typeface="Arial" panose="020B0604020202020204" pitchFamily="34" charset="0"/>
                <a:cs typeface="Arial" panose="020B0604020202020204" pitchFamily="34" charset="0"/>
              </a:rPr>
              <a:t>Defined Benefit Program benefit structures</a:t>
            </a:r>
          </a:p>
        </p:txBody>
      </p:sp>
    </p:spTree>
    <p:extLst>
      <p:ext uri="{BB962C8B-B14F-4D97-AF65-F5344CB8AC3E}">
        <p14:creationId xmlns:p14="http://schemas.microsoft.com/office/powerpoint/2010/main" val="159185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tablet in front of a group of people&#10;&#10;Description automatically generated">
            <a:extLst>
              <a:ext uri="{FF2B5EF4-FFF2-40B4-BE49-F238E27FC236}">
                <a16:creationId xmlns:a16="http://schemas.microsoft.com/office/drawing/2014/main" id="{B304B2A0-6137-4FB5-6B6A-788EC6737D76}"/>
              </a:ext>
            </a:extLst>
          </p:cNvPr>
          <p:cNvPicPr>
            <a:picLocks noChangeAspect="1"/>
          </p:cNvPicPr>
          <p:nvPr/>
        </p:nvPicPr>
        <p:blipFill rotWithShape="1">
          <a:blip r:embed="rId3"/>
          <a:srcRect l="33319" t="7108" r="9551"/>
          <a:stretch/>
        </p:blipFill>
        <p:spPr>
          <a:xfrm>
            <a:off x="5868365" y="0"/>
            <a:ext cx="6323635" cy="6858000"/>
          </a:xfrm>
          <a:prstGeom prst="rect">
            <a:avLst/>
          </a:prstGeom>
        </p:spPr>
      </p:pic>
      <p:sp>
        <p:nvSpPr>
          <p:cNvPr id="4" name="Rectangle 3">
            <a:extLst>
              <a:ext uri="{FF2B5EF4-FFF2-40B4-BE49-F238E27FC236}">
                <a16:creationId xmlns:a16="http://schemas.microsoft.com/office/drawing/2014/main" id="{8D97D4B2-3F25-01E8-30A4-C7FED77F3887}"/>
              </a:ext>
            </a:extLst>
          </p:cNvPr>
          <p:cNvSpPr/>
          <p:nvPr/>
        </p:nvSpPr>
        <p:spPr>
          <a:xfrm>
            <a:off x="0" y="0"/>
            <a:ext cx="6096000" cy="6858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5714FDCF-92B5-2CDB-1050-F8E0F77AFC1A}"/>
              </a:ext>
            </a:extLst>
          </p:cNvPr>
          <p:cNvSpPr txBox="1"/>
          <p:nvPr/>
        </p:nvSpPr>
        <p:spPr>
          <a:xfrm>
            <a:off x="333722" y="1440410"/>
            <a:ext cx="5415145" cy="4154984"/>
          </a:xfrm>
          <a:prstGeom prst="rect">
            <a:avLst/>
          </a:prstGeom>
          <a:noFill/>
        </p:spPr>
        <p:txBody>
          <a:bodyPr wrap="square" rtlCol="0" anchor="ctr">
            <a:spAutoFit/>
          </a:bodyPr>
          <a:lstStyle/>
          <a:p>
            <a:pPr>
              <a:spcAft>
                <a:spcPts val="3600"/>
              </a:spcAft>
            </a:pPr>
            <a:r>
              <a:rPr lang="en-US" sz="2800" b="1" dirty="0">
                <a:solidFill>
                  <a:schemeClr val="bg1"/>
                </a:solidFill>
                <a:latin typeface="Arial" panose="020B0604020202020204" pitchFamily="34" charset="0"/>
                <a:cs typeface="Arial" panose="020B0604020202020204" pitchFamily="34" charset="0"/>
              </a:rPr>
              <a:t>Defined Benefit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retirement eligibility</a:t>
            </a:r>
          </a:p>
          <a:p>
            <a:pPr marL="285750" indent="-285750">
              <a:spcAft>
                <a:spcPts val="1200"/>
              </a:spcAft>
              <a:buBlip>
                <a:blip r:embed="rId4"/>
              </a:buBlip>
            </a:pPr>
            <a:r>
              <a:rPr lang="en-US" sz="1600" b="1" dirty="0">
                <a:solidFill>
                  <a:schemeClr val="bg1"/>
                </a:solidFill>
                <a:latin typeface="Arial" panose="020B0604020202020204" pitchFamily="34" charset="0"/>
                <a:cs typeface="Arial" panose="020B0604020202020204" pitchFamily="34" charset="0"/>
              </a:rPr>
              <a:t>Minimum requirements:</a:t>
            </a:r>
          </a:p>
          <a:p>
            <a:pPr marL="742950" lvl="1"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Age 55 with five years of service credit.</a:t>
            </a:r>
          </a:p>
          <a:p>
            <a:pPr marL="285750" indent="-285750">
              <a:spcAft>
                <a:spcPts val="1200"/>
              </a:spcAft>
              <a:buBlip>
                <a:blip r:embed="rId4"/>
              </a:buBlip>
            </a:pPr>
            <a:r>
              <a:rPr lang="en-US" sz="1600" b="1" dirty="0">
                <a:solidFill>
                  <a:schemeClr val="bg1"/>
                </a:solidFill>
                <a:latin typeface="Arial" panose="020B0604020202020204" pitchFamily="34" charset="0"/>
                <a:cs typeface="Arial" panose="020B0604020202020204" pitchFamily="34" charset="0"/>
              </a:rPr>
              <a:t>Early retirement:</a:t>
            </a:r>
          </a:p>
          <a:p>
            <a:pPr marL="742950" lvl="1"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Age 50 with 30 years of service credit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(CalSTRS 2% at 60 only).</a:t>
            </a:r>
          </a:p>
          <a:p>
            <a:pPr marL="285750" indent="-285750">
              <a:spcAft>
                <a:spcPts val="1200"/>
              </a:spcAft>
              <a:buBlip>
                <a:blip r:embed="rId4"/>
              </a:buBlip>
            </a:pPr>
            <a:r>
              <a:rPr lang="en-US" sz="1600" b="1" dirty="0">
                <a:solidFill>
                  <a:schemeClr val="bg1"/>
                </a:solidFill>
                <a:latin typeface="Arial" panose="020B0604020202020204" pitchFamily="34" charset="0"/>
                <a:cs typeface="Arial" panose="020B0604020202020204" pitchFamily="34" charset="0"/>
              </a:rPr>
              <a:t>Concurrent retirement:</a:t>
            </a:r>
          </a:p>
          <a:p>
            <a:pPr marL="742950" lvl="1"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Age 55 with fewer than five years of service credit if retiring with a concurrent retirement system.</a:t>
            </a:r>
          </a:p>
        </p:txBody>
      </p:sp>
      <p:cxnSp>
        <p:nvCxnSpPr>
          <p:cNvPr id="12" name="Straight Connector 11">
            <a:extLst>
              <a:ext uri="{FF2B5EF4-FFF2-40B4-BE49-F238E27FC236}">
                <a16:creationId xmlns:a16="http://schemas.microsoft.com/office/drawing/2014/main" id="{90E993C4-B455-6BBC-8DDF-9F5894713BCA}"/>
              </a:ext>
            </a:extLst>
          </p:cNvPr>
          <p:cNvCxnSpPr>
            <a:cxnSpLocks/>
          </p:cNvCxnSpPr>
          <p:nvPr/>
        </p:nvCxnSpPr>
        <p:spPr>
          <a:xfrm>
            <a:off x="423333" y="2565712"/>
            <a:ext cx="532553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3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1" y="18283"/>
            <a:ext cx="12191999" cy="6857999"/>
          </a:xfrm>
          <a:prstGeom prst="rect">
            <a:avLst/>
          </a:prstGeom>
        </p:spPr>
      </p:pic>
      <p:sp>
        <p:nvSpPr>
          <p:cNvPr id="24" name="TextBox 23">
            <a:extLst>
              <a:ext uri="{FF2B5EF4-FFF2-40B4-BE49-F238E27FC236}">
                <a16:creationId xmlns:a16="http://schemas.microsoft.com/office/drawing/2014/main" id="{F864129E-A7A3-8D11-7836-E19946938D44}"/>
              </a:ext>
            </a:extLst>
          </p:cNvPr>
          <p:cNvSpPr txBox="1"/>
          <p:nvPr/>
        </p:nvSpPr>
        <p:spPr>
          <a:xfrm>
            <a:off x="1524000" y="576675"/>
            <a:ext cx="9143998" cy="1446550"/>
          </a:xfrm>
          <a:prstGeom prst="rect">
            <a:avLst/>
          </a:prstGeom>
          <a:noFill/>
        </p:spPr>
        <p:txBody>
          <a:bodyPr wrap="square">
            <a:spAutoFit/>
          </a:bodyPr>
          <a:lstStyle/>
          <a:p>
            <a:pPr algn="ctr"/>
            <a:r>
              <a:rPr lang="en-US" sz="4400" b="1" dirty="0">
                <a:solidFill>
                  <a:srgbClr val="490229"/>
                </a:solidFill>
                <a:latin typeface="Arial" panose="020B0604020202020204" pitchFamily="34" charset="0"/>
                <a:cs typeface="Arial" panose="020B0604020202020204" pitchFamily="34" charset="0"/>
              </a:rPr>
              <a:t>Defined Benefit Program retirement formula</a:t>
            </a:r>
            <a:endParaRPr lang="en-US" sz="4400" dirty="0">
              <a:solidFill>
                <a:srgbClr val="490229"/>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A5F4816-2E62-9FCA-5D88-8D34F8FB7D2A}"/>
                  </a:ext>
                </a:extLst>
              </p:cNvPr>
              <p:cNvSpPr txBox="1"/>
              <p:nvPr/>
            </p:nvSpPr>
            <p:spPr>
              <a:xfrm>
                <a:off x="1826150" y="2405050"/>
                <a:ext cx="8539700" cy="1308050"/>
              </a:xfrm>
              <a:prstGeom prst="rect">
                <a:avLst/>
              </a:prstGeom>
              <a:noFill/>
              <a:ln w="25400">
                <a:solidFill>
                  <a:srgbClr val="D61F3D"/>
                </a:solidFill>
              </a:ln>
            </p:spPr>
            <p:txBody>
              <a:bodyPr wrap="square" rtlCol="0">
                <a:spAutoFit/>
              </a:bodyPr>
              <a:lstStyle/>
              <a:p>
                <a:pPr algn="ctr">
                  <a:spcAft>
                    <a:spcPts val="600"/>
                  </a:spcAft>
                </a:pPr>
                <a:endParaRPr lang="en-US" sz="600" b="1" dirty="0">
                  <a:solidFill>
                    <a:srgbClr val="490229"/>
                  </a:solidFill>
                  <a:latin typeface="Arial" panose="020B0604020202020204" pitchFamily="34" charset="0"/>
                  <a:cs typeface="Arial" panose="020B0604020202020204" pitchFamily="34" charset="0"/>
                </a:endParaRPr>
              </a:p>
              <a:p>
                <a:pPr algn="ctr">
                  <a:spcAft>
                    <a:spcPts val="600"/>
                  </a:spcAft>
                </a:pPr>
                <a:r>
                  <a:rPr lang="en-US" sz="2600" b="1" dirty="0">
                    <a:solidFill>
                      <a:srgbClr val="490229"/>
                    </a:solidFill>
                    <a:latin typeface="Arial" panose="020B0604020202020204" pitchFamily="34" charset="0"/>
                    <a:cs typeface="Arial" panose="020B0604020202020204" pitchFamily="34" charset="0"/>
                  </a:rPr>
                  <a:t>service credit  </a:t>
                </a:r>
                <a14:m>
                  <m:oMath xmlns:m="http://schemas.openxmlformats.org/officeDocument/2006/math">
                    <m:r>
                      <a:rPr lang="en-US" sz="2600" b="1" dirty="0">
                        <a:solidFill>
                          <a:srgbClr val="490229"/>
                        </a:solidFill>
                        <a:latin typeface="Cambria Math" panose="02040503050406030204" pitchFamily="18" charset="0"/>
                        <a:ea typeface="Cambria Math" panose="02040503050406030204" pitchFamily="18" charset="0"/>
                        <a:cs typeface="Arial" panose="020B0604020202020204" pitchFamily="34" charset="0"/>
                      </a:rPr>
                      <m:t>×</m:t>
                    </m:r>
                  </m:oMath>
                </a14:m>
                <a:r>
                  <a:rPr lang="en-US" sz="2600" b="1" dirty="0">
                    <a:solidFill>
                      <a:srgbClr val="490229"/>
                    </a:solidFill>
                    <a:latin typeface="Arial" panose="020B0604020202020204" pitchFamily="34" charset="0"/>
                    <a:cs typeface="Arial" panose="020B0604020202020204" pitchFamily="34" charset="0"/>
                  </a:rPr>
                  <a:t>  age factor  </a:t>
                </a:r>
                <a14:m>
                  <m:oMath xmlns:m="http://schemas.openxmlformats.org/officeDocument/2006/math">
                    <m:r>
                      <a:rPr lang="en-US" sz="2600" b="1" dirty="0">
                        <a:solidFill>
                          <a:srgbClr val="490229"/>
                        </a:solidFill>
                        <a:latin typeface="Cambria Math" panose="02040503050406030204" pitchFamily="18" charset="0"/>
                        <a:ea typeface="Cambria Math" panose="02040503050406030204" pitchFamily="18" charset="0"/>
                        <a:cs typeface="Arial" panose="020B0604020202020204" pitchFamily="34" charset="0"/>
                      </a:rPr>
                      <m:t>×</m:t>
                    </m:r>
                  </m:oMath>
                </a14:m>
                <a:r>
                  <a:rPr lang="en-US" sz="2600" b="1" dirty="0">
                    <a:solidFill>
                      <a:srgbClr val="490229"/>
                    </a:solidFill>
                    <a:latin typeface="Arial" panose="020B0604020202020204" pitchFamily="34" charset="0"/>
                    <a:cs typeface="Arial" panose="020B0604020202020204" pitchFamily="34" charset="0"/>
                  </a:rPr>
                  <a:t>  final compensation</a:t>
                </a:r>
              </a:p>
              <a:p>
                <a:pPr algn="ctr">
                  <a:spcAft>
                    <a:spcPts val="600"/>
                  </a:spcAft>
                </a:pPr>
                <a14:m>
                  <m:oMath xmlns:m="http://schemas.openxmlformats.org/officeDocument/2006/math">
                    <m:r>
                      <a:rPr lang="en-US" sz="2600" b="1" dirty="0">
                        <a:solidFill>
                          <a:srgbClr val="490229"/>
                        </a:solidFill>
                        <a:latin typeface="Cambria Math" panose="02040503050406030204" pitchFamily="18" charset="0"/>
                        <a:ea typeface="Cambria Math" panose="02040503050406030204" pitchFamily="18" charset="0"/>
                        <a:cs typeface="Arial" panose="020B0604020202020204" pitchFamily="34" charset="0"/>
                      </a:rPr>
                      <m:t>=</m:t>
                    </m:r>
                  </m:oMath>
                </a14:m>
                <a:r>
                  <a:rPr lang="en-US" sz="2600" b="1" dirty="0">
                    <a:solidFill>
                      <a:srgbClr val="490229"/>
                    </a:solidFill>
                    <a:latin typeface="Arial" panose="020B0604020202020204" pitchFamily="34" charset="0"/>
                    <a:cs typeface="Arial" panose="020B0604020202020204" pitchFamily="34" charset="0"/>
                  </a:rPr>
                  <a:t>  monthly Member-Only Benefit</a:t>
                </a:r>
              </a:p>
              <a:p>
                <a:pPr algn="ctr">
                  <a:spcAft>
                    <a:spcPts val="600"/>
                  </a:spcAft>
                </a:pPr>
                <a:endParaRPr lang="en-US" sz="600" b="1" dirty="0">
                  <a:solidFill>
                    <a:srgbClr val="490229"/>
                  </a:solidFill>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EA5F4816-2E62-9FCA-5D88-8D34F8FB7D2A}"/>
                  </a:ext>
                </a:extLst>
              </p:cNvPr>
              <p:cNvSpPr txBox="1">
                <a:spLocks noRot="1" noChangeAspect="1" noMove="1" noResize="1" noEditPoints="1" noAdjustHandles="1" noChangeArrowheads="1" noChangeShapeType="1" noTextEdit="1"/>
              </p:cNvSpPr>
              <p:nvPr/>
            </p:nvSpPr>
            <p:spPr>
              <a:xfrm>
                <a:off x="1826150" y="2405050"/>
                <a:ext cx="8539700" cy="1308050"/>
              </a:xfrm>
              <a:prstGeom prst="rect">
                <a:avLst/>
              </a:prstGeom>
              <a:blipFill>
                <a:blip r:embed="rId4"/>
                <a:stretch>
                  <a:fillRect/>
                </a:stretch>
              </a:blipFill>
              <a:ln w="25400">
                <a:solidFill>
                  <a:srgbClr val="D61F3D"/>
                </a:solidFill>
              </a:ln>
            </p:spPr>
            <p:txBody>
              <a:bodyPr/>
              <a:lstStyle/>
              <a:p>
                <a:r>
                  <a:rPr lang="en-US">
                    <a:noFill/>
                  </a:rPr>
                  <a:t> </a:t>
                </a:r>
              </a:p>
            </p:txBody>
          </p:sp>
        </mc:Fallback>
      </mc:AlternateContent>
      <p:sp>
        <p:nvSpPr>
          <p:cNvPr id="2" name="Rectangle 1">
            <a:extLst>
              <a:ext uri="{FF2B5EF4-FFF2-40B4-BE49-F238E27FC236}">
                <a16:creationId xmlns:a16="http://schemas.microsoft.com/office/drawing/2014/main" id="{58F91A90-CDDF-125D-68A2-E6CBE0B14EF3}"/>
              </a:ext>
            </a:extLst>
          </p:cNvPr>
          <p:cNvSpPr/>
          <p:nvPr/>
        </p:nvSpPr>
        <p:spPr>
          <a:xfrm>
            <a:off x="0" y="4476750"/>
            <a:ext cx="12192000" cy="238125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453DF1-6EAF-9183-007F-75935680C56E}"/>
              </a:ext>
            </a:extLst>
          </p:cNvPr>
          <p:cNvSpPr txBox="1"/>
          <p:nvPr/>
        </p:nvSpPr>
        <p:spPr>
          <a:xfrm>
            <a:off x="1826152" y="5009100"/>
            <a:ext cx="2717912" cy="877163"/>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Service credit</a:t>
            </a:r>
          </a:p>
          <a:p>
            <a:pPr>
              <a:spcAft>
                <a:spcPts val="600"/>
              </a:spcAft>
            </a:pPr>
            <a:r>
              <a:rPr lang="en-US" sz="1400" dirty="0">
                <a:solidFill>
                  <a:schemeClr val="bg1"/>
                </a:solidFill>
                <a:latin typeface="Arial" panose="020B0604020202020204" pitchFamily="34" charset="0"/>
                <a:cs typeface="Arial" panose="020B0604020202020204" pitchFamily="34" charset="0"/>
              </a:rPr>
              <a:t>Time worked and contributed</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up to 1.000 per year.</a:t>
            </a:r>
          </a:p>
        </p:txBody>
      </p:sp>
      <p:sp>
        <p:nvSpPr>
          <p:cNvPr id="5" name="TextBox 4">
            <a:extLst>
              <a:ext uri="{FF2B5EF4-FFF2-40B4-BE49-F238E27FC236}">
                <a16:creationId xmlns:a16="http://schemas.microsoft.com/office/drawing/2014/main" id="{22F481B9-6C3C-FB30-BF9E-7D2E9444D066}"/>
              </a:ext>
            </a:extLst>
          </p:cNvPr>
          <p:cNvSpPr txBox="1"/>
          <p:nvPr/>
        </p:nvSpPr>
        <p:spPr>
          <a:xfrm>
            <a:off x="4438650" y="5009099"/>
            <a:ext cx="3314696" cy="877163"/>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Age factor</a:t>
            </a:r>
          </a:p>
          <a:p>
            <a:pPr>
              <a:spcAft>
                <a:spcPts val="600"/>
              </a:spcAft>
            </a:pPr>
            <a:r>
              <a:rPr lang="en-US" sz="1400" dirty="0">
                <a:solidFill>
                  <a:schemeClr val="bg1"/>
                </a:solidFill>
                <a:latin typeface="Arial" panose="020B0604020202020204" pitchFamily="34" charset="0"/>
                <a:cs typeface="Arial" panose="020B0604020202020204" pitchFamily="34" charset="0"/>
              </a:rPr>
              <a:t>Percentage based on age at retirement with a maximum of 2.4%.</a:t>
            </a:r>
          </a:p>
        </p:txBody>
      </p:sp>
      <p:sp>
        <p:nvSpPr>
          <p:cNvPr id="6" name="TextBox 5">
            <a:extLst>
              <a:ext uri="{FF2B5EF4-FFF2-40B4-BE49-F238E27FC236}">
                <a16:creationId xmlns:a16="http://schemas.microsoft.com/office/drawing/2014/main" id="{10B043F1-CE31-8262-6D30-61374E450CEB}"/>
              </a:ext>
            </a:extLst>
          </p:cNvPr>
          <p:cNvSpPr txBox="1"/>
          <p:nvPr/>
        </p:nvSpPr>
        <p:spPr>
          <a:xfrm>
            <a:off x="7924797" y="5009099"/>
            <a:ext cx="2441053" cy="1092607"/>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Final compensation</a:t>
            </a:r>
          </a:p>
          <a:p>
            <a:pPr>
              <a:spcAft>
                <a:spcPts val="600"/>
              </a:spcAft>
            </a:pPr>
            <a:r>
              <a:rPr lang="en-US" sz="1400" dirty="0">
                <a:solidFill>
                  <a:schemeClr val="bg1"/>
                </a:solidFill>
                <a:latin typeface="Arial" panose="020B0604020202020204" pitchFamily="34" charset="0"/>
                <a:cs typeface="Arial" panose="020B0604020202020204" pitchFamily="34" charset="0"/>
              </a:rPr>
              <a:t>Highest average annual compensation earnable for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36 consecutive months.</a:t>
            </a:r>
          </a:p>
        </p:txBody>
      </p:sp>
    </p:spTree>
    <p:extLst>
      <p:ext uri="{BB962C8B-B14F-4D97-AF65-F5344CB8AC3E}">
        <p14:creationId xmlns:p14="http://schemas.microsoft.com/office/powerpoint/2010/main" val="387602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742689A2-33B9-C9B1-6760-B0AE5002A1B0}"/>
              </a:ext>
            </a:extLst>
          </p:cNvPr>
          <p:cNvSpPr/>
          <p:nvPr/>
        </p:nvSpPr>
        <p:spPr>
          <a:xfrm>
            <a:off x="-1" y="2212164"/>
            <a:ext cx="12191999" cy="3233394"/>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3E2ED7-9FA7-416B-6A78-EBDD08BB93D0}"/>
              </a:ext>
            </a:extLst>
          </p:cNvPr>
          <p:cNvPicPr>
            <a:picLocks noChangeAspect="1"/>
          </p:cNvPicPr>
          <p:nvPr/>
        </p:nvPicPr>
        <p:blipFill>
          <a:blip r:embed="rId4"/>
          <a:srcRect/>
          <a:stretch/>
        </p:blipFill>
        <p:spPr>
          <a:xfrm>
            <a:off x="8184292" y="2743200"/>
            <a:ext cx="1371600" cy="1371600"/>
          </a:xfrm>
          <a:prstGeom prst="rect">
            <a:avLst/>
          </a:prstGeom>
        </p:spPr>
      </p:pic>
      <p:pic>
        <p:nvPicPr>
          <p:cNvPr id="7" name="Picture 6">
            <a:extLst>
              <a:ext uri="{FF2B5EF4-FFF2-40B4-BE49-F238E27FC236}">
                <a16:creationId xmlns:a16="http://schemas.microsoft.com/office/drawing/2014/main" id="{12951725-5139-6008-B6CC-53168AE959BA}"/>
              </a:ext>
            </a:extLst>
          </p:cNvPr>
          <p:cNvPicPr>
            <a:picLocks noChangeAspect="1"/>
          </p:cNvPicPr>
          <p:nvPr/>
        </p:nvPicPr>
        <p:blipFill>
          <a:blip r:embed="rId5"/>
          <a:srcRect/>
          <a:stretch/>
        </p:blipFill>
        <p:spPr>
          <a:xfrm>
            <a:off x="5410199" y="2745560"/>
            <a:ext cx="1371600" cy="1371600"/>
          </a:xfrm>
          <a:prstGeom prst="rect">
            <a:avLst/>
          </a:prstGeom>
        </p:spPr>
      </p:pic>
      <p:sp>
        <p:nvSpPr>
          <p:cNvPr id="21" name="TextBox 20">
            <a:extLst>
              <a:ext uri="{FF2B5EF4-FFF2-40B4-BE49-F238E27FC236}">
                <a16:creationId xmlns:a16="http://schemas.microsoft.com/office/drawing/2014/main" id="{A27F97DD-5764-DAB0-F37A-272D9E34A8BB}"/>
              </a:ext>
            </a:extLst>
          </p:cNvPr>
          <p:cNvSpPr txBox="1"/>
          <p:nvPr/>
        </p:nvSpPr>
        <p:spPr>
          <a:xfrm>
            <a:off x="2265777" y="4325145"/>
            <a:ext cx="2112264" cy="830997"/>
          </a:xfrm>
          <a:prstGeom prst="rect">
            <a:avLst/>
          </a:prstGeom>
          <a:noFill/>
        </p:spPr>
        <p:txBody>
          <a:bodyPr wrap="square" rtlCol="0" anchor="t">
            <a:spAutoFit/>
          </a:bodyPr>
          <a:lstStyle/>
          <a:p>
            <a:pPr algn="ctr"/>
            <a:r>
              <a:rPr lang="en-US" sz="1600" b="1" dirty="0">
                <a:solidFill>
                  <a:schemeClr val="bg1"/>
                </a:solidFill>
                <a:latin typeface="Arial" panose="020B0604020202020204" pitchFamily="34" charset="0"/>
                <a:cs typeface="Arial" panose="020B0604020202020204" pitchFamily="34" charset="0"/>
              </a:rPr>
              <a:t>Determine</a:t>
            </a:r>
            <a:r>
              <a:rPr lang="en-US" sz="1600" dirty="0">
                <a:solidFill>
                  <a:schemeClr val="bg1"/>
                </a:solidFill>
                <a:latin typeface="Arial" panose="020B0604020202020204" pitchFamily="34" charset="0"/>
                <a:cs typeface="Arial" panose="020B0604020202020204" pitchFamily="34" charset="0"/>
              </a:rPr>
              <a:t> which retirement program you’re paying into</a:t>
            </a:r>
          </a:p>
        </p:txBody>
      </p:sp>
      <p:sp>
        <p:nvSpPr>
          <p:cNvPr id="22" name="TextBox 21">
            <a:extLst>
              <a:ext uri="{FF2B5EF4-FFF2-40B4-BE49-F238E27FC236}">
                <a16:creationId xmlns:a16="http://schemas.microsoft.com/office/drawing/2014/main" id="{852C6F6F-4D91-4C80-3C4B-31FBBA0AB5CB}"/>
              </a:ext>
            </a:extLst>
          </p:cNvPr>
          <p:cNvSpPr txBox="1"/>
          <p:nvPr/>
        </p:nvSpPr>
        <p:spPr>
          <a:xfrm>
            <a:off x="5042098" y="4325145"/>
            <a:ext cx="2112264" cy="584775"/>
          </a:xfrm>
          <a:prstGeom prst="rect">
            <a:avLst/>
          </a:prstGeom>
          <a:noFill/>
        </p:spPr>
        <p:txBody>
          <a:bodyPr wrap="square" rtlCol="0" anchor="t">
            <a:spAutoFit/>
          </a:bodyPr>
          <a:lstStyle/>
          <a:p>
            <a:pPr algn="ctr"/>
            <a:r>
              <a:rPr lang="en-US" sz="1600" b="1" dirty="0">
                <a:solidFill>
                  <a:schemeClr val="bg1"/>
                </a:solidFill>
                <a:latin typeface="Arial" panose="020B0604020202020204" pitchFamily="34" charset="0"/>
                <a:cs typeface="Arial" panose="020B0604020202020204" pitchFamily="34" charset="0"/>
              </a:rPr>
              <a:t>Learn</a:t>
            </a:r>
            <a:r>
              <a:rPr lang="en-US" sz="1600" dirty="0">
                <a:solidFill>
                  <a:schemeClr val="bg1"/>
                </a:solidFill>
                <a:latin typeface="Arial" panose="020B0604020202020204" pitchFamily="34" charset="0"/>
                <a:cs typeface="Arial" panose="020B0604020202020204" pitchFamily="34" charset="0"/>
              </a:rPr>
              <a:t> about CalSTRS programs</a:t>
            </a:r>
          </a:p>
        </p:txBody>
      </p:sp>
      <p:sp>
        <p:nvSpPr>
          <p:cNvPr id="23" name="TextBox 22">
            <a:extLst>
              <a:ext uri="{FF2B5EF4-FFF2-40B4-BE49-F238E27FC236}">
                <a16:creationId xmlns:a16="http://schemas.microsoft.com/office/drawing/2014/main" id="{8695DEB3-671A-C10E-51E4-97E215D4CFDA}"/>
              </a:ext>
            </a:extLst>
          </p:cNvPr>
          <p:cNvSpPr txBox="1"/>
          <p:nvPr/>
        </p:nvSpPr>
        <p:spPr>
          <a:xfrm>
            <a:off x="7813960" y="4325145"/>
            <a:ext cx="2112264" cy="584775"/>
          </a:xfrm>
          <a:prstGeom prst="rect">
            <a:avLst/>
          </a:prstGeom>
          <a:noFill/>
        </p:spPr>
        <p:txBody>
          <a:bodyPr wrap="square" rtlCol="0" anchor="t">
            <a:spAutoFit/>
          </a:bodyPr>
          <a:lstStyle/>
          <a:p>
            <a:pPr algn="ctr"/>
            <a:r>
              <a:rPr lang="en-US" sz="1600" b="1" dirty="0">
                <a:solidFill>
                  <a:schemeClr val="bg1"/>
                </a:solidFill>
                <a:latin typeface="Arial" panose="020B0604020202020204" pitchFamily="34" charset="0"/>
                <a:cs typeface="Arial" panose="020B0604020202020204" pitchFamily="34" charset="0"/>
              </a:rPr>
              <a:t>Identify</a:t>
            </a:r>
            <a:r>
              <a:rPr lang="en-US" sz="1600" dirty="0">
                <a:solidFill>
                  <a:schemeClr val="bg1"/>
                </a:solidFill>
                <a:latin typeface="Arial" panose="020B0604020202020204" pitchFamily="34" charset="0"/>
                <a:cs typeface="Arial" panose="020B0604020202020204" pitchFamily="34" charset="0"/>
              </a:rPr>
              <a:t> retirement considerations</a:t>
            </a:r>
          </a:p>
        </p:txBody>
      </p:sp>
      <p:sp>
        <p:nvSpPr>
          <p:cNvPr id="24" name="TextBox 23">
            <a:extLst>
              <a:ext uri="{FF2B5EF4-FFF2-40B4-BE49-F238E27FC236}">
                <a16:creationId xmlns:a16="http://schemas.microsoft.com/office/drawing/2014/main" id="{F864129E-A7A3-8D11-7836-E19946938D44}"/>
              </a:ext>
            </a:extLst>
          </p:cNvPr>
          <p:cNvSpPr txBox="1"/>
          <p:nvPr/>
        </p:nvSpPr>
        <p:spPr>
          <a:xfrm>
            <a:off x="1524000" y="752139"/>
            <a:ext cx="9143998" cy="1077218"/>
          </a:xfrm>
          <a:prstGeom prst="rect">
            <a:avLst/>
          </a:prstGeom>
          <a:noFill/>
        </p:spPr>
        <p:txBody>
          <a:bodyPr wrap="square">
            <a:spAutoFit/>
          </a:bodyPr>
          <a:lstStyle/>
          <a:p>
            <a:pPr algn="ctr"/>
            <a:r>
              <a:rPr lang="en-US" sz="6400" b="1" dirty="0">
                <a:solidFill>
                  <a:srgbClr val="D61F3D"/>
                </a:solidFill>
                <a:latin typeface="Arial" panose="020B0604020202020204" pitchFamily="34" charset="0"/>
                <a:cs typeface="Arial" panose="020B0604020202020204" pitchFamily="34" charset="0"/>
              </a:rPr>
              <a:t>Objectives</a:t>
            </a:r>
            <a:endParaRPr lang="en-US" sz="6400" dirty="0">
              <a:solidFill>
                <a:srgbClr val="D61F3D"/>
              </a:solidFill>
            </a:endParaRPr>
          </a:p>
        </p:txBody>
      </p:sp>
      <p:pic>
        <p:nvPicPr>
          <p:cNvPr id="2" name="Picture 1">
            <a:extLst>
              <a:ext uri="{FF2B5EF4-FFF2-40B4-BE49-F238E27FC236}">
                <a16:creationId xmlns:a16="http://schemas.microsoft.com/office/drawing/2014/main" id="{E8BD18DE-5D06-4857-DDAA-B8533F8894FA}"/>
              </a:ext>
            </a:extLst>
          </p:cNvPr>
          <p:cNvPicPr>
            <a:picLocks noChangeAspect="1"/>
          </p:cNvPicPr>
          <p:nvPr/>
        </p:nvPicPr>
        <p:blipFill>
          <a:blip r:embed="rId6"/>
          <a:srcRect/>
          <a:stretch/>
        </p:blipFill>
        <p:spPr>
          <a:xfrm>
            <a:off x="2636110" y="2743200"/>
            <a:ext cx="1371600" cy="1371600"/>
          </a:xfrm>
          <a:prstGeom prst="rect">
            <a:avLst/>
          </a:prstGeom>
        </p:spPr>
      </p:pic>
    </p:spTree>
    <p:extLst>
      <p:ext uri="{BB962C8B-B14F-4D97-AF65-F5344CB8AC3E}">
        <p14:creationId xmlns:p14="http://schemas.microsoft.com/office/powerpoint/2010/main" val="389079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A10C2-4122-0006-A75F-4927B0BF1A3E}"/>
              </a:ext>
            </a:extLst>
          </p:cNvPr>
          <p:cNvPicPr>
            <a:picLocks noChangeAspect="1"/>
          </p:cNvPicPr>
          <p:nvPr/>
        </p:nvPicPr>
        <p:blipFill>
          <a:blip r:embed="rId3">
            <a:alphaModFix amt="3000"/>
          </a:blip>
          <a:srcRect/>
          <a:stretch/>
        </p:blipFill>
        <p:spPr>
          <a:xfrm>
            <a:off x="0" y="0"/>
            <a:ext cx="12192000" cy="6858000"/>
          </a:xfrm>
          <a:prstGeom prst="rect">
            <a:avLst/>
          </a:prstGeom>
        </p:spPr>
      </p:pic>
      <p:sp>
        <p:nvSpPr>
          <p:cNvPr id="24" name="TextBox 23">
            <a:extLst>
              <a:ext uri="{FF2B5EF4-FFF2-40B4-BE49-F238E27FC236}">
                <a16:creationId xmlns:a16="http://schemas.microsoft.com/office/drawing/2014/main" id="{F864129E-A7A3-8D11-7836-E19946938D44}"/>
              </a:ext>
            </a:extLst>
          </p:cNvPr>
          <p:cNvSpPr txBox="1"/>
          <p:nvPr/>
        </p:nvSpPr>
        <p:spPr>
          <a:xfrm>
            <a:off x="1524000" y="1220702"/>
            <a:ext cx="9143998" cy="769441"/>
          </a:xfrm>
          <a:prstGeom prst="rect">
            <a:avLst/>
          </a:prstGeom>
          <a:noFill/>
        </p:spPr>
        <p:txBody>
          <a:bodyPr wrap="square">
            <a:spAutoFit/>
          </a:bodyPr>
          <a:lstStyle/>
          <a:p>
            <a:pPr algn="ctr"/>
            <a:r>
              <a:rPr lang="en-US" sz="4400" b="1" dirty="0">
                <a:solidFill>
                  <a:srgbClr val="490229"/>
                </a:solidFill>
                <a:latin typeface="Arial" panose="020B0604020202020204" pitchFamily="34" charset="0"/>
                <a:cs typeface="Arial" panose="020B0604020202020204" pitchFamily="34" charset="0"/>
              </a:rPr>
              <a:t>Determining service credit</a:t>
            </a:r>
            <a:endParaRPr lang="en-US" sz="4400" dirty="0">
              <a:solidFill>
                <a:srgbClr val="490229"/>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6999FAE-5D76-6E3E-19EA-0E973B4C1170}"/>
                  </a:ext>
                </a:extLst>
              </p:cNvPr>
              <p:cNvSpPr txBox="1"/>
              <p:nvPr/>
            </p:nvSpPr>
            <p:spPr>
              <a:xfrm>
                <a:off x="1826150" y="2403447"/>
                <a:ext cx="8539700" cy="1308050"/>
              </a:xfrm>
              <a:prstGeom prst="rect">
                <a:avLst/>
              </a:prstGeom>
              <a:noFill/>
              <a:ln w="25400">
                <a:solidFill>
                  <a:srgbClr val="D61F3D"/>
                </a:solidFill>
              </a:ln>
            </p:spPr>
            <p:txBody>
              <a:bodyPr wrap="square" rtlCol="0">
                <a:spAutoFit/>
              </a:bodyPr>
              <a:lstStyle/>
              <a:p>
                <a:pPr algn="ctr">
                  <a:spcAft>
                    <a:spcPts val="600"/>
                  </a:spcAft>
                </a:pPr>
                <a:endParaRPr lang="en-US" sz="600" b="1" dirty="0">
                  <a:latin typeface="Arial" panose="020B0604020202020204" pitchFamily="34" charset="0"/>
                  <a:cs typeface="Arial" panose="020B0604020202020204" pitchFamily="34" charset="0"/>
                </a:endParaRPr>
              </a:p>
              <a:p>
                <a:pPr algn="ctr">
                  <a:spcAft>
                    <a:spcPts val="600"/>
                  </a:spcAft>
                </a:pPr>
                <a:r>
                  <a:rPr lang="en-US" sz="2600" b="1" dirty="0">
                    <a:latin typeface="Arial" panose="020B0604020202020204" pitchFamily="34" charset="0"/>
                    <a:cs typeface="Arial" panose="020B0604020202020204" pitchFamily="34" charset="0"/>
                  </a:rPr>
                  <a:t>earnings   </a:t>
                </a:r>
                <a14:m>
                  <m:oMath xmlns:m="http://schemas.openxmlformats.org/officeDocument/2006/math">
                    <m:r>
                      <a:rPr lang="en-US" sz="2600" b="1" i="1">
                        <a:latin typeface="Cambria Math" panose="02040503050406030204" pitchFamily="18" charset="0"/>
                        <a:ea typeface="Cambria Math" panose="02040503050406030204" pitchFamily="18" charset="0"/>
                        <a:cs typeface="Arial" panose="020B0604020202020204" pitchFamily="34" charset="0"/>
                      </a:rPr>
                      <m:t>÷</m:t>
                    </m:r>
                  </m:oMath>
                </a14:m>
                <a:r>
                  <a:rPr lang="en-US" sz="2600" b="1" dirty="0">
                    <a:latin typeface="Arial" panose="020B0604020202020204" pitchFamily="34" charset="0"/>
                    <a:cs typeface="Arial" panose="020B0604020202020204" pitchFamily="34" charset="0"/>
                  </a:rPr>
                  <a:t>   annualized pay rate</a:t>
                </a:r>
              </a:p>
              <a:p>
                <a:pPr algn="ctr">
                  <a:spcAft>
                    <a:spcPts val="600"/>
                  </a:spcAft>
                </a:pPr>
                <a14:m>
                  <m:oMath xmlns:m="http://schemas.openxmlformats.org/officeDocument/2006/math">
                    <m:r>
                      <a:rPr lang="en-US" sz="2600" b="1" i="1" dirty="0">
                        <a:latin typeface="Cambria Math" panose="02040503050406030204" pitchFamily="18" charset="0"/>
                        <a:ea typeface="Cambria Math" panose="02040503050406030204" pitchFamily="18" charset="0"/>
                        <a:cs typeface="Arial" panose="020B0604020202020204" pitchFamily="34" charset="0"/>
                      </a:rPr>
                      <m:t>=</m:t>
                    </m:r>
                  </m:oMath>
                </a14:m>
                <a:r>
                  <a:rPr lang="en-US" sz="2600" b="1" dirty="0">
                    <a:latin typeface="Arial" panose="020B0604020202020204" pitchFamily="34" charset="0"/>
                    <a:cs typeface="Arial" panose="020B0604020202020204" pitchFamily="34" charset="0"/>
                  </a:rPr>
                  <a:t>  service credit</a:t>
                </a:r>
              </a:p>
              <a:p>
                <a:pPr algn="ctr">
                  <a:spcAft>
                    <a:spcPts val="600"/>
                  </a:spcAft>
                </a:pPr>
                <a:endParaRPr lang="en-US" sz="600" b="1"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56999FAE-5D76-6E3E-19EA-0E973B4C1170}"/>
                  </a:ext>
                </a:extLst>
              </p:cNvPr>
              <p:cNvSpPr txBox="1">
                <a:spLocks noRot="1" noChangeAspect="1" noMove="1" noResize="1" noEditPoints="1" noAdjustHandles="1" noChangeArrowheads="1" noChangeShapeType="1" noTextEdit="1"/>
              </p:cNvSpPr>
              <p:nvPr/>
            </p:nvSpPr>
            <p:spPr>
              <a:xfrm>
                <a:off x="1826150" y="2403447"/>
                <a:ext cx="8539700" cy="1308050"/>
              </a:xfrm>
              <a:prstGeom prst="rect">
                <a:avLst/>
              </a:prstGeom>
              <a:blipFill>
                <a:blip r:embed="rId4"/>
                <a:stretch>
                  <a:fillRect/>
                </a:stretch>
              </a:blipFill>
              <a:ln w="25400">
                <a:solidFill>
                  <a:srgbClr val="D61F3D"/>
                </a:solid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71944C84-3D0E-88DD-2655-9FE55493DCFE}"/>
              </a:ext>
            </a:extLst>
          </p:cNvPr>
          <p:cNvSpPr/>
          <p:nvPr/>
        </p:nvSpPr>
        <p:spPr>
          <a:xfrm>
            <a:off x="0" y="4476750"/>
            <a:ext cx="12192000" cy="238125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B377D39-CDD2-CB15-8899-BF737C5D634A}"/>
              </a:ext>
            </a:extLst>
          </p:cNvPr>
          <p:cNvSpPr txBox="1"/>
          <p:nvPr/>
        </p:nvSpPr>
        <p:spPr>
          <a:xfrm>
            <a:off x="1826152" y="5009099"/>
            <a:ext cx="2460099" cy="661720"/>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Earnings</a:t>
            </a:r>
          </a:p>
          <a:p>
            <a:pPr>
              <a:spcAft>
                <a:spcPts val="600"/>
              </a:spcAft>
            </a:pPr>
            <a:r>
              <a:rPr lang="en-US" sz="1400" dirty="0">
                <a:solidFill>
                  <a:schemeClr val="bg1"/>
                </a:solidFill>
                <a:latin typeface="Arial" panose="020B0604020202020204" pitchFamily="34" charset="0"/>
                <a:cs typeface="Arial" panose="020B0604020202020204" pitchFamily="34" charset="0"/>
              </a:rPr>
              <a:t>What you were actually paid.</a:t>
            </a:r>
          </a:p>
        </p:txBody>
      </p:sp>
      <p:sp>
        <p:nvSpPr>
          <p:cNvPr id="20" name="TextBox 19">
            <a:extLst>
              <a:ext uri="{FF2B5EF4-FFF2-40B4-BE49-F238E27FC236}">
                <a16:creationId xmlns:a16="http://schemas.microsoft.com/office/drawing/2014/main" id="{C545CB64-0E0D-B6DD-1A1C-FEC8EF9E5331}"/>
              </a:ext>
            </a:extLst>
          </p:cNvPr>
          <p:cNvSpPr txBox="1"/>
          <p:nvPr/>
        </p:nvSpPr>
        <p:spPr>
          <a:xfrm>
            <a:off x="4425950" y="5009099"/>
            <a:ext cx="3219836" cy="877163"/>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Annualized pay rate</a:t>
            </a:r>
          </a:p>
          <a:p>
            <a:pPr>
              <a:spcAft>
                <a:spcPts val="600"/>
              </a:spcAft>
            </a:pPr>
            <a:r>
              <a:rPr lang="en-US" sz="1400" dirty="0">
                <a:solidFill>
                  <a:schemeClr val="bg1"/>
                </a:solidFill>
                <a:latin typeface="Arial" panose="020B0604020202020204" pitchFamily="34" charset="0"/>
                <a:cs typeface="Arial" panose="020B0604020202020204" pitchFamily="34" charset="0"/>
              </a:rPr>
              <a:t>The amount you could have earned if you worked a full-time load.</a:t>
            </a:r>
          </a:p>
        </p:txBody>
      </p:sp>
      <p:sp>
        <p:nvSpPr>
          <p:cNvPr id="21" name="TextBox 20">
            <a:extLst>
              <a:ext uri="{FF2B5EF4-FFF2-40B4-BE49-F238E27FC236}">
                <a16:creationId xmlns:a16="http://schemas.microsoft.com/office/drawing/2014/main" id="{8780C031-82FA-17B6-8347-9CECDE78ADD3}"/>
              </a:ext>
            </a:extLst>
          </p:cNvPr>
          <p:cNvSpPr txBox="1"/>
          <p:nvPr/>
        </p:nvSpPr>
        <p:spPr>
          <a:xfrm>
            <a:off x="7785487" y="5009099"/>
            <a:ext cx="2580363" cy="877163"/>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Service credit</a:t>
            </a:r>
          </a:p>
          <a:p>
            <a:pPr>
              <a:spcAft>
                <a:spcPts val="600"/>
              </a:spcAft>
            </a:pPr>
            <a:r>
              <a:rPr lang="en-US" sz="1400" dirty="0">
                <a:solidFill>
                  <a:schemeClr val="bg1"/>
                </a:solidFill>
                <a:latin typeface="Arial" panose="020B0604020202020204" pitchFamily="34" charset="0"/>
                <a:cs typeface="Arial" panose="020B0604020202020204" pitchFamily="34" charset="0"/>
              </a:rPr>
              <a:t>Time worked and contributed up to 1.000 per year.</a:t>
            </a:r>
          </a:p>
        </p:txBody>
      </p:sp>
    </p:spTree>
    <p:extLst>
      <p:ext uri="{BB962C8B-B14F-4D97-AF65-F5344CB8AC3E}">
        <p14:creationId xmlns:p14="http://schemas.microsoft.com/office/powerpoint/2010/main" val="2584962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01EE3D-36BF-E304-FEDF-737CA55DB74F}"/>
              </a:ext>
            </a:extLst>
          </p:cNvPr>
          <p:cNvPicPr>
            <a:picLocks noChangeAspect="1"/>
          </p:cNvPicPr>
          <p:nvPr/>
        </p:nvPicPr>
        <p:blipFill>
          <a:blip r:embed="rId3">
            <a:alphaModFix amt="3000"/>
          </a:blip>
          <a:srcRect/>
          <a:stretch/>
        </p:blipFill>
        <p:spPr>
          <a:xfrm>
            <a:off x="-1" y="18283"/>
            <a:ext cx="12191999" cy="6857999"/>
          </a:xfrm>
          <a:prstGeom prst="rect">
            <a:avLst/>
          </a:prstGeom>
        </p:spPr>
      </p:pic>
      <p:sp>
        <p:nvSpPr>
          <p:cNvPr id="24" name="TextBox 23">
            <a:extLst>
              <a:ext uri="{FF2B5EF4-FFF2-40B4-BE49-F238E27FC236}">
                <a16:creationId xmlns:a16="http://schemas.microsoft.com/office/drawing/2014/main" id="{F864129E-A7A3-8D11-7836-E19946938D44}"/>
              </a:ext>
            </a:extLst>
          </p:cNvPr>
          <p:cNvSpPr txBox="1"/>
          <p:nvPr/>
        </p:nvSpPr>
        <p:spPr>
          <a:xfrm>
            <a:off x="1524000" y="1220702"/>
            <a:ext cx="9143998" cy="769441"/>
          </a:xfrm>
          <a:prstGeom prst="rect">
            <a:avLst/>
          </a:prstGeom>
          <a:noFill/>
        </p:spPr>
        <p:txBody>
          <a:bodyPr wrap="square">
            <a:spAutoFit/>
          </a:bodyPr>
          <a:lstStyle/>
          <a:p>
            <a:pPr algn="ctr"/>
            <a:r>
              <a:rPr lang="en-US" sz="4400" b="1" dirty="0">
                <a:solidFill>
                  <a:srgbClr val="490229"/>
                </a:solidFill>
                <a:latin typeface="Arial" panose="020B0604020202020204" pitchFamily="34" charset="0"/>
                <a:cs typeface="Arial" panose="020B0604020202020204" pitchFamily="34" charset="0"/>
              </a:rPr>
              <a:t>Determining final compensation</a:t>
            </a:r>
            <a:endParaRPr lang="en-US" sz="4400" dirty="0">
              <a:solidFill>
                <a:srgbClr val="490229"/>
              </a:solidFill>
            </a:endParaRPr>
          </a:p>
        </p:txBody>
      </p:sp>
      <p:sp>
        <p:nvSpPr>
          <p:cNvPr id="29" name="Rectangle 28">
            <a:extLst>
              <a:ext uri="{FF2B5EF4-FFF2-40B4-BE49-F238E27FC236}">
                <a16:creationId xmlns:a16="http://schemas.microsoft.com/office/drawing/2014/main" id="{742689A2-33B9-C9B1-6760-B0AE5002A1B0}"/>
              </a:ext>
            </a:extLst>
          </p:cNvPr>
          <p:cNvSpPr/>
          <p:nvPr/>
        </p:nvSpPr>
        <p:spPr>
          <a:xfrm>
            <a:off x="0" y="4476750"/>
            <a:ext cx="12191998" cy="238125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086D1E1-E58A-449D-D39B-C68106AC3219}"/>
                  </a:ext>
                </a:extLst>
              </p:cNvPr>
              <p:cNvSpPr txBox="1"/>
              <p:nvPr/>
            </p:nvSpPr>
            <p:spPr>
              <a:xfrm>
                <a:off x="1799170" y="2397199"/>
                <a:ext cx="8593656" cy="1184940"/>
              </a:xfrm>
              <a:prstGeom prst="rect">
                <a:avLst/>
              </a:prstGeom>
              <a:noFill/>
              <a:ln w="25400">
                <a:solidFill>
                  <a:srgbClr val="D61F3D"/>
                </a:solidFill>
              </a:ln>
            </p:spPr>
            <p:txBody>
              <a:bodyPr wrap="square" rtlCol="0">
                <a:spAutoFit/>
              </a:bodyPr>
              <a:lstStyle/>
              <a:p>
                <a:pPr algn="ctr">
                  <a:spcAft>
                    <a:spcPts val="600"/>
                  </a:spcAft>
                </a:pPr>
                <a:endParaRPr lang="en-US" sz="600" b="1" dirty="0">
                  <a:solidFill>
                    <a:srgbClr val="490229"/>
                  </a:solidFill>
                  <a:latin typeface="Arial" panose="020B0604020202020204" pitchFamily="34" charset="0"/>
                  <a:cs typeface="Arial" panose="020B0604020202020204" pitchFamily="34" charset="0"/>
                </a:endParaRPr>
              </a:p>
              <a:p>
                <a:pPr algn="ctr">
                  <a:spcAft>
                    <a:spcPts val="600"/>
                  </a:spcAft>
                </a:pPr>
                <a:r>
                  <a:rPr lang="en-US" sz="2200" b="1" dirty="0">
                    <a:solidFill>
                      <a:srgbClr val="490229"/>
                    </a:solidFill>
                    <a:latin typeface="Arial" panose="020B0604020202020204" pitchFamily="34" charset="0"/>
                    <a:cs typeface="Arial" panose="020B0604020202020204" pitchFamily="34" charset="0"/>
                  </a:rPr>
                  <a:t>highest average annual compensation earnable   </a:t>
                </a:r>
                <a14:m>
                  <m:oMath xmlns:m="http://schemas.openxmlformats.org/officeDocument/2006/math">
                    <m:r>
                      <a:rPr lang="en-US" sz="2200" b="1" i="1">
                        <a:solidFill>
                          <a:srgbClr val="490229"/>
                        </a:solidFill>
                        <a:latin typeface="Cambria Math" panose="02040503050406030204" pitchFamily="18" charset="0"/>
                        <a:ea typeface="Cambria Math" panose="02040503050406030204" pitchFamily="18" charset="0"/>
                        <a:cs typeface="Arial" panose="020B0604020202020204" pitchFamily="34" charset="0"/>
                      </a:rPr>
                      <m:t>÷</m:t>
                    </m:r>
                  </m:oMath>
                </a14:m>
                <a:r>
                  <a:rPr lang="en-US" sz="2200" b="1" dirty="0">
                    <a:solidFill>
                      <a:srgbClr val="490229"/>
                    </a:solidFill>
                    <a:latin typeface="Arial" panose="020B0604020202020204" pitchFamily="34" charset="0"/>
                    <a:cs typeface="Arial" panose="020B0604020202020204" pitchFamily="34" charset="0"/>
                  </a:rPr>
                  <a:t>   36 months</a:t>
                </a:r>
              </a:p>
              <a:p>
                <a:pPr algn="ctr">
                  <a:spcAft>
                    <a:spcPts val="600"/>
                  </a:spcAft>
                </a:pPr>
                <a14:m>
                  <m:oMath xmlns:m="http://schemas.openxmlformats.org/officeDocument/2006/math">
                    <m:r>
                      <a:rPr lang="en-US" sz="2200" b="1" i="1" dirty="0">
                        <a:solidFill>
                          <a:srgbClr val="490229"/>
                        </a:solidFill>
                        <a:latin typeface="Cambria Math" panose="02040503050406030204" pitchFamily="18" charset="0"/>
                        <a:ea typeface="Cambria Math" panose="02040503050406030204" pitchFamily="18" charset="0"/>
                        <a:cs typeface="Arial" panose="020B0604020202020204" pitchFamily="34" charset="0"/>
                      </a:rPr>
                      <m:t>=</m:t>
                    </m:r>
                  </m:oMath>
                </a14:m>
                <a:r>
                  <a:rPr lang="en-US" sz="2200" b="1" dirty="0">
                    <a:solidFill>
                      <a:srgbClr val="490229"/>
                    </a:solidFill>
                    <a:latin typeface="Arial" panose="020B0604020202020204" pitchFamily="34" charset="0"/>
                    <a:cs typeface="Arial" panose="020B0604020202020204" pitchFamily="34" charset="0"/>
                  </a:rPr>
                  <a:t>  final compensation</a:t>
                </a:r>
              </a:p>
              <a:p>
                <a:pPr algn="ctr">
                  <a:spcAft>
                    <a:spcPts val="600"/>
                  </a:spcAft>
                </a:pPr>
                <a:endParaRPr lang="en-US" sz="600" b="1" dirty="0">
                  <a:solidFill>
                    <a:srgbClr val="490229"/>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D086D1E1-E58A-449D-D39B-C68106AC3219}"/>
                  </a:ext>
                </a:extLst>
              </p:cNvPr>
              <p:cNvSpPr txBox="1">
                <a:spLocks noRot="1" noChangeAspect="1" noMove="1" noResize="1" noEditPoints="1" noAdjustHandles="1" noChangeArrowheads="1" noChangeShapeType="1" noTextEdit="1"/>
              </p:cNvSpPr>
              <p:nvPr/>
            </p:nvSpPr>
            <p:spPr>
              <a:xfrm>
                <a:off x="1799170" y="2397199"/>
                <a:ext cx="8593656" cy="1184940"/>
              </a:xfrm>
              <a:prstGeom prst="rect">
                <a:avLst/>
              </a:prstGeom>
              <a:blipFill>
                <a:blip r:embed="rId4"/>
                <a:stretch>
                  <a:fillRect l="-636" r="-566"/>
                </a:stretch>
              </a:blipFill>
              <a:ln w="25400">
                <a:solidFill>
                  <a:srgbClr val="D61F3D"/>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EDE5232B-B28C-0778-B204-82B8423AAB3D}"/>
              </a:ext>
            </a:extLst>
          </p:cNvPr>
          <p:cNvSpPr txBox="1"/>
          <p:nvPr/>
        </p:nvSpPr>
        <p:spPr>
          <a:xfrm>
            <a:off x="1826152" y="5009099"/>
            <a:ext cx="2822713" cy="1369606"/>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Highest average annual compensation earnable</a:t>
            </a:r>
          </a:p>
          <a:p>
            <a:pPr>
              <a:spcAft>
                <a:spcPts val="600"/>
              </a:spcAft>
            </a:pPr>
            <a:r>
              <a:rPr lang="en-US" sz="1400" dirty="0">
                <a:solidFill>
                  <a:schemeClr val="bg1"/>
                </a:solidFill>
                <a:latin typeface="Arial" panose="020B0604020202020204" pitchFamily="34" charset="0"/>
                <a:cs typeface="Arial" panose="020B0604020202020204" pitchFamily="34" charset="0"/>
              </a:rPr>
              <a:t>The amount you would have been paid if you worked on a full-time basis.</a:t>
            </a:r>
          </a:p>
        </p:txBody>
      </p:sp>
      <p:sp>
        <p:nvSpPr>
          <p:cNvPr id="12" name="TextBox 11">
            <a:extLst>
              <a:ext uri="{FF2B5EF4-FFF2-40B4-BE49-F238E27FC236}">
                <a16:creationId xmlns:a16="http://schemas.microsoft.com/office/drawing/2014/main" id="{82974DB1-B818-50EC-75AB-5E0DB856E57A}"/>
              </a:ext>
            </a:extLst>
          </p:cNvPr>
          <p:cNvSpPr txBox="1"/>
          <p:nvPr/>
        </p:nvSpPr>
        <p:spPr>
          <a:xfrm>
            <a:off x="4927874" y="5009099"/>
            <a:ext cx="2717912" cy="877163"/>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36 months</a:t>
            </a:r>
          </a:p>
          <a:p>
            <a:pPr>
              <a:spcAft>
                <a:spcPts val="600"/>
              </a:spcAft>
            </a:pPr>
            <a:r>
              <a:rPr lang="en-US" sz="1400" dirty="0">
                <a:solidFill>
                  <a:schemeClr val="bg1"/>
                </a:solidFill>
                <a:latin typeface="Arial" panose="020B0604020202020204" pitchFamily="34" charset="0"/>
                <a:cs typeface="Arial" panose="020B0604020202020204" pitchFamily="34" charset="0"/>
              </a:rPr>
              <a:t>The number of consecutive months used for the calculation.</a:t>
            </a:r>
          </a:p>
        </p:txBody>
      </p:sp>
      <p:sp>
        <p:nvSpPr>
          <p:cNvPr id="9" name="TextBox 8">
            <a:extLst>
              <a:ext uri="{FF2B5EF4-FFF2-40B4-BE49-F238E27FC236}">
                <a16:creationId xmlns:a16="http://schemas.microsoft.com/office/drawing/2014/main" id="{C60A17BD-5FE4-44DA-F0B1-15DDB266066D}"/>
              </a:ext>
            </a:extLst>
          </p:cNvPr>
          <p:cNvSpPr txBox="1"/>
          <p:nvPr/>
        </p:nvSpPr>
        <p:spPr>
          <a:xfrm>
            <a:off x="7924797" y="5009099"/>
            <a:ext cx="2441053" cy="1092607"/>
          </a:xfrm>
          <a:prstGeom prst="rect">
            <a:avLst/>
          </a:prstGeom>
          <a:noFill/>
        </p:spPr>
        <p:txBody>
          <a:bodyPr wrap="square" rtlCol="0">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Final compensation</a:t>
            </a:r>
          </a:p>
          <a:p>
            <a:pPr>
              <a:spcAft>
                <a:spcPts val="600"/>
              </a:spcAft>
            </a:pPr>
            <a:r>
              <a:rPr lang="en-US" sz="1400" dirty="0">
                <a:solidFill>
                  <a:schemeClr val="bg1"/>
                </a:solidFill>
                <a:latin typeface="Arial" panose="020B0604020202020204" pitchFamily="34" charset="0"/>
                <a:cs typeface="Arial" panose="020B0604020202020204" pitchFamily="34" charset="0"/>
              </a:rPr>
              <a:t>Highest average annual compensation earnable for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36 consecutive months.</a:t>
            </a:r>
          </a:p>
        </p:txBody>
      </p:sp>
    </p:spTree>
    <p:extLst>
      <p:ext uri="{BB962C8B-B14F-4D97-AF65-F5344CB8AC3E}">
        <p14:creationId xmlns:p14="http://schemas.microsoft.com/office/powerpoint/2010/main" val="147374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1A9ED-0836-7921-0FD7-1420A9B5757A}"/>
              </a:ext>
            </a:extLst>
          </p:cNvPr>
          <p:cNvSpPr/>
          <p:nvPr/>
        </p:nvSpPr>
        <p:spPr>
          <a:xfrm>
            <a:off x="1" y="0"/>
            <a:ext cx="5174592" cy="6858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80F40C3-FA34-C658-514A-AC9A0CC1E37C}"/>
              </a:ext>
            </a:extLst>
          </p:cNvPr>
          <p:cNvPicPr>
            <a:picLocks noChangeAspect="1"/>
          </p:cNvPicPr>
          <p:nvPr/>
        </p:nvPicPr>
        <p:blipFill rotWithShape="1">
          <a:blip r:embed="rId3">
            <a:alphaModFix amt="8000"/>
          </a:blip>
          <a:srcRect r="57558"/>
          <a:stretch/>
        </p:blipFill>
        <p:spPr>
          <a:xfrm>
            <a:off x="-2178" y="0"/>
            <a:ext cx="5174592" cy="6858000"/>
          </a:xfrm>
          <a:prstGeom prst="rect">
            <a:avLst/>
          </a:prstGeom>
        </p:spPr>
      </p:pic>
      <p:sp>
        <p:nvSpPr>
          <p:cNvPr id="13" name="TextBox 12">
            <a:extLst>
              <a:ext uri="{FF2B5EF4-FFF2-40B4-BE49-F238E27FC236}">
                <a16:creationId xmlns:a16="http://schemas.microsoft.com/office/drawing/2014/main" id="{007F64D7-62DA-FCDA-62B5-279BD2C35AE9}"/>
              </a:ext>
            </a:extLst>
          </p:cNvPr>
          <p:cNvSpPr txBox="1"/>
          <p:nvPr/>
        </p:nvSpPr>
        <p:spPr>
          <a:xfrm>
            <a:off x="333979" y="5573189"/>
            <a:ext cx="2451703" cy="1169551"/>
          </a:xfrm>
          <a:prstGeom prst="rect">
            <a:avLst/>
          </a:prstGeom>
          <a:noFill/>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See the </a:t>
            </a:r>
            <a:r>
              <a:rPr lang="en-US" sz="1400" i="1" dirty="0">
                <a:solidFill>
                  <a:schemeClr val="bg1"/>
                </a:solidFill>
                <a:latin typeface="Arial" panose="020B0604020202020204" pitchFamily="34" charset="0"/>
                <a:cs typeface="Arial" panose="020B0604020202020204" pitchFamily="34" charset="0"/>
              </a:rPr>
              <a:t>Considerations for Part-Time Educators </a:t>
            </a:r>
            <a:r>
              <a:rPr lang="en-US" sz="1400" dirty="0">
                <a:solidFill>
                  <a:schemeClr val="bg1"/>
                </a:solidFill>
                <a:latin typeface="Arial" panose="020B0604020202020204" pitchFamily="34" charset="0"/>
                <a:cs typeface="Arial" panose="020B0604020202020204" pitchFamily="34" charset="0"/>
              </a:rPr>
              <a:t>fact sheet for a detailed example of service credit and final compensation.</a:t>
            </a:r>
          </a:p>
        </p:txBody>
      </p:sp>
      <p:pic>
        <p:nvPicPr>
          <p:cNvPr id="14" name="Picture 13">
            <a:extLst>
              <a:ext uri="{FF2B5EF4-FFF2-40B4-BE49-F238E27FC236}">
                <a16:creationId xmlns:a16="http://schemas.microsoft.com/office/drawing/2014/main" id="{2C75862F-D8A4-C48C-C571-87DB450F2F5A}"/>
              </a:ext>
            </a:extLst>
          </p:cNvPr>
          <p:cNvPicPr>
            <a:picLocks noChangeAspect="1"/>
          </p:cNvPicPr>
          <p:nvPr/>
        </p:nvPicPr>
        <p:blipFill>
          <a:blip r:embed="rId4"/>
          <a:srcRect/>
          <a:stretch/>
        </p:blipFill>
        <p:spPr>
          <a:xfrm>
            <a:off x="423333" y="5277920"/>
            <a:ext cx="226976" cy="288393"/>
          </a:xfrm>
          <a:prstGeom prst="rect">
            <a:avLst/>
          </a:prstGeom>
        </p:spPr>
      </p:pic>
      <p:pic>
        <p:nvPicPr>
          <p:cNvPr id="18" name="Picture 17">
            <a:extLst>
              <a:ext uri="{FF2B5EF4-FFF2-40B4-BE49-F238E27FC236}">
                <a16:creationId xmlns:a16="http://schemas.microsoft.com/office/drawing/2014/main" id="{8D5F89CF-C2F4-4EC6-D8F8-55A8DF4CB5A6}"/>
              </a:ext>
            </a:extLst>
          </p:cNvPr>
          <p:cNvPicPr>
            <a:picLocks noChangeAspect="1"/>
          </p:cNvPicPr>
          <p:nvPr/>
        </p:nvPicPr>
        <p:blipFill>
          <a:blip r:embed="rId5"/>
          <a:srcRect/>
          <a:stretch/>
        </p:blipFill>
        <p:spPr>
          <a:xfrm>
            <a:off x="6218511" y="1344351"/>
            <a:ext cx="998231" cy="998231"/>
          </a:xfrm>
          <a:prstGeom prst="rect">
            <a:avLst/>
          </a:prstGeom>
        </p:spPr>
      </p:pic>
      <p:pic>
        <p:nvPicPr>
          <p:cNvPr id="19" name="Picture 18">
            <a:extLst>
              <a:ext uri="{FF2B5EF4-FFF2-40B4-BE49-F238E27FC236}">
                <a16:creationId xmlns:a16="http://schemas.microsoft.com/office/drawing/2014/main" id="{724E8B22-9292-2987-5191-8B15EF90A8CB}"/>
              </a:ext>
            </a:extLst>
          </p:cNvPr>
          <p:cNvPicPr>
            <a:picLocks noChangeAspect="1"/>
          </p:cNvPicPr>
          <p:nvPr/>
        </p:nvPicPr>
        <p:blipFill>
          <a:blip r:embed="rId6"/>
          <a:srcRect/>
          <a:stretch/>
        </p:blipFill>
        <p:spPr>
          <a:xfrm>
            <a:off x="6218511" y="2895926"/>
            <a:ext cx="998231" cy="998231"/>
          </a:xfrm>
          <a:prstGeom prst="rect">
            <a:avLst/>
          </a:prstGeom>
        </p:spPr>
      </p:pic>
      <p:pic>
        <p:nvPicPr>
          <p:cNvPr id="20" name="Picture 19">
            <a:extLst>
              <a:ext uri="{FF2B5EF4-FFF2-40B4-BE49-F238E27FC236}">
                <a16:creationId xmlns:a16="http://schemas.microsoft.com/office/drawing/2014/main" id="{E7794133-6111-A035-116D-00CE738AEC8B}"/>
              </a:ext>
            </a:extLst>
          </p:cNvPr>
          <p:cNvPicPr>
            <a:picLocks noChangeAspect="1"/>
          </p:cNvPicPr>
          <p:nvPr/>
        </p:nvPicPr>
        <p:blipFill>
          <a:blip r:embed="rId7"/>
          <a:srcRect/>
          <a:stretch/>
        </p:blipFill>
        <p:spPr>
          <a:xfrm>
            <a:off x="6218511" y="4447501"/>
            <a:ext cx="998231" cy="998231"/>
          </a:xfrm>
          <a:prstGeom prst="rect">
            <a:avLst/>
          </a:prstGeom>
        </p:spPr>
      </p:pic>
      <p:sp>
        <p:nvSpPr>
          <p:cNvPr id="21" name="TextBox 20">
            <a:extLst>
              <a:ext uri="{FF2B5EF4-FFF2-40B4-BE49-F238E27FC236}">
                <a16:creationId xmlns:a16="http://schemas.microsoft.com/office/drawing/2014/main" id="{13982D3F-4F29-81E3-1A19-DDD702C77379}"/>
              </a:ext>
            </a:extLst>
          </p:cNvPr>
          <p:cNvSpPr txBox="1"/>
          <p:nvPr/>
        </p:nvSpPr>
        <p:spPr>
          <a:xfrm>
            <a:off x="7484793" y="1434252"/>
            <a:ext cx="2957646" cy="830997"/>
          </a:xfrm>
          <a:prstGeom prst="rect">
            <a:avLst/>
          </a:prstGeom>
          <a:noFill/>
        </p:spPr>
        <p:txBody>
          <a:bodyPr wrap="square" rtlCol="0" anchor="ctr">
            <a:spAutoFit/>
          </a:bodyPr>
          <a:lstStyle/>
          <a:p>
            <a:r>
              <a:rPr lang="en-US" sz="1600" dirty="0">
                <a:solidFill>
                  <a:srgbClr val="D61F3D"/>
                </a:solidFill>
                <a:latin typeface="Arial" panose="020B0604020202020204" pitchFamily="34" charset="0"/>
                <a:cs typeface="Arial" panose="020B0604020202020204" pitchFamily="34" charset="0"/>
              </a:rPr>
              <a:t>Based on what you would have earned if you worked in your position full time.</a:t>
            </a:r>
          </a:p>
        </p:txBody>
      </p:sp>
      <p:sp>
        <p:nvSpPr>
          <p:cNvPr id="22" name="TextBox 21">
            <a:extLst>
              <a:ext uri="{FF2B5EF4-FFF2-40B4-BE49-F238E27FC236}">
                <a16:creationId xmlns:a16="http://schemas.microsoft.com/office/drawing/2014/main" id="{F066141A-71C4-3157-FA11-8F0744454975}"/>
              </a:ext>
            </a:extLst>
          </p:cNvPr>
          <p:cNvSpPr txBox="1"/>
          <p:nvPr/>
        </p:nvSpPr>
        <p:spPr>
          <a:xfrm>
            <a:off x="7484794" y="2856432"/>
            <a:ext cx="3228233" cy="1077218"/>
          </a:xfrm>
          <a:prstGeom prst="rect">
            <a:avLst/>
          </a:prstGeom>
          <a:noFill/>
        </p:spPr>
        <p:txBody>
          <a:bodyPr wrap="square" rtlCol="0" anchor="ctr">
            <a:spAutoFit/>
          </a:bodyPr>
          <a:lstStyle/>
          <a:p>
            <a:r>
              <a:rPr lang="en-US" sz="1600" dirty="0">
                <a:solidFill>
                  <a:srgbClr val="D61F3D"/>
                </a:solidFill>
                <a:latin typeface="Arial" panose="020B0604020202020204" pitchFamily="34" charset="0"/>
                <a:cs typeface="Arial" panose="020B0604020202020204" pitchFamily="34" charset="0"/>
              </a:rPr>
              <a:t>When working multiple assignments, a lower paying contract might bring your average compensation earnable down.</a:t>
            </a:r>
          </a:p>
        </p:txBody>
      </p:sp>
      <p:sp>
        <p:nvSpPr>
          <p:cNvPr id="23" name="TextBox 22">
            <a:extLst>
              <a:ext uri="{FF2B5EF4-FFF2-40B4-BE49-F238E27FC236}">
                <a16:creationId xmlns:a16="http://schemas.microsoft.com/office/drawing/2014/main" id="{15151E6D-B702-DF54-EACE-C362C2D779F4}"/>
              </a:ext>
            </a:extLst>
          </p:cNvPr>
          <p:cNvSpPr txBox="1"/>
          <p:nvPr/>
        </p:nvSpPr>
        <p:spPr>
          <a:xfrm>
            <a:off x="7484793" y="4524834"/>
            <a:ext cx="3228233" cy="830997"/>
          </a:xfrm>
          <a:prstGeom prst="rect">
            <a:avLst/>
          </a:prstGeom>
          <a:noFill/>
        </p:spPr>
        <p:txBody>
          <a:bodyPr wrap="square" rtlCol="0" anchor="ctr">
            <a:spAutoFit/>
          </a:bodyPr>
          <a:lstStyle/>
          <a:p>
            <a:r>
              <a:rPr lang="en-US" sz="1600" dirty="0">
                <a:solidFill>
                  <a:srgbClr val="D61F3D"/>
                </a:solidFill>
                <a:latin typeface="Arial" panose="020B0604020202020204" pitchFamily="34" charset="0"/>
                <a:cs typeface="Arial" panose="020B0604020202020204" pitchFamily="34" charset="0"/>
              </a:rPr>
              <a:t>The higher your average compensation earnable, the higher your retirement benefit.</a:t>
            </a:r>
          </a:p>
        </p:txBody>
      </p:sp>
      <p:sp>
        <p:nvSpPr>
          <p:cNvPr id="4" name="Title 1">
            <a:extLst>
              <a:ext uri="{FF2B5EF4-FFF2-40B4-BE49-F238E27FC236}">
                <a16:creationId xmlns:a16="http://schemas.microsoft.com/office/drawing/2014/main" id="{DE544B30-A440-474B-8549-CF33189B2B52}"/>
              </a:ext>
            </a:extLst>
          </p:cNvPr>
          <p:cNvSpPr txBox="1">
            <a:spLocks/>
          </p:cNvSpPr>
          <p:nvPr/>
        </p:nvSpPr>
        <p:spPr>
          <a:xfrm>
            <a:off x="294409" y="2163234"/>
            <a:ext cx="4362257"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Arial" panose="020B0604020202020204" pitchFamily="34" charset="0"/>
                <a:cs typeface="Arial" panose="020B0604020202020204" pitchFamily="34" charset="0"/>
              </a:rPr>
              <a:t>Final compensation</a:t>
            </a:r>
          </a:p>
        </p:txBody>
      </p:sp>
    </p:spTree>
    <p:extLst>
      <p:ext uri="{BB962C8B-B14F-4D97-AF65-F5344CB8AC3E}">
        <p14:creationId xmlns:p14="http://schemas.microsoft.com/office/powerpoint/2010/main" val="43048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61028FF-4CA8-0BB6-3F23-3E855C19ACD7}"/>
              </a:ext>
            </a:extLst>
          </p:cNvPr>
          <p:cNvPicPr>
            <a:picLocks noChangeAspect="1"/>
          </p:cNvPicPr>
          <p:nvPr/>
        </p:nvPicPr>
        <p:blipFill>
          <a:blip r:embed="rId4"/>
          <a:srcRect/>
          <a:stretch/>
        </p:blipFill>
        <p:spPr>
          <a:xfrm>
            <a:off x="2077762" y="1326843"/>
            <a:ext cx="3759076" cy="4863878"/>
          </a:xfrm>
          <a:prstGeom prst="rect">
            <a:avLst/>
          </a:prstGeom>
          <a:ln w="3175">
            <a:solidFill>
              <a:srgbClr val="490229"/>
            </a:solidFill>
          </a:ln>
        </p:spPr>
      </p:pic>
      <p:sp>
        <p:nvSpPr>
          <p:cNvPr id="2" name="Rectangle 1">
            <a:extLst>
              <a:ext uri="{FF2B5EF4-FFF2-40B4-BE49-F238E27FC236}">
                <a16:creationId xmlns:a16="http://schemas.microsoft.com/office/drawing/2014/main" id="{FA5C780A-5647-CAC9-C602-92AE2A7B99C4}"/>
              </a:ext>
            </a:extLst>
          </p:cNvPr>
          <p:cNvSpPr/>
          <p:nvPr/>
        </p:nvSpPr>
        <p:spPr>
          <a:xfrm>
            <a:off x="0" y="2"/>
            <a:ext cx="12192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66ECCA7-4D3A-9115-3774-8BCCF6193458}"/>
              </a:ext>
            </a:extLst>
          </p:cNvPr>
          <p:cNvGrpSpPr/>
          <p:nvPr/>
        </p:nvGrpSpPr>
        <p:grpSpPr>
          <a:xfrm>
            <a:off x="6472337" y="1895484"/>
            <a:ext cx="3560164" cy="3726597"/>
            <a:chOff x="4948337" y="1948810"/>
            <a:chExt cx="3560164" cy="3726597"/>
          </a:xfrm>
        </p:grpSpPr>
        <p:sp>
          <p:nvSpPr>
            <p:cNvPr id="6" name="Rectangle 5">
              <a:extLst>
                <a:ext uri="{FF2B5EF4-FFF2-40B4-BE49-F238E27FC236}">
                  <a16:creationId xmlns:a16="http://schemas.microsoft.com/office/drawing/2014/main" id="{71E9848F-C6B5-A816-33CE-B3B2CAB47A1B}"/>
                </a:ext>
              </a:extLst>
            </p:cNvPr>
            <p:cNvSpPr/>
            <p:nvPr/>
          </p:nvSpPr>
          <p:spPr>
            <a:xfrm>
              <a:off x="4948337" y="1948810"/>
              <a:ext cx="3560164" cy="3726597"/>
            </a:xfrm>
            <a:prstGeom prst="rect">
              <a:avLst/>
            </a:prstGeom>
            <a:solidFill>
              <a:schemeClr val="bg1"/>
            </a:solidFill>
            <a:ln w="25400">
              <a:solidFill>
                <a:srgbClr val="4902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EB371E-DC3F-4CBA-1C30-7554101497DB}"/>
                </a:ext>
              </a:extLst>
            </p:cNvPr>
            <p:cNvPicPr>
              <a:picLocks noChangeAspect="1"/>
            </p:cNvPicPr>
            <p:nvPr/>
          </p:nvPicPr>
          <p:blipFill>
            <a:blip r:embed="rId5"/>
            <a:srcRect/>
            <a:stretch/>
          </p:blipFill>
          <p:spPr>
            <a:xfrm>
              <a:off x="5081161" y="4590095"/>
              <a:ext cx="914400" cy="914400"/>
            </a:xfrm>
            <a:prstGeom prst="rect">
              <a:avLst/>
            </a:prstGeom>
            <a:ln w="25400">
              <a:solidFill>
                <a:srgbClr val="490229"/>
              </a:solidFill>
            </a:ln>
          </p:spPr>
        </p:pic>
        <p:sp>
          <p:nvSpPr>
            <p:cNvPr id="12" name="TextBox 11">
              <a:extLst>
                <a:ext uri="{FF2B5EF4-FFF2-40B4-BE49-F238E27FC236}">
                  <a16:creationId xmlns:a16="http://schemas.microsoft.com/office/drawing/2014/main" id="{A8EBA7A4-FE7F-2457-C951-E84D0A1C5740}"/>
                </a:ext>
              </a:extLst>
            </p:cNvPr>
            <p:cNvSpPr txBox="1"/>
            <p:nvPr/>
          </p:nvSpPr>
          <p:spPr>
            <a:xfrm>
              <a:off x="4948337" y="2002289"/>
              <a:ext cx="3378580" cy="2123658"/>
            </a:xfrm>
            <a:prstGeom prst="rect">
              <a:avLst/>
            </a:prstGeom>
            <a:noFill/>
          </p:spPr>
          <p:txBody>
            <a:bodyPr wrap="square">
              <a:spAutoFit/>
            </a:bodyPr>
            <a:lstStyle/>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For members of the Defined Benefit Program.</a:t>
              </a:r>
            </a:p>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Understand service credit calculations.</a:t>
              </a:r>
            </a:p>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Understand how final compensation is calculated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using a weighted average.</a:t>
              </a:r>
            </a:p>
          </p:txBody>
        </p:sp>
        <p:sp>
          <p:nvSpPr>
            <p:cNvPr id="13" name="TextBox 12">
              <a:extLst>
                <a:ext uri="{FF2B5EF4-FFF2-40B4-BE49-F238E27FC236}">
                  <a16:creationId xmlns:a16="http://schemas.microsoft.com/office/drawing/2014/main" id="{F06E1954-31AF-2A8F-916A-365DF01DE1BB}"/>
                </a:ext>
              </a:extLst>
            </p:cNvPr>
            <p:cNvSpPr txBox="1"/>
            <p:nvPr/>
          </p:nvSpPr>
          <p:spPr>
            <a:xfrm>
              <a:off x="6107388" y="4631796"/>
              <a:ext cx="2355675" cy="830997"/>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read </a:t>
              </a:r>
              <a:r>
                <a:rPr lang="en-US" sz="1600" i="1" dirty="0">
                  <a:latin typeface="Arial" panose="020B0604020202020204" pitchFamily="34" charset="0"/>
                  <a:cs typeface="Arial" panose="020B0604020202020204" pitchFamily="34" charset="0"/>
                </a:rPr>
                <a:t>Considerations for Part-time Educators</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82319CE6-A508-3605-CCE5-1585381ED0D7}"/>
                </a:ext>
              </a:extLst>
            </p:cNvPr>
            <p:cNvCxnSpPr>
              <a:cxnSpLocks/>
            </p:cNvCxnSpPr>
            <p:nvPr/>
          </p:nvCxnSpPr>
          <p:spPr>
            <a:xfrm>
              <a:off x="5072975" y="4287978"/>
              <a:ext cx="3323698" cy="0"/>
            </a:xfrm>
            <a:prstGeom prst="line">
              <a:avLst/>
            </a:prstGeom>
            <a:ln w="25400">
              <a:solidFill>
                <a:srgbClr val="490229"/>
              </a:solidFill>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369A0380-3918-1B9A-D5B0-63D8C2D8FEF4}"/>
              </a:ext>
            </a:extLst>
          </p:cNvPr>
          <p:cNvSpPr txBox="1">
            <a:spLocks/>
          </p:cNvSpPr>
          <p:nvPr/>
        </p:nvSpPr>
        <p:spPr>
          <a:xfrm>
            <a:off x="260542" y="2"/>
            <a:ext cx="9001852" cy="794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Considerations for Part-time Educators</a:t>
            </a:r>
          </a:p>
        </p:txBody>
      </p:sp>
    </p:spTree>
    <p:extLst>
      <p:ext uri="{BB962C8B-B14F-4D97-AF65-F5344CB8AC3E}">
        <p14:creationId xmlns:p14="http://schemas.microsoft.com/office/powerpoint/2010/main" val="3787291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0" y="1"/>
            <a:ext cx="12191999" cy="6857999"/>
          </a:xfrm>
          <a:prstGeom prst="rect">
            <a:avLst/>
          </a:prstGeom>
        </p:spPr>
      </p:pic>
      <p:pic>
        <p:nvPicPr>
          <p:cNvPr id="6" name="Picture 5" descr="A diagram of a different benefits&#10;&#10;Description automatically generated">
            <a:extLst>
              <a:ext uri="{FF2B5EF4-FFF2-40B4-BE49-F238E27FC236}">
                <a16:creationId xmlns:a16="http://schemas.microsoft.com/office/drawing/2014/main" id="{CCF60C0C-63BA-43EF-527D-9F818EC88299}"/>
              </a:ext>
            </a:extLst>
          </p:cNvPr>
          <p:cNvPicPr>
            <a:picLocks noChangeAspect="1"/>
          </p:cNvPicPr>
          <p:nvPr/>
        </p:nvPicPr>
        <p:blipFill>
          <a:blip r:embed="rId4"/>
          <a:stretch>
            <a:fillRect/>
          </a:stretch>
        </p:blipFill>
        <p:spPr>
          <a:xfrm>
            <a:off x="3592043" y="1300197"/>
            <a:ext cx="5150061" cy="5052098"/>
          </a:xfrm>
          <a:prstGeom prst="rect">
            <a:avLst/>
          </a:prstGeom>
        </p:spPr>
      </p:pic>
      <p:sp>
        <p:nvSpPr>
          <p:cNvPr id="2" name="Rectangle 1">
            <a:extLst>
              <a:ext uri="{FF2B5EF4-FFF2-40B4-BE49-F238E27FC236}">
                <a16:creationId xmlns:a16="http://schemas.microsoft.com/office/drawing/2014/main" id="{1815C3B3-417E-F0F3-2EB9-C890E8AA7EC0}"/>
              </a:ext>
            </a:extLst>
          </p:cNvPr>
          <p:cNvSpPr/>
          <p:nvPr/>
        </p:nvSpPr>
        <p:spPr>
          <a:xfrm>
            <a:off x="0" y="2"/>
            <a:ext cx="12192000"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456662-BD81-C35E-0655-9F3D8A88C8AA}"/>
              </a:ext>
            </a:extLst>
          </p:cNvPr>
          <p:cNvSpPr txBox="1"/>
          <p:nvPr/>
        </p:nvSpPr>
        <p:spPr>
          <a:xfrm>
            <a:off x="1498963" y="4265297"/>
            <a:ext cx="2300690" cy="1107996"/>
          </a:xfrm>
          <a:prstGeom prst="rect">
            <a:avLst/>
          </a:prstGeom>
          <a:solidFill>
            <a:schemeClr val="bg1"/>
          </a:solidFill>
          <a:ln w="25400">
            <a:solidFill>
              <a:srgbClr val="D61F3D"/>
            </a:solidFill>
          </a:ln>
        </p:spPr>
        <p:txBody>
          <a:bodyPr wrap="square" rtlCol="0" anchor="ctr">
            <a:spAutoFit/>
          </a:bodyPr>
          <a:lstStyle/>
          <a:p>
            <a:pPr algn="ctr"/>
            <a:r>
              <a:rPr lang="en-US" sz="2200" b="1" dirty="0">
                <a:solidFill>
                  <a:srgbClr val="D61F3D"/>
                </a:solidFill>
                <a:latin typeface="Arial" panose="020B0604020202020204" pitchFamily="34" charset="0"/>
                <a:cs typeface="Arial" panose="020B0604020202020204" pitchFamily="34" charset="0"/>
              </a:rPr>
              <a:t>Defined Benefit Supplement Program</a:t>
            </a:r>
            <a:endParaRPr lang="en-US" sz="2200" dirty="0">
              <a:solidFill>
                <a:srgbClr val="D61F3D"/>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2BCAE8BA-5D1E-6A4C-303F-6925B096B842}"/>
              </a:ext>
            </a:extLst>
          </p:cNvPr>
          <p:cNvCxnSpPr>
            <a:cxnSpLocks/>
            <a:endCxn id="4" idx="3"/>
          </p:cNvCxnSpPr>
          <p:nvPr/>
        </p:nvCxnSpPr>
        <p:spPr>
          <a:xfrm flipH="1">
            <a:off x="3799653" y="4819295"/>
            <a:ext cx="2260121" cy="0"/>
          </a:xfrm>
          <a:prstGeom prst="line">
            <a:avLst/>
          </a:prstGeom>
          <a:ln w="25400">
            <a:solidFill>
              <a:srgbClr val="D61F3D"/>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96CBA12-DD19-212C-3714-B1D21921F8CA}"/>
              </a:ext>
            </a:extLst>
          </p:cNvPr>
          <p:cNvSpPr>
            <a:spLocks noGrp="1"/>
          </p:cNvSpPr>
          <p:nvPr>
            <p:ph type="title"/>
          </p:nvPr>
        </p:nvSpPr>
        <p:spPr>
          <a:xfrm>
            <a:off x="260542" y="2"/>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CalSTRS hybrid retirement system</a:t>
            </a:r>
          </a:p>
        </p:txBody>
      </p:sp>
    </p:spTree>
    <p:extLst>
      <p:ext uri="{BB962C8B-B14F-4D97-AF65-F5344CB8AC3E}">
        <p14:creationId xmlns:p14="http://schemas.microsoft.com/office/powerpoint/2010/main" val="2937105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1A9ED-0836-7921-0FD7-1420A9B5757A}"/>
              </a:ext>
            </a:extLst>
          </p:cNvPr>
          <p:cNvSpPr/>
          <p:nvPr/>
        </p:nvSpPr>
        <p:spPr>
          <a:xfrm>
            <a:off x="1" y="0"/>
            <a:ext cx="5174592" cy="6858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80F40C3-FA34-C658-514A-AC9A0CC1E37C}"/>
              </a:ext>
            </a:extLst>
          </p:cNvPr>
          <p:cNvPicPr>
            <a:picLocks noChangeAspect="1"/>
          </p:cNvPicPr>
          <p:nvPr/>
        </p:nvPicPr>
        <p:blipFill rotWithShape="1">
          <a:blip r:embed="rId3">
            <a:alphaModFix amt="8000"/>
          </a:blip>
          <a:srcRect r="57558"/>
          <a:stretch/>
        </p:blipFill>
        <p:spPr>
          <a:xfrm>
            <a:off x="-2178" y="0"/>
            <a:ext cx="5174592" cy="6858000"/>
          </a:xfrm>
          <a:prstGeom prst="rect">
            <a:avLst/>
          </a:prstGeom>
        </p:spPr>
      </p:pic>
      <p:pic>
        <p:nvPicPr>
          <p:cNvPr id="3" name="Picture 2">
            <a:extLst>
              <a:ext uri="{FF2B5EF4-FFF2-40B4-BE49-F238E27FC236}">
                <a16:creationId xmlns:a16="http://schemas.microsoft.com/office/drawing/2014/main" id="{3B932421-E907-4962-4329-DD449F6BE982}"/>
              </a:ext>
            </a:extLst>
          </p:cNvPr>
          <p:cNvPicPr>
            <a:picLocks noChangeAspect="1"/>
          </p:cNvPicPr>
          <p:nvPr/>
        </p:nvPicPr>
        <p:blipFill>
          <a:blip r:embed="rId4"/>
          <a:srcRect/>
          <a:stretch/>
        </p:blipFill>
        <p:spPr>
          <a:xfrm>
            <a:off x="423333" y="5606512"/>
            <a:ext cx="288394" cy="288394"/>
          </a:xfrm>
          <a:prstGeom prst="rect">
            <a:avLst/>
          </a:prstGeom>
        </p:spPr>
      </p:pic>
      <p:sp>
        <p:nvSpPr>
          <p:cNvPr id="4" name="TextBox 3">
            <a:extLst>
              <a:ext uri="{FF2B5EF4-FFF2-40B4-BE49-F238E27FC236}">
                <a16:creationId xmlns:a16="http://schemas.microsoft.com/office/drawing/2014/main" id="{CC0592BE-38B8-9D54-80EF-04B20ABD7594}"/>
              </a:ext>
            </a:extLst>
          </p:cNvPr>
          <p:cNvSpPr txBox="1"/>
          <p:nvPr/>
        </p:nvSpPr>
        <p:spPr>
          <a:xfrm>
            <a:off x="326494" y="5894906"/>
            <a:ext cx="2667174" cy="738664"/>
          </a:xfrm>
          <a:prstGeom prst="rect">
            <a:avLst/>
          </a:prstGeom>
          <a:noFill/>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To watch the video series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and learn more, visit </a:t>
            </a:r>
            <a:r>
              <a:rPr lang="en-US" sz="1400" b="1" dirty="0" err="1">
                <a:solidFill>
                  <a:schemeClr val="bg1"/>
                </a:solidFill>
                <a:latin typeface="Arial" panose="020B0604020202020204" pitchFamily="34" charset="0"/>
                <a:cs typeface="Arial" panose="020B0604020202020204" pitchFamily="34" charset="0"/>
              </a:rPr>
              <a:t>CalSTRS.com</a:t>
            </a:r>
            <a:r>
              <a:rPr lang="en-US" sz="1400" b="1" dirty="0">
                <a:solidFill>
                  <a:schemeClr val="bg1"/>
                </a:solidFill>
                <a:latin typeface="Arial" panose="020B0604020202020204" pitchFamily="34" charset="0"/>
                <a:cs typeface="Arial" panose="020B0604020202020204" pitchFamily="34" charset="0"/>
              </a:rPr>
              <a:t>/videos</a:t>
            </a:r>
            <a:r>
              <a:rPr lang="en-US" sz="1400" dirty="0">
                <a:solidFill>
                  <a:schemeClr val="bg1"/>
                </a:solidFill>
                <a:latin typeface="Arial" panose="020B0604020202020204" pitchFamily="34" charset="0"/>
                <a:cs typeface="Arial" panose="020B0604020202020204" pitchFamily="34" charset="0"/>
              </a:rPr>
              <a:t>.</a:t>
            </a:r>
          </a:p>
        </p:txBody>
      </p:sp>
      <p:pic>
        <p:nvPicPr>
          <p:cNvPr id="24" name="Picture 23">
            <a:extLst>
              <a:ext uri="{FF2B5EF4-FFF2-40B4-BE49-F238E27FC236}">
                <a16:creationId xmlns:a16="http://schemas.microsoft.com/office/drawing/2014/main" id="{2BD50A15-EAE0-98EC-7AE5-86EEEF076638}"/>
              </a:ext>
            </a:extLst>
          </p:cNvPr>
          <p:cNvPicPr>
            <a:picLocks noChangeAspect="1"/>
          </p:cNvPicPr>
          <p:nvPr/>
        </p:nvPicPr>
        <p:blipFill>
          <a:blip r:embed="rId5"/>
          <a:srcRect/>
          <a:stretch/>
        </p:blipFill>
        <p:spPr>
          <a:xfrm>
            <a:off x="6218511" y="1344351"/>
            <a:ext cx="998231" cy="998231"/>
          </a:xfrm>
          <a:prstGeom prst="rect">
            <a:avLst/>
          </a:prstGeom>
        </p:spPr>
      </p:pic>
      <p:pic>
        <p:nvPicPr>
          <p:cNvPr id="25" name="Picture 24">
            <a:extLst>
              <a:ext uri="{FF2B5EF4-FFF2-40B4-BE49-F238E27FC236}">
                <a16:creationId xmlns:a16="http://schemas.microsoft.com/office/drawing/2014/main" id="{F48B17F2-7CCD-C967-D6D9-E01342C32740}"/>
              </a:ext>
            </a:extLst>
          </p:cNvPr>
          <p:cNvPicPr>
            <a:picLocks noChangeAspect="1"/>
          </p:cNvPicPr>
          <p:nvPr/>
        </p:nvPicPr>
        <p:blipFill>
          <a:blip r:embed="rId6"/>
          <a:srcRect/>
          <a:stretch/>
        </p:blipFill>
        <p:spPr>
          <a:xfrm>
            <a:off x="6218511" y="2895926"/>
            <a:ext cx="998231" cy="998231"/>
          </a:xfrm>
          <a:prstGeom prst="rect">
            <a:avLst/>
          </a:prstGeom>
        </p:spPr>
      </p:pic>
      <p:pic>
        <p:nvPicPr>
          <p:cNvPr id="26" name="Picture 25">
            <a:extLst>
              <a:ext uri="{FF2B5EF4-FFF2-40B4-BE49-F238E27FC236}">
                <a16:creationId xmlns:a16="http://schemas.microsoft.com/office/drawing/2014/main" id="{9C746F69-CE8A-2EC2-F8F0-C862D7867999}"/>
              </a:ext>
            </a:extLst>
          </p:cNvPr>
          <p:cNvPicPr>
            <a:picLocks noChangeAspect="1"/>
          </p:cNvPicPr>
          <p:nvPr/>
        </p:nvPicPr>
        <p:blipFill>
          <a:blip r:embed="rId7"/>
          <a:srcRect/>
          <a:stretch/>
        </p:blipFill>
        <p:spPr>
          <a:xfrm>
            <a:off x="6218511" y="4447501"/>
            <a:ext cx="998231" cy="998231"/>
          </a:xfrm>
          <a:prstGeom prst="rect">
            <a:avLst/>
          </a:prstGeom>
        </p:spPr>
      </p:pic>
      <p:sp>
        <p:nvSpPr>
          <p:cNvPr id="27" name="TextBox 26">
            <a:extLst>
              <a:ext uri="{FF2B5EF4-FFF2-40B4-BE49-F238E27FC236}">
                <a16:creationId xmlns:a16="http://schemas.microsoft.com/office/drawing/2014/main" id="{5CAD4BAB-668E-A2D3-FDD4-D0A82DEFC3BE}"/>
              </a:ext>
            </a:extLst>
          </p:cNvPr>
          <p:cNvSpPr txBox="1"/>
          <p:nvPr/>
        </p:nvSpPr>
        <p:spPr>
          <a:xfrm>
            <a:off x="7484793" y="1526585"/>
            <a:ext cx="3743079" cy="646331"/>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Earnings</a:t>
            </a:r>
            <a:r>
              <a:rPr lang="en-US" dirty="0">
                <a:solidFill>
                  <a:srgbClr val="D61F3D"/>
                </a:solidFill>
                <a:latin typeface="Arial" panose="020B0604020202020204" pitchFamily="34" charset="0"/>
                <a:cs typeface="Arial" panose="020B0604020202020204" pitchFamily="34" charset="0"/>
              </a:rPr>
              <a:t> in excess of 1.000 years of service credit.</a:t>
            </a:r>
          </a:p>
        </p:txBody>
      </p:sp>
      <p:sp>
        <p:nvSpPr>
          <p:cNvPr id="29" name="TextBox 28">
            <a:extLst>
              <a:ext uri="{FF2B5EF4-FFF2-40B4-BE49-F238E27FC236}">
                <a16:creationId xmlns:a16="http://schemas.microsoft.com/office/drawing/2014/main" id="{D27A3909-C799-D214-1B26-F11350B605E7}"/>
              </a:ext>
            </a:extLst>
          </p:cNvPr>
          <p:cNvSpPr txBox="1"/>
          <p:nvPr/>
        </p:nvSpPr>
        <p:spPr>
          <a:xfrm>
            <a:off x="7484793" y="3071876"/>
            <a:ext cx="3743078" cy="646331"/>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Contributions</a:t>
            </a:r>
            <a:r>
              <a:rPr lang="en-US" dirty="0">
                <a:solidFill>
                  <a:srgbClr val="D61F3D"/>
                </a:solidFill>
                <a:latin typeface="Arial" panose="020B0604020202020204" pitchFamily="34" charset="0"/>
                <a:cs typeface="Arial" panose="020B0604020202020204" pitchFamily="34" charset="0"/>
              </a:rPr>
              <a:t> from both you and </a:t>
            </a:r>
            <a:br>
              <a:rPr lang="en-US" dirty="0">
                <a:solidFill>
                  <a:srgbClr val="D61F3D"/>
                </a:solidFill>
                <a:latin typeface="Arial" panose="020B0604020202020204" pitchFamily="34" charset="0"/>
                <a:cs typeface="Arial" panose="020B0604020202020204" pitchFamily="34" charset="0"/>
              </a:rPr>
            </a:br>
            <a:r>
              <a:rPr lang="en-US" dirty="0">
                <a:solidFill>
                  <a:srgbClr val="D61F3D"/>
                </a:solidFill>
                <a:latin typeface="Arial" panose="020B0604020202020204" pitchFamily="34" charset="0"/>
                <a:cs typeface="Arial" panose="020B0604020202020204" pitchFamily="34" charset="0"/>
              </a:rPr>
              <a:t>your employer.</a:t>
            </a:r>
          </a:p>
        </p:txBody>
      </p:sp>
      <p:sp>
        <p:nvSpPr>
          <p:cNvPr id="30" name="TextBox 29">
            <a:extLst>
              <a:ext uri="{FF2B5EF4-FFF2-40B4-BE49-F238E27FC236}">
                <a16:creationId xmlns:a16="http://schemas.microsoft.com/office/drawing/2014/main" id="{1BDE3C91-6BCB-7920-5CC0-C6E18BEB61B7}"/>
              </a:ext>
            </a:extLst>
          </p:cNvPr>
          <p:cNvSpPr txBox="1"/>
          <p:nvPr/>
        </p:nvSpPr>
        <p:spPr>
          <a:xfrm>
            <a:off x="7484793" y="4755665"/>
            <a:ext cx="3743077" cy="369332"/>
          </a:xfrm>
          <a:prstGeom prst="rect">
            <a:avLst/>
          </a:prstGeom>
          <a:noFill/>
        </p:spPr>
        <p:txBody>
          <a:bodyPr wrap="square" rtlCol="0" anchor="ctr">
            <a:spAutoFit/>
          </a:bodyPr>
          <a:lstStyle/>
          <a:p>
            <a:r>
              <a:rPr lang="en-US" b="1" dirty="0">
                <a:solidFill>
                  <a:srgbClr val="D61F3D"/>
                </a:solidFill>
                <a:latin typeface="Arial" panose="020B0604020202020204" pitchFamily="34" charset="0"/>
                <a:cs typeface="Arial" panose="020B0604020202020204" pitchFamily="34" charset="0"/>
              </a:rPr>
              <a:t>Guaranteed</a:t>
            </a:r>
            <a:r>
              <a:rPr lang="en-US" dirty="0">
                <a:solidFill>
                  <a:srgbClr val="D61F3D"/>
                </a:solidFill>
                <a:latin typeface="Arial" panose="020B0604020202020204" pitchFamily="34" charset="0"/>
                <a:cs typeface="Arial" panose="020B0604020202020204" pitchFamily="34" charset="0"/>
              </a:rPr>
              <a:t> annual interest rate.</a:t>
            </a:r>
          </a:p>
        </p:txBody>
      </p:sp>
      <p:sp>
        <p:nvSpPr>
          <p:cNvPr id="5" name="Title 1">
            <a:extLst>
              <a:ext uri="{FF2B5EF4-FFF2-40B4-BE49-F238E27FC236}">
                <a16:creationId xmlns:a16="http://schemas.microsoft.com/office/drawing/2014/main" id="{8686A27A-8442-81BE-7FF9-9767B5DF169E}"/>
              </a:ext>
            </a:extLst>
          </p:cNvPr>
          <p:cNvSpPr txBox="1">
            <a:spLocks/>
          </p:cNvSpPr>
          <p:nvPr/>
        </p:nvSpPr>
        <p:spPr>
          <a:xfrm>
            <a:off x="294409" y="2163234"/>
            <a:ext cx="4362257"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solidFill>
                  <a:schemeClr val="bg1"/>
                </a:solidFill>
                <a:latin typeface="Arial" panose="020B0604020202020204" pitchFamily="34" charset="0"/>
                <a:cs typeface="Arial" panose="020B0604020202020204" pitchFamily="34" charset="0"/>
              </a:rPr>
              <a:t>Build your Defined Benefit Supplement account</a:t>
            </a:r>
          </a:p>
        </p:txBody>
      </p:sp>
    </p:spTree>
    <p:extLst>
      <p:ext uri="{BB962C8B-B14F-4D97-AF65-F5344CB8AC3E}">
        <p14:creationId xmlns:p14="http://schemas.microsoft.com/office/powerpoint/2010/main" val="17371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1" y="-1"/>
            <a:ext cx="12191999" cy="6857999"/>
          </a:xfrm>
          <a:prstGeom prst="rect">
            <a:avLst/>
          </a:prstGeom>
        </p:spPr>
      </p:pic>
      <p:pic>
        <p:nvPicPr>
          <p:cNvPr id="6" name="Picture 5" descr="A diagram of a different benefits&#10;&#10;Description automatically generated">
            <a:extLst>
              <a:ext uri="{FF2B5EF4-FFF2-40B4-BE49-F238E27FC236}">
                <a16:creationId xmlns:a16="http://schemas.microsoft.com/office/drawing/2014/main" id="{CCF60C0C-63BA-43EF-527D-9F818EC88299}"/>
              </a:ext>
            </a:extLst>
          </p:cNvPr>
          <p:cNvPicPr>
            <a:picLocks noChangeAspect="1"/>
          </p:cNvPicPr>
          <p:nvPr/>
        </p:nvPicPr>
        <p:blipFill>
          <a:blip r:embed="rId4"/>
          <a:stretch>
            <a:fillRect/>
          </a:stretch>
        </p:blipFill>
        <p:spPr>
          <a:xfrm>
            <a:off x="3592043" y="1300197"/>
            <a:ext cx="5150061" cy="5052098"/>
          </a:xfrm>
          <a:prstGeom prst="rect">
            <a:avLst/>
          </a:prstGeom>
        </p:spPr>
      </p:pic>
      <p:sp>
        <p:nvSpPr>
          <p:cNvPr id="2" name="Rectangle 1">
            <a:extLst>
              <a:ext uri="{FF2B5EF4-FFF2-40B4-BE49-F238E27FC236}">
                <a16:creationId xmlns:a16="http://schemas.microsoft.com/office/drawing/2014/main" id="{1815C3B3-417E-F0F3-2EB9-C890E8AA7EC0}"/>
              </a:ext>
            </a:extLst>
          </p:cNvPr>
          <p:cNvSpPr/>
          <p:nvPr/>
        </p:nvSpPr>
        <p:spPr>
          <a:xfrm>
            <a:off x="0" y="2"/>
            <a:ext cx="12192000"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51B3116-1B1A-455E-0679-75B16B5B2125}"/>
              </a:ext>
            </a:extLst>
          </p:cNvPr>
          <p:cNvCxnSpPr>
            <a:cxnSpLocks/>
          </p:cNvCxnSpPr>
          <p:nvPr/>
        </p:nvCxnSpPr>
        <p:spPr>
          <a:xfrm flipH="1">
            <a:off x="6293344" y="4819295"/>
            <a:ext cx="2253391" cy="0"/>
          </a:xfrm>
          <a:prstGeom prst="line">
            <a:avLst/>
          </a:prstGeom>
          <a:ln w="25400">
            <a:solidFill>
              <a:srgbClr val="D61F3D"/>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2E5A032-AFD9-1133-83D9-C7A78D5B161E}"/>
              </a:ext>
            </a:extLst>
          </p:cNvPr>
          <p:cNvSpPr/>
          <p:nvPr/>
        </p:nvSpPr>
        <p:spPr>
          <a:xfrm>
            <a:off x="8546735" y="4104610"/>
            <a:ext cx="2146300" cy="1212850"/>
          </a:xfrm>
          <a:prstGeom prst="rect">
            <a:avLst/>
          </a:prstGeom>
          <a:solidFill>
            <a:schemeClr val="bg1"/>
          </a:solid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F307F502-9A99-81E0-B399-BF8C454493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52976" y="4218057"/>
            <a:ext cx="1971918" cy="985959"/>
          </a:xfrm>
          <a:prstGeom prst="rect">
            <a:avLst/>
          </a:prstGeom>
          <a:solidFill>
            <a:schemeClr val="bg1"/>
          </a:solidFill>
        </p:spPr>
      </p:pic>
      <p:sp>
        <p:nvSpPr>
          <p:cNvPr id="4" name="Title 1">
            <a:extLst>
              <a:ext uri="{FF2B5EF4-FFF2-40B4-BE49-F238E27FC236}">
                <a16:creationId xmlns:a16="http://schemas.microsoft.com/office/drawing/2014/main" id="{A01C60E0-73B3-A110-7ECD-5B976E717431}"/>
              </a:ext>
            </a:extLst>
          </p:cNvPr>
          <p:cNvSpPr>
            <a:spLocks noGrp="1"/>
          </p:cNvSpPr>
          <p:nvPr>
            <p:ph type="title"/>
          </p:nvPr>
        </p:nvSpPr>
        <p:spPr>
          <a:xfrm>
            <a:off x="260542" y="2"/>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CalSTRS hybrid retirement system</a:t>
            </a:r>
          </a:p>
        </p:txBody>
      </p:sp>
    </p:spTree>
    <p:extLst>
      <p:ext uri="{BB962C8B-B14F-4D97-AF65-F5344CB8AC3E}">
        <p14:creationId xmlns:p14="http://schemas.microsoft.com/office/powerpoint/2010/main" val="3500859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998F7-F4F6-3CEB-3D87-EF8D1CE94F59}"/>
              </a:ext>
            </a:extLst>
          </p:cNvPr>
          <p:cNvSpPr/>
          <p:nvPr/>
        </p:nvSpPr>
        <p:spPr>
          <a:xfrm>
            <a:off x="329186" y="329185"/>
            <a:ext cx="11533630"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9C72D-161A-B716-DF2E-13F86D75FC75}"/>
              </a:ext>
            </a:extLst>
          </p:cNvPr>
          <p:cNvSpPr>
            <a:spLocks noGrp="1"/>
          </p:cNvSpPr>
          <p:nvPr>
            <p:ph type="title"/>
          </p:nvPr>
        </p:nvSpPr>
        <p:spPr>
          <a:xfrm>
            <a:off x="2152650" y="1839967"/>
            <a:ext cx="7886700" cy="1325563"/>
          </a:xfrm>
        </p:spPr>
        <p:txBody>
          <a:bodyPr/>
          <a:lstStyle/>
          <a:p>
            <a:pPr algn="ctr"/>
            <a:r>
              <a:rPr lang="en-US" b="1" dirty="0">
                <a:solidFill>
                  <a:srgbClr val="490229"/>
                </a:solidFill>
                <a:latin typeface="Arial" panose="020B0604020202020204" pitchFamily="34" charset="0"/>
                <a:cs typeface="Arial" panose="020B0604020202020204" pitchFamily="34" charset="0"/>
              </a:rPr>
              <a:t>Let’s compare</a:t>
            </a:r>
          </a:p>
        </p:txBody>
      </p:sp>
      <p:pic>
        <p:nvPicPr>
          <p:cNvPr id="4" name="Picture 3">
            <a:extLst>
              <a:ext uri="{FF2B5EF4-FFF2-40B4-BE49-F238E27FC236}">
                <a16:creationId xmlns:a16="http://schemas.microsoft.com/office/drawing/2014/main" id="{C65514A1-E76B-A249-49BF-C6662D553349}"/>
              </a:ext>
            </a:extLst>
          </p:cNvPr>
          <p:cNvPicPr>
            <a:picLocks noChangeAspect="1"/>
          </p:cNvPicPr>
          <p:nvPr/>
        </p:nvPicPr>
        <p:blipFill>
          <a:blip r:embed="rId3"/>
          <a:srcRect/>
          <a:stretch/>
        </p:blipFill>
        <p:spPr>
          <a:xfrm>
            <a:off x="2392620" y="3165529"/>
            <a:ext cx="7099804" cy="1774951"/>
          </a:xfrm>
          <a:prstGeom prst="rect">
            <a:avLst/>
          </a:prstGeom>
        </p:spPr>
      </p:pic>
    </p:spTree>
    <p:extLst>
      <p:ext uri="{BB962C8B-B14F-4D97-AF65-F5344CB8AC3E}">
        <p14:creationId xmlns:p14="http://schemas.microsoft.com/office/powerpoint/2010/main" val="2821100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4064654" y="1266971"/>
            <a:ext cx="4063673"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8128327" y="1266971"/>
            <a:ext cx="4063673"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4832233"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8895880"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152400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Choose a plan that works for you</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8411" y="3578068"/>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755678"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8895880" y="2590518"/>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8412" y="242831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4707199"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755678"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8895880"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4707199"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755678"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8895880"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8411" y="437578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4707199"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755678"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8907807"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8411" y="510603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4707199"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8" name="Rectangle 7">
            <a:extLst>
              <a:ext uri="{FF2B5EF4-FFF2-40B4-BE49-F238E27FC236}">
                <a16:creationId xmlns:a16="http://schemas.microsoft.com/office/drawing/2014/main" id="{EC7F4BF2-5318-9236-56EC-6D9E0E86A9D3}"/>
              </a:ext>
            </a:extLst>
          </p:cNvPr>
          <p:cNvSpPr/>
          <p:nvPr/>
        </p:nvSpPr>
        <p:spPr>
          <a:xfrm>
            <a:off x="0" y="3564024"/>
            <a:ext cx="12192000" cy="3060348"/>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838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4064654" y="1266971"/>
            <a:ext cx="4063673"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8128327" y="1266971"/>
            <a:ext cx="4063673"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4832233"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8895880"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152400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Choose a plan that works for you</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8411" y="3578068"/>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755678"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8895880" y="2590518"/>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8412" y="242831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4707199"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755678"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8895880"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4707199"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755678"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8895880"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8411" y="437578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4707199"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755678"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8907807"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8411" y="510603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4707199"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8" name="Rectangle 7">
            <a:extLst>
              <a:ext uri="{FF2B5EF4-FFF2-40B4-BE49-F238E27FC236}">
                <a16:creationId xmlns:a16="http://schemas.microsoft.com/office/drawing/2014/main" id="{EC7F4BF2-5318-9236-56EC-6D9E0E86A9D3}"/>
              </a:ext>
            </a:extLst>
          </p:cNvPr>
          <p:cNvSpPr/>
          <p:nvPr/>
        </p:nvSpPr>
        <p:spPr>
          <a:xfrm>
            <a:off x="0" y="4325046"/>
            <a:ext cx="12192000" cy="2299326"/>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62F8DA-765D-3C08-CA42-2863C866AD8F}"/>
              </a:ext>
            </a:extLst>
          </p:cNvPr>
          <p:cNvSpPr/>
          <p:nvPr/>
        </p:nvSpPr>
        <p:spPr>
          <a:xfrm>
            <a:off x="0" y="2403648"/>
            <a:ext cx="12192000" cy="1184041"/>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146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998F7-F4F6-3CEB-3D87-EF8D1CE94F59}"/>
              </a:ext>
            </a:extLst>
          </p:cNvPr>
          <p:cNvSpPr/>
          <p:nvPr/>
        </p:nvSpPr>
        <p:spPr>
          <a:xfrm>
            <a:off x="329184" y="329185"/>
            <a:ext cx="11533632"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9C72D-161A-B716-DF2E-13F86D75FC75}"/>
              </a:ext>
            </a:extLst>
          </p:cNvPr>
          <p:cNvSpPr>
            <a:spLocks noGrp="1"/>
          </p:cNvSpPr>
          <p:nvPr>
            <p:ph type="title"/>
          </p:nvPr>
        </p:nvSpPr>
        <p:spPr>
          <a:xfrm>
            <a:off x="2152650" y="1839967"/>
            <a:ext cx="7886700" cy="1325563"/>
          </a:xfrm>
        </p:spPr>
        <p:txBody>
          <a:bodyPr/>
          <a:lstStyle/>
          <a:p>
            <a:pPr algn="ctr"/>
            <a:r>
              <a:rPr lang="en-US" b="1" dirty="0">
                <a:solidFill>
                  <a:srgbClr val="490229"/>
                </a:solidFill>
                <a:latin typeface="Arial" panose="020B0604020202020204" pitchFamily="34" charset="0"/>
                <a:cs typeface="Arial" panose="020B0604020202020204" pitchFamily="34" charset="0"/>
              </a:rPr>
              <a:t>What program are you paying into?</a:t>
            </a:r>
          </a:p>
        </p:txBody>
      </p:sp>
      <p:pic>
        <p:nvPicPr>
          <p:cNvPr id="4" name="Picture 3">
            <a:extLst>
              <a:ext uri="{FF2B5EF4-FFF2-40B4-BE49-F238E27FC236}">
                <a16:creationId xmlns:a16="http://schemas.microsoft.com/office/drawing/2014/main" id="{F2483CBA-FF19-9715-469D-5A2A4B333A9A}"/>
              </a:ext>
            </a:extLst>
          </p:cNvPr>
          <p:cNvPicPr>
            <a:picLocks noChangeAspect="1"/>
          </p:cNvPicPr>
          <p:nvPr/>
        </p:nvPicPr>
        <p:blipFill>
          <a:blip r:embed="rId3"/>
          <a:srcRect/>
          <a:stretch/>
        </p:blipFill>
        <p:spPr>
          <a:xfrm>
            <a:off x="2538985" y="3544719"/>
            <a:ext cx="7114031" cy="892811"/>
          </a:xfrm>
          <a:prstGeom prst="rect">
            <a:avLst/>
          </a:prstGeom>
        </p:spPr>
      </p:pic>
    </p:spTree>
    <p:extLst>
      <p:ext uri="{BB962C8B-B14F-4D97-AF65-F5344CB8AC3E}">
        <p14:creationId xmlns:p14="http://schemas.microsoft.com/office/powerpoint/2010/main" val="1880921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4064654" y="1266971"/>
            <a:ext cx="4063673"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8128327" y="1266971"/>
            <a:ext cx="4063673"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4832233"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8895880"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152400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Choose a plan that works for you</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8411" y="3578068"/>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755678"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8895880" y="2590518"/>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8412" y="242831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4707199"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755678"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8895880"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4707199"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755678"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8895880"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8411" y="437578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4707199"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755678"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8907807"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8411" y="510603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4707199"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8" name="Rectangle 7">
            <a:extLst>
              <a:ext uri="{FF2B5EF4-FFF2-40B4-BE49-F238E27FC236}">
                <a16:creationId xmlns:a16="http://schemas.microsoft.com/office/drawing/2014/main" id="{EC7F4BF2-5318-9236-56EC-6D9E0E86A9D3}"/>
              </a:ext>
            </a:extLst>
          </p:cNvPr>
          <p:cNvSpPr/>
          <p:nvPr/>
        </p:nvSpPr>
        <p:spPr>
          <a:xfrm>
            <a:off x="0" y="5083148"/>
            <a:ext cx="12192000" cy="1541223"/>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62F8DA-765D-3C08-CA42-2863C866AD8F}"/>
              </a:ext>
            </a:extLst>
          </p:cNvPr>
          <p:cNvSpPr/>
          <p:nvPr/>
        </p:nvSpPr>
        <p:spPr>
          <a:xfrm>
            <a:off x="0" y="2403648"/>
            <a:ext cx="12192000" cy="2029132"/>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803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4064654" y="1266971"/>
            <a:ext cx="4063673"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8128327" y="1266971"/>
            <a:ext cx="4063673"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4832233"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8895880"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152400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Choose a plan that works for you</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8411" y="3578068"/>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755678"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8895880" y="2590518"/>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8412" y="242831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4707199"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755678"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8895880"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4707199"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755678"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8895880"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8411" y="437578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4707199"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755678"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8907807"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8411" y="510603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4707199"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2" name="Rectangle 1">
            <a:extLst>
              <a:ext uri="{FF2B5EF4-FFF2-40B4-BE49-F238E27FC236}">
                <a16:creationId xmlns:a16="http://schemas.microsoft.com/office/drawing/2014/main" id="{8162F8DA-765D-3C08-CA42-2863C866AD8F}"/>
              </a:ext>
            </a:extLst>
          </p:cNvPr>
          <p:cNvSpPr/>
          <p:nvPr/>
        </p:nvSpPr>
        <p:spPr>
          <a:xfrm>
            <a:off x="0" y="2403648"/>
            <a:ext cx="12192000" cy="2810120"/>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61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69EC84-47C6-0E85-7A88-2C3FA2EE1362}"/>
              </a:ext>
            </a:extLst>
          </p:cNvPr>
          <p:cNvSpPr/>
          <p:nvPr/>
        </p:nvSpPr>
        <p:spPr>
          <a:xfrm>
            <a:off x="329185" y="319854"/>
            <a:ext cx="11533631"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051F5CA-740B-E616-DD64-A56F0B89869B}"/>
              </a:ext>
            </a:extLst>
          </p:cNvPr>
          <p:cNvGrpSpPr/>
          <p:nvPr/>
        </p:nvGrpSpPr>
        <p:grpSpPr>
          <a:xfrm>
            <a:off x="4666177" y="858112"/>
            <a:ext cx="2859647" cy="2859647"/>
            <a:chOff x="1747161" y="448955"/>
            <a:chExt cx="3436731" cy="3436731"/>
          </a:xfrm>
        </p:grpSpPr>
        <p:sp>
          <p:nvSpPr>
            <p:cNvPr id="10" name="Oval 9">
              <a:extLst>
                <a:ext uri="{FF2B5EF4-FFF2-40B4-BE49-F238E27FC236}">
                  <a16:creationId xmlns:a16="http://schemas.microsoft.com/office/drawing/2014/main" id="{BAF644AA-B2BE-05C4-E44B-86A9DBBEAC64}"/>
                </a:ext>
              </a:extLst>
            </p:cNvPr>
            <p:cNvSpPr/>
            <p:nvPr/>
          </p:nvSpPr>
          <p:spPr>
            <a:xfrm>
              <a:off x="1747161" y="448955"/>
              <a:ext cx="3436731" cy="3436731"/>
            </a:xfrm>
            <a:prstGeom prst="ellipse">
              <a:avLst/>
            </a:prstGeom>
            <a:solidFill>
              <a:schemeClr val="bg1"/>
            </a:solid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77D25EC-3052-24B9-361D-ABDFE60F0491}"/>
                </a:ext>
              </a:extLst>
            </p:cNvPr>
            <p:cNvPicPr>
              <a:picLocks noChangeAspect="1"/>
            </p:cNvPicPr>
            <p:nvPr/>
          </p:nvPicPr>
          <p:blipFill>
            <a:blip r:embed="rId3"/>
            <a:srcRect l="228" r="228"/>
            <a:stretch/>
          </p:blipFill>
          <p:spPr>
            <a:xfrm>
              <a:off x="1966304" y="666893"/>
              <a:ext cx="2997582" cy="3011333"/>
            </a:xfrm>
            <a:prstGeom prst="rect">
              <a:avLst/>
            </a:prstGeom>
          </p:spPr>
        </p:pic>
      </p:grpSp>
      <p:sp>
        <p:nvSpPr>
          <p:cNvPr id="21" name="TextBox 20">
            <a:extLst>
              <a:ext uri="{FF2B5EF4-FFF2-40B4-BE49-F238E27FC236}">
                <a16:creationId xmlns:a16="http://schemas.microsoft.com/office/drawing/2014/main" id="{CD8C1326-2D79-02FD-3796-5553CF3B923C}"/>
              </a:ext>
            </a:extLst>
          </p:cNvPr>
          <p:cNvSpPr txBox="1"/>
          <p:nvPr/>
        </p:nvSpPr>
        <p:spPr>
          <a:xfrm>
            <a:off x="2370446" y="3899102"/>
            <a:ext cx="7625751" cy="2031325"/>
          </a:xfrm>
          <a:prstGeom prst="rect">
            <a:avLst/>
          </a:prstGeom>
          <a:noFill/>
        </p:spPr>
        <p:txBody>
          <a:bodyPr wrap="square" rtlCol="0">
            <a:spAutoFit/>
          </a:bodyPr>
          <a:lstStyle/>
          <a:p>
            <a:pPr algn="ctr">
              <a:spcAft>
                <a:spcPts val="600"/>
              </a:spcAft>
            </a:pPr>
            <a:r>
              <a:rPr lang="en-US" sz="3600" b="1" dirty="0">
                <a:solidFill>
                  <a:srgbClr val="D61F3D"/>
                </a:solidFill>
                <a:latin typeface="Arial" panose="020B0604020202020204" pitchFamily="34" charset="0"/>
                <a:cs typeface="Arial" panose="020B0604020202020204" pitchFamily="34" charset="0"/>
              </a:rPr>
              <a:t>Candace</a:t>
            </a:r>
          </a:p>
          <a:p>
            <a:pPr>
              <a:spcAft>
                <a:spcPts val="600"/>
              </a:spcAft>
            </a:pPr>
            <a:r>
              <a:rPr lang="en-US" sz="1600" dirty="0">
                <a:latin typeface="Arial" panose="020B0604020202020204" pitchFamily="34" charset="0"/>
                <a:cs typeface="Arial" panose="020B0604020202020204" pitchFamily="34" charset="0"/>
              </a:rPr>
              <a:t>Teaching is a supplemental career choice for Candace. She is currently planning to teach only one to two classes each semester for the next 10 years. </a:t>
            </a:r>
          </a:p>
          <a:p>
            <a:pPr>
              <a:spcAft>
                <a:spcPts val="600"/>
              </a:spcAft>
            </a:pPr>
            <a:r>
              <a:rPr lang="en-US" sz="1600" dirty="0">
                <a:latin typeface="Arial" panose="020B0604020202020204" pitchFamily="34" charset="0"/>
                <a:cs typeface="Arial" panose="020B0604020202020204" pitchFamily="34" charset="0"/>
              </a:rPr>
              <a:t>This means it could take more than 10 years for her to earn the service credit needed to meet the vesting requirement for the Defined Benefit Program. She’d also like the option to retire early if the opportunity came along.</a:t>
            </a:r>
          </a:p>
        </p:txBody>
      </p:sp>
    </p:spTree>
    <p:extLst>
      <p:ext uri="{BB962C8B-B14F-4D97-AF65-F5344CB8AC3E}">
        <p14:creationId xmlns:p14="http://schemas.microsoft.com/office/powerpoint/2010/main" val="2689216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4064654" y="1266971"/>
            <a:ext cx="4063673"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8128327" y="1266971"/>
            <a:ext cx="4063673"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4832233"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8895880"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152400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Best plan for Candace</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86349" y="3578068"/>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755678"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8895880" y="2590518"/>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8412" y="242831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4707199"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755678"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8895880"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4707199"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755678"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8895880"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86349" y="437578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4707199"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755678"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8907807"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86349" y="510603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4707199"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7" name="Rectangle 6">
            <a:extLst>
              <a:ext uri="{FF2B5EF4-FFF2-40B4-BE49-F238E27FC236}">
                <a16:creationId xmlns:a16="http://schemas.microsoft.com/office/drawing/2014/main" id="{EC345C26-6C5B-9136-0A51-70CBD6470A4C}"/>
              </a:ext>
            </a:extLst>
          </p:cNvPr>
          <p:cNvSpPr/>
          <p:nvPr/>
        </p:nvSpPr>
        <p:spPr>
          <a:xfrm>
            <a:off x="8134979" y="1266969"/>
            <a:ext cx="4055495" cy="5359024"/>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9019DA-15D9-CF6E-377D-1C182026CBFC}"/>
              </a:ext>
            </a:extLst>
          </p:cNvPr>
          <p:cNvSpPr/>
          <p:nvPr/>
        </p:nvSpPr>
        <p:spPr>
          <a:xfrm>
            <a:off x="4071308" y="1266965"/>
            <a:ext cx="4055494" cy="5359017"/>
          </a:xfrm>
          <a:prstGeom prst="rect">
            <a:avLst/>
          </a:prstGeom>
          <a:noFill/>
          <a:ln w="50800">
            <a:solidFill>
              <a:srgbClr val="EF7C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58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69EC84-47C6-0E85-7A88-2C3FA2EE1362}"/>
              </a:ext>
            </a:extLst>
          </p:cNvPr>
          <p:cNvSpPr/>
          <p:nvPr/>
        </p:nvSpPr>
        <p:spPr>
          <a:xfrm>
            <a:off x="329185" y="329185"/>
            <a:ext cx="11533630"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D8C1326-2D79-02FD-3796-5553CF3B923C}"/>
              </a:ext>
            </a:extLst>
          </p:cNvPr>
          <p:cNvSpPr txBox="1"/>
          <p:nvPr/>
        </p:nvSpPr>
        <p:spPr>
          <a:xfrm>
            <a:off x="2417099" y="3918310"/>
            <a:ext cx="7513783" cy="2031325"/>
          </a:xfrm>
          <a:prstGeom prst="rect">
            <a:avLst/>
          </a:prstGeom>
          <a:noFill/>
        </p:spPr>
        <p:txBody>
          <a:bodyPr wrap="square" rtlCol="0">
            <a:spAutoFit/>
          </a:bodyPr>
          <a:lstStyle/>
          <a:p>
            <a:pPr algn="ctr">
              <a:spcAft>
                <a:spcPts val="600"/>
              </a:spcAft>
            </a:pPr>
            <a:r>
              <a:rPr lang="en-US" sz="3600" b="1" dirty="0">
                <a:solidFill>
                  <a:srgbClr val="490229"/>
                </a:solidFill>
                <a:latin typeface="Arial" panose="020B0604020202020204" pitchFamily="34" charset="0"/>
                <a:cs typeface="Arial" panose="020B0604020202020204" pitchFamily="34" charset="0"/>
              </a:rPr>
              <a:t>Jack</a:t>
            </a:r>
          </a:p>
          <a:p>
            <a:pPr>
              <a:spcAft>
                <a:spcPts val="600"/>
              </a:spcAft>
            </a:pPr>
            <a:r>
              <a:rPr lang="en-US" sz="1600" dirty="0">
                <a:latin typeface="Arial" panose="020B0604020202020204" pitchFamily="34" charset="0"/>
                <a:cs typeface="Arial" panose="020B0604020202020204" pitchFamily="34" charset="0"/>
              </a:rPr>
              <a:t>Although Jack works part time now, he does hope to find a full-time contract or teach more classes in the near future.</a:t>
            </a:r>
          </a:p>
          <a:p>
            <a:pPr>
              <a:spcAft>
                <a:spcPts val="600"/>
              </a:spcAft>
            </a:pPr>
            <a:r>
              <a:rPr lang="en-US" sz="1600" dirty="0">
                <a:latin typeface="Arial" panose="020B0604020202020204" pitchFamily="34" charset="0"/>
                <a:cs typeface="Arial" panose="020B0604020202020204" pitchFamily="34" charset="0"/>
              </a:rPr>
              <a:t>Between his and his spouse’s income, they make enough money for him to afford the Defined Benefit Program contribution rate. Being young, he still has time to earn his minimum 5.000 service credits to become vested.</a:t>
            </a:r>
          </a:p>
        </p:txBody>
      </p:sp>
      <p:grpSp>
        <p:nvGrpSpPr>
          <p:cNvPr id="3" name="Group 2">
            <a:extLst>
              <a:ext uri="{FF2B5EF4-FFF2-40B4-BE49-F238E27FC236}">
                <a16:creationId xmlns:a16="http://schemas.microsoft.com/office/drawing/2014/main" id="{E55DAE7A-5107-69E3-8E42-01970C30801B}"/>
              </a:ext>
            </a:extLst>
          </p:cNvPr>
          <p:cNvGrpSpPr/>
          <p:nvPr/>
        </p:nvGrpSpPr>
        <p:grpSpPr>
          <a:xfrm>
            <a:off x="4666177" y="858112"/>
            <a:ext cx="2859647" cy="2859647"/>
            <a:chOff x="3142176" y="858111"/>
            <a:chExt cx="2859647" cy="2859647"/>
          </a:xfrm>
        </p:grpSpPr>
        <p:sp>
          <p:nvSpPr>
            <p:cNvPr id="10" name="Oval 9">
              <a:extLst>
                <a:ext uri="{FF2B5EF4-FFF2-40B4-BE49-F238E27FC236}">
                  <a16:creationId xmlns:a16="http://schemas.microsoft.com/office/drawing/2014/main" id="{BAF644AA-B2BE-05C4-E44B-86A9DBBEAC64}"/>
                </a:ext>
              </a:extLst>
            </p:cNvPr>
            <p:cNvSpPr/>
            <p:nvPr/>
          </p:nvSpPr>
          <p:spPr>
            <a:xfrm>
              <a:off x="3142176" y="858111"/>
              <a:ext cx="2859647" cy="2859647"/>
            </a:xfrm>
            <a:prstGeom prst="ellipse">
              <a:avLst/>
            </a:prstGeom>
            <a:solidFill>
              <a:schemeClr val="bg1"/>
            </a:solidFill>
            <a:ln w="25400">
              <a:solidFill>
                <a:srgbClr val="4902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965CAF1-9CDA-7CB0-EA26-B32698931C96}"/>
                </a:ext>
              </a:extLst>
            </p:cNvPr>
            <p:cNvPicPr>
              <a:picLocks noChangeAspect="1"/>
            </p:cNvPicPr>
            <p:nvPr/>
          </p:nvPicPr>
          <p:blipFill>
            <a:blip r:embed="rId3"/>
            <a:srcRect l="119" r="119"/>
            <a:stretch/>
          </p:blipFill>
          <p:spPr>
            <a:xfrm>
              <a:off x="3357167" y="1058662"/>
              <a:ext cx="2452697" cy="2458543"/>
            </a:xfrm>
            <a:prstGeom prst="rect">
              <a:avLst/>
            </a:prstGeom>
          </p:spPr>
        </p:pic>
      </p:grpSp>
    </p:spTree>
    <p:extLst>
      <p:ext uri="{BB962C8B-B14F-4D97-AF65-F5344CB8AC3E}">
        <p14:creationId xmlns:p14="http://schemas.microsoft.com/office/powerpoint/2010/main" val="1155409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4064654" y="1266971"/>
            <a:ext cx="4063673" cy="5359025"/>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8128327" y="1266971"/>
            <a:ext cx="4063673" cy="5359024"/>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4832233"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8895880"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152400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Best plan for Jack</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248412" y="3578068"/>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755678" y="28367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Vesting</a:t>
            </a:r>
          </a:p>
        </p:txBody>
      </p:sp>
      <p:sp>
        <p:nvSpPr>
          <p:cNvPr id="37" name="TextBox 36">
            <a:extLst>
              <a:ext uri="{FF2B5EF4-FFF2-40B4-BE49-F238E27FC236}">
                <a16:creationId xmlns:a16="http://schemas.microsoft.com/office/drawing/2014/main" id="{521F58D0-7FD2-3641-7E03-2C5C0DAFEC86}"/>
              </a:ext>
            </a:extLst>
          </p:cNvPr>
          <p:cNvSpPr txBox="1"/>
          <p:nvPr/>
        </p:nvSpPr>
        <p:spPr>
          <a:xfrm>
            <a:off x="8895880" y="2590518"/>
            <a:ext cx="2528515" cy="830997"/>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After earning a cumulative total of 5.000 years of service credit</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8412" y="242831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66DA57-F959-36C1-BBC7-E332D3943850}"/>
              </a:ext>
            </a:extLst>
          </p:cNvPr>
          <p:cNvSpPr txBox="1"/>
          <p:nvPr/>
        </p:nvSpPr>
        <p:spPr>
          <a:xfrm>
            <a:off x="4707199" y="28367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Immediately</a:t>
            </a:r>
          </a:p>
        </p:txBody>
      </p:sp>
      <p:sp>
        <p:nvSpPr>
          <p:cNvPr id="19" name="TextBox 18">
            <a:extLst>
              <a:ext uri="{FF2B5EF4-FFF2-40B4-BE49-F238E27FC236}">
                <a16:creationId xmlns:a16="http://schemas.microsoft.com/office/drawing/2014/main" id="{EB61AA8C-6C34-BEB2-7EE5-67E34D38EF9A}"/>
              </a:ext>
            </a:extLst>
          </p:cNvPr>
          <p:cNvSpPr txBox="1"/>
          <p:nvPr/>
        </p:nvSpPr>
        <p:spPr>
          <a:xfrm>
            <a:off x="755678" y="382993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Payroll deductions</a:t>
            </a:r>
          </a:p>
        </p:txBody>
      </p:sp>
      <p:sp>
        <p:nvSpPr>
          <p:cNvPr id="20" name="TextBox 19">
            <a:extLst>
              <a:ext uri="{FF2B5EF4-FFF2-40B4-BE49-F238E27FC236}">
                <a16:creationId xmlns:a16="http://schemas.microsoft.com/office/drawing/2014/main" id="{79C5E7F0-4B8B-B851-A530-89507CA44BEF}"/>
              </a:ext>
            </a:extLst>
          </p:cNvPr>
          <p:cNvSpPr txBox="1"/>
          <p:nvPr/>
        </p:nvSpPr>
        <p:spPr>
          <a:xfrm>
            <a:off x="8895880" y="382993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5" name="TextBox 24">
            <a:extLst>
              <a:ext uri="{FF2B5EF4-FFF2-40B4-BE49-F238E27FC236}">
                <a16:creationId xmlns:a16="http://schemas.microsoft.com/office/drawing/2014/main" id="{3139DFE1-9664-D28E-2D26-8D0210720EC4}"/>
              </a:ext>
            </a:extLst>
          </p:cNvPr>
          <p:cNvSpPr txBox="1"/>
          <p:nvPr/>
        </p:nvSpPr>
        <p:spPr>
          <a:xfrm>
            <a:off x="4707199" y="382993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Pretax</a:t>
            </a:r>
          </a:p>
        </p:txBody>
      </p:sp>
      <p:sp>
        <p:nvSpPr>
          <p:cNvPr id="28" name="TextBox 27">
            <a:extLst>
              <a:ext uri="{FF2B5EF4-FFF2-40B4-BE49-F238E27FC236}">
                <a16:creationId xmlns:a16="http://schemas.microsoft.com/office/drawing/2014/main" id="{BA3668C5-C010-5500-8483-30BC65E43C6E}"/>
              </a:ext>
            </a:extLst>
          </p:cNvPr>
          <p:cNvSpPr txBox="1"/>
          <p:nvPr/>
        </p:nvSpPr>
        <p:spPr>
          <a:xfrm>
            <a:off x="755678" y="456018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Benefit based on</a:t>
            </a:r>
          </a:p>
        </p:txBody>
      </p:sp>
      <p:sp>
        <p:nvSpPr>
          <p:cNvPr id="29" name="TextBox 28">
            <a:extLst>
              <a:ext uri="{FF2B5EF4-FFF2-40B4-BE49-F238E27FC236}">
                <a16:creationId xmlns:a16="http://schemas.microsoft.com/office/drawing/2014/main" id="{A3E85A48-50EB-8838-C2FF-85960059CE73}"/>
              </a:ext>
            </a:extLst>
          </p:cNvPr>
          <p:cNvSpPr txBox="1"/>
          <p:nvPr/>
        </p:nvSpPr>
        <p:spPr>
          <a:xfrm>
            <a:off x="8895880" y="4560188"/>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 formula</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8412" y="437578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D47021-538B-195C-B0E5-8F7961052785}"/>
              </a:ext>
            </a:extLst>
          </p:cNvPr>
          <p:cNvSpPr txBox="1"/>
          <p:nvPr/>
        </p:nvSpPr>
        <p:spPr>
          <a:xfrm>
            <a:off x="4707199" y="4560188"/>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Total balance of the account</a:t>
            </a:r>
          </a:p>
        </p:txBody>
      </p:sp>
      <p:sp>
        <p:nvSpPr>
          <p:cNvPr id="39" name="TextBox 38">
            <a:extLst>
              <a:ext uri="{FF2B5EF4-FFF2-40B4-BE49-F238E27FC236}">
                <a16:creationId xmlns:a16="http://schemas.microsoft.com/office/drawing/2014/main" id="{80D7FBC4-898A-ED8A-D7F0-6C8A6B4818B8}"/>
              </a:ext>
            </a:extLst>
          </p:cNvPr>
          <p:cNvSpPr txBox="1"/>
          <p:nvPr/>
        </p:nvSpPr>
        <p:spPr>
          <a:xfrm>
            <a:off x="755678" y="5750605"/>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Contribution rate</a:t>
            </a:r>
          </a:p>
        </p:txBody>
      </p:sp>
      <p:sp>
        <p:nvSpPr>
          <p:cNvPr id="43" name="TextBox 42">
            <a:extLst>
              <a:ext uri="{FF2B5EF4-FFF2-40B4-BE49-F238E27FC236}">
                <a16:creationId xmlns:a16="http://schemas.microsoft.com/office/drawing/2014/main" id="{A394A45F-FC6B-68ED-3ACD-646A094736E9}"/>
              </a:ext>
            </a:extLst>
          </p:cNvPr>
          <p:cNvSpPr txBox="1"/>
          <p:nvPr/>
        </p:nvSpPr>
        <p:spPr>
          <a:xfrm>
            <a:off x="8907807" y="5342801"/>
            <a:ext cx="2528515" cy="1154162"/>
          </a:xfrm>
          <a:prstGeom prst="rect">
            <a:avLst/>
          </a:prstGeom>
          <a:noFill/>
        </p:spPr>
        <p:txBody>
          <a:bodyPr wrap="square" rtlCol="0" anchor="ctr">
            <a:spAutoFit/>
          </a:bodyPr>
          <a:lstStyle/>
          <a:p>
            <a:pPr algn="ctr">
              <a:spcAft>
                <a:spcPts val="600"/>
              </a:spcAft>
            </a:pPr>
            <a:r>
              <a:rPr lang="en-US" sz="1600" b="1" dirty="0">
                <a:solidFill>
                  <a:schemeClr val="bg1"/>
                </a:solidFill>
                <a:latin typeface="Arial" panose="020B0604020202020204" pitchFamily="34" charset="0"/>
                <a:cs typeface="Arial" panose="020B0604020202020204" pitchFamily="34" charset="0"/>
              </a:rPr>
              <a:t>CalSTRS 2% at 60: </a:t>
            </a:r>
            <a:r>
              <a:rPr lang="en-US" sz="1600" dirty="0">
                <a:solidFill>
                  <a:schemeClr val="bg1"/>
                </a:solidFill>
                <a:latin typeface="Arial" panose="020B0604020202020204" pitchFamily="34" charset="0"/>
                <a:cs typeface="Arial" panose="020B0604020202020204" pitchFamily="34" charset="0"/>
              </a:rPr>
              <a:t>10.25% of earnings</a:t>
            </a:r>
          </a:p>
          <a:p>
            <a:pPr algn="ctr"/>
            <a:r>
              <a:rPr lang="en-US" sz="1600" b="1" dirty="0">
                <a:solidFill>
                  <a:schemeClr val="bg1"/>
                </a:solidFill>
                <a:latin typeface="Arial" panose="020B0604020202020204" pitchFamily="34" charset="0"/>
                <a:cs typeface="Arial" panose="020B0604020202020204" pitchFamily="34" charset="0"/>
              </a:rPr>
              <a:t>CalSTRS 2% at 62: </a:t>
            </a:r>
            <a:r>
              <a:rPr lang="en-US" sz="1600" dirty="0">
                <a:solidFill>
                  <a:schemeClr val="bg1"/>
                </a:solidFill>
                <a:latin typeface="Arial" panose="020B0604020202020204" pitchFamily="34" charset="0"/>
                <a:cs typeface="Arial" panose="020B0604020202020204" pitchFamily="34" charset="0"/>
              </a:rPr>
              <a:t>10.205% of earnings</a:t>
            </a:r>
          </a:p>
        </p:txBody>
      </p: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8412" y="510603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D038-471E-A97F-3202-04317558E798}"/>
              </a:ext>
            </a:extLst>
          </p:cNvPr>
          <p:cNvSpPr txBox="1"/>
          <p:nvPr/>
        </p:nvSpPr>
        <p:spPr>
          <a:xfrm>
            <a:off x="4707199" y="5750605"/>
            <a:ext cx="2778583"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Typically 4% of earnings</a:t>
            </a:r>
          </a:p>
        </p:txBody>
      </p:sp>
      <p:sp>
        <p:nvSpPr>
          <p:cNvPr id="2" name="Rectangle 1">
            <a:extLst>
              <a:ext uri="{FF2B5EF4-FFF2-40B4-BE49-F238E27FC236}">
                <a16:creationId xmlns:a16="http://schemas.microsoft.com/office/drawing/2014/main" id="{05083ABE-880F-5462-4947-BEFBEDCC5C90}"/>
              </a:ext>
            </a:extLst>
          </p:cNvPr>
          <p:cNvSpPr/>
          <p:nvPr/>
        </p:nvSpPr>
        <p:spPr>
          <a:xfrm>
            <a:off x="8936160" y="5203270"/>
            <a:ext cx="2471808" cy="1365250"/>
          </a:xfrm>
          <a:prstGeom prst="rect">
            <a:avLst/>
          </a:prstGeom>
          <a:noFill/>
          <a:ln w="50800">
            <a:solidFill>
              <a:srgbClr val="EF7C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78844A-2A26-5B76-2AE1-F828E36098AC}"/>
              </a:ext>
            </a:extLst>
          </p:cNvPr>
          <p:cNvSpPr/>
          <p:nvPr/>
        </p:nvSpPr>
        <p:spPr>
          <a:xfrm>
            <a:off x="0" y="2411940"/>
            <a:ext cx="12192000" cy="2743706"/>
          </a:xfrm>
          <a:prstGeom prst="rect">
            <a:avLst/>
          </a:prstGeom>
          <a:solidFill>
            <a:srgbClr val="490229">
              <a:alpha val="90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609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18C22-BCB5-A9E6-9615-60ACE998C462}"/>
              </a:ext>
            </a:extLst>
          </p:cNvPr>
          <p:cNvPicPr>
            <a:picLocks noChangeAspect="1"/>
          </p:cNvPicPr>
          <p:nvPr/>
        </p:nvPicPr>
        <p:blipFill>
          <a:blip r:embed="rId3">
            <a:alphaModFix amt="3000"/>
          </a:blip>
          <a:srcRect/>
          <a:stretch/>
        </p:blipFill>
        <p:spPr>
          <a:xfrm>
            <a:off x="0" y="2"/>
            <a:ext cx="12192000" cy="6857998"/>
          </a:xfrm>
          <a:prstGeom prst="rect">
            <a:avLst/>
          </a:prstGeom>
        </p:spPr>
      </p:pic>
      <p:sp>
        <p:nvSpPr>
          <p:cNvPr id="11" name="Rectangle 10">
            <a:extLst>
              <a:ext uri="{FF2B5EF4-FFF2-40B4-BE49-F238E27FC236}">
                <a16:creationId xmlns:a16="http://schemas.microsoft.com/office/drawing/2014/main" id="{C2CBD64A-1BA6-300A-096A-7A02B528CCE0}"/>
              </a:ext>
            </a:extLst>
          </p:cNvPr>
          <p:cNvSpPr/>
          <p:nvPr/>
        </p:nvSpPr>
        <p:spPr>
          <a:xfrm>
            <a:off x="5174595" y="0"/>
            <a:ext cx="7017403"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7931A4-48D8-0BE5-D80A-0B02166387BE}"/>
              </a:ext>
            </a:extLst>
          </p:cNvPr>
          <p:cNvSpPr/>
          <p:nvPr/>
        </p:nvSpPr>
        <p:spPr>
          <a:xfrm>
            <a:off x="5174595" y="3429000"/>
            <a:ext cx="7017403"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E673633-EF59-23EA-20D6-8C80638A9338}"/>
              </a:ext>
            </a:extLst>
          </p:cNvPr>
          <p:cNvCxnSpPr/>
          <p:nvPr/>
        </p:nvCxnSpPr>
        <p:spPr>
          <a:xfrm>
            <a:off x="8259952" y="4260002"/>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19FA38-379E-7996-9D6E-DF147534835F}"/>
              </a:ext>
            </a:extLst>
          </p:cNvPr>
          <p:cNvCxnSpPr>
            <a:cxnSpLocks/>
          </p:cNvCxnSpPr>
          <p:nvPr/>
        </p:nvCxnSpPr>
        <p:spPr>
          <a:xfrm>
            <a:off x="8259952" y="6278582"/>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E333230-705C-0D1D-0639-ECCC51D3DBB0}"/>
              </a:ext>
            </a:extLst>
          </p:cNvPr>
          <p:cNvSpPr txBox="1"/>
          <p:nvPr/>
        </p:nvSpPr>
        <p:spPr>
          <a:xfrm>
            <a:off x="8721069" y="3781345"/>
            <a:ext cx="2322576" cy="954107"/>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Time worked in which creditable compensation is earned and contributions are made.</a:t>
            </a:r>
          </a:p>
        </p:txBody>
      </p:sp>
      <p:sp>
        <p:nvSpPr>
          <p:cNvPr id="22" name="TextBox 21">
            <a:extLst>
              <a:ext uri="{FF2B5EF4-FFF2-40B4-BE49-F238E27FC236}">
                <a16:creationId xmlns:a16="http://schemas.microsoft.com/office/drawing/2014/main" id="{73DB2DEB-CC0B-1041-58EB-367B1D0BCED0}"/>
              </a:ext>
            </a:extLst>
          </p:cNvPr>
          <p:cNvSpPr txBox="1"/>
          <p:nvPr/>
        </p:nvSpPr>
        <p:spPr>
          <a:xfrm>
            <a:off x="8721069" y="5110034"/>
            <a:ext cx="2322576" cy="307777"/>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Unused sick leave.</a:t>
            </a:r>
          </a:p>
        </p:txBody>
      </p:sp>
      <p:sp>
        <p:nvSpPr>
          <p:cNvPr id="24" name="TextBox 23">
            <a:extLst>
              <a:ext uri="{FF2B5EF4-FFF2-40B4-BE49-F238E27FC236}">
                <a16:creationId xmlns:a16="http://schemas.microsoft.com/office/drawing/2014/main" id="{2793515C-1449-93E1-26F8-F985C8A0C13C}"/>
              </a:ext>
            </a:extLst>
          </p:cNvPr>
          <p:cNvSpPr txBox="1"/>
          <p:nvPr/>
        </p:nvSpPr>
        <p:spPr>
          <a:xfrm>
            <a:off x="8721069" y="5982435"/>
            <a:ext cx="2322576" cy="523220"/>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Defined Benefit Supplement account.</a:t>
            </a:r>
            <a:endParaRPr lang="en-US" sz="1400" baseline="30000" dirty="0">
              <a:solidFill>
                <a:schemeClr val="bg1"/>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CBEC1138-DB6C-024E-80C7-41C3FEBCA535}"/>
              </a:ext>
            </a:extLst>
          </p:cNvPr>
          <p:cNvGrpSpPr/>
          <p:nvPr/>
        </p:nvGrpSpPr>
        <p:grpSpPr>
          <a:xfrm>
            <a:off x="7945635" y="4258398"/>
            <a:ext cx="325259" cy="2020185"/>
            <a:chOff x="5573210" y="4258397"/>
            <a:chExt cx="325259" cy="2020185"/>
          </a:xfrm>
        </p:grpSpPr>
        <p:cxnSp>
          <p:nvCxnSpPr>
            <p:cNvPr id="28" name="Straight Connector 27">
              <a:extLst>
                <a:ext uri="{FF2B5EF4-FFF2-40B4-BE49-F238E27FC236}">
                  <a16:creationId xmlns:a16="http://schemas.microsoft.com/office/drawing/2014/main" id="{EBAD2C43-70AF-92B4-2F99-0668871E5F2F}"/>
                </a:ext>
              </a:extLst>
            </p:cNvPr>
            <p:cNvCxnSpPr>
              <a:cxnSpLocks/>
            </p:cNvCxnSpPr>
            <p:nvPr/>
          </p:nvCxnSpPr>
          <p:spPr>
            <a:xfrm>
              <a:off x="5898469" y="4258397"/>
              <a:ext cx="0" cy="202018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5958E6-EF14-33E0-DAFF-0D03D9FEFA0C}"/>
                </a:ext>
              </a:extLst>
            </p:cNvPr>
            <p:cNvCxnSpPr>
              <a:cxnSpLocks/>
            </p:cNvCxnSpPr>
            <p:nvPr/>
          </p:nvCxnSpPr>
          <p:spPr>
            <a:xfrm>
              <a:off x="5573210" y="5277917"/>
              <a:ext cx="3252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9EAA4C1-7C36-6F40-01C5-50F00BC7810A}"/>
                </a:ext>
              </a:extLst>
            </p:cNvPr>
            <p:cNvCxnSpPr>
              <a:cxnSpLocks/>
            </p:cNvCxnSpPr>
            <p:nvPr/>
          </p:nvCxnSpPr>
          <p:spPr>
            <a:xfrm>
              <a:off x="5573210" y="4839004"/>
              <a:ext cx="4747" cy="87782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D3C2ADB-5E54-2AE7-16EB-4AF32C7CA838}"/>
              </a:ext>
            </a:extLst>
          </p:cNvPr>
          <p:cNvSpPr txBox="1"/>
          <p:nvPr/>
        </p:nvSpPr>
        <p:spPr>
          <a:xfrm>
            <a:off x="5736316" y="4954752"/>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Defined Benefit Program</a:t>
            </a:r>
          </a:p>
        </p:txBody>
      </p:sp>
      <p:grpSp>
        <p:nvGrpSpPr>
          <p:cNvPr id="35" name="Group 34">
            <a:extLst>
              <a:ext uri="{FF2B5EF4-FFF2-40B4-BE49-F238E27FC236}">
                <a16:creationId xmlns:a16="http://schemas.microsoft.com/office/drawing/2014/main" id="{D3F3FE79-4FAD-73A5-CF00-ED02F4D76572}"/>
              </a:ext>
            </a:extLst>
          </p:cNvPr>
          <p:cNvGrpSpPr/>
          <p:nvPr/>
        </p:nvGrpSpPr>
        <p:grpSpPr>
          <a:xfrm>
            <a:off x="7948605" y="1235152"/>
            <a:ext cx="3095040" cy="874099"/>
            <a:chOff x="5576181" y="1235151"/>
            <a:chExt cx="3095040" cy="874099"/>
          </a:xfrm>
        </p:grpSpPr>
        <p:cxnSp>
          <p:nvCxnSpPr>
            <p:cNvPr id="36" name="Straight Connector 35">
              <a:extLst>
                <a:ext uri="{FF2B5EF4-FFF2-40B4-BE49-F238E27FC236}">
                  <a16:creationId xmlns:a16="http://schemas.microsoft.com/office/drawing/2014/main" id="{897540A9-1CA5-3793-1325-5DB6EB118976}"/>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99ED6F9-B1F6-0E71-082D-54A35DC2643D}"/>
                </a:ext>
              </a:extLst>
            </p:cNvPr>
            <p:cNvCxnSpPr>
              <a:cxnSpLocks/>
            </p:cNvCxnSpPr>
            <p:nvPr/>
          </p:nvCxnSpPr>
          <p:spPr>
            <a:xfrm>
              <a:off x="5576181" y="1689138"/>
              <a:ext cx="10234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2A92FEA-0470-5EA2-079C-5146EC77DA41}"/>
                </a:ext>
              </a:extLst>
            </p:cNvPr>
            <p:cNvSpPr txBox="1"/>
            <p:nvPr/>
          </p:nvSpPr>
          <p:spPr>
            <a:xfrm>
              <a:off x="6348645" y="1401365"/>
              <a:ext cx="2322576" cy="523220"/>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Time worked is not used to calculate the benefit.</a:t>
              </a:r>
            </a:p>
          </p:txBody>
        </p:sp>
      </p:grpSp>
      <p:sp>
        <p:nvSpPr>
          <p:cNvPr id="40" name="TextBox 39">
            <a:extLst>
              <a:ext uri="{FF2B5EF4-FFF2-40B4-BE49-F238E27FC236}">
                <a16:creationId xmlns:a16="http://schemas.microsoft.com/office/drawing/2014/main" id="{2F1AC278-17E4-E5BA-AABE-59843E9F0BC2}"/>
              </a:ext>
            </a:extLst>
          </p:cNvPr>
          <p:cNvSpPr txBox="1"/>
          <p:nvPr/>
        </p:nvSpPr>
        <p:spPr>
          <a:xfrm>
            <a:off x="5736316" y="1339809"/>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Cash Balance Benefit Program</a:t>
            </a:r>
          </a:p>
        </p:txBody>
      </p:sp>
      <p:cxnSp>
        <p:nvCxnSpPr>
          <p:cNvPr id="41" name="Straight Connector 40">
            <a:extLst>
              <a:ext uri="{FF2B5EF4-FFF2-40B4-BE49-F238E27FC236}">
                <a16:creationId xmlns:a16="http://schemas.microsoft.com/office/drawing/2014/main" id="{F9BAF001-B568-8AAA-11FA-6F923F6317FE}"/>
              </a:ext>
            </a:extLst>
          </p:cNvPr>
          <p:cNvCxnSpPr>
            <a:cxnSpLocks/>
          </p:cNvCxnSpPr>
          <p:nvPr/>
        </p:nvCxnSpPr>
        <p:spPr>
          <a:xfrm>
            <a:off x="8259951" y="5277917"/>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B4ED5426-BF97-0CB8-BFEE-880C87997956}"/>
              </a:ext>
            </a:extLst>
          </p:cNvPr>
          <p:cNvSpPr txBox="1">
            <a:spLocks/>
          </p:cNvSpPr>
          <p:nvPr/>
        </p:nvSpPr>
        <p:spPr>
          <a:xfrm>
            <a:off x="294409" y="2163234"/>
            <a:ext cx="4362257"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490229"/>
                </a:solidFill>
                <a:latin typeface="Arial" panose="020B0604020202020204" pitchFamily="34" charset="0"/>
                <a:cs typeface="Arial" panose="020B0604020202020204" pitchFamily="34" charset="0"/>
              </a:rPr>
              <a:t>Service credit</a:t>
            </a:r>
          </a:p>
        </p:txBody>
      </p:sp>
    </p:spTree>
    <p:extLst>
      <p:ext uri="{BB962C8B-B14F-4D97-AF65-F5344CB8AC3E}">
        <p14:creationId xmlns:p14="http://schemas.microsoft.com/office/powerpoint/2010/main" val="140193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250"/>
                                        <p:tgtEl>
                                          <p:spTgt spid="15"/>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75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250"/>
                                        <p:tgtEl>
                                          <p:spTgt spid="41"/>
                                        </p:tgtEl>
                                      </p:cBhvr>
                                    </p:animEffect>
                                  </p:childTnLst>
                                </p:cTn>
                              </p:par>
                            </p:childTnLst>
                          </p:cTn>
                        </p:par>
                        <p:par>
                          <p:cTn id="26" fill="hold">
                            <p:stCondLst>
                              <p:cond delay="250"/>
                            </p:stCondLst>
                            <p:childTnLst>
                              <p:par>
                                <p:cTn id="27" presetID="22" presetClass="entr" presetSubtype="8"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75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250"/>
                                        <p:tgtEl>
                                          <p:spTgt spid="20"/>
                                        </p:tgtEl>
                                      </p:cBhvr>
                                    </p:animEffect>
                                  </p:childTnLst>
                                </p:cTn>
                              </p:par>
                            </p:childTnLst>
                          </p:cTn>
                        </p:par>
                        <p:par>
                          <p:cTn id="35" fill="hold">
                            <p:stCondLst>
                              <p:cond delay="250"/>
                            </p:stCondLst>
                            <p:childTnLst>
                              <p:par>
                                <p:cTn id="36" presetID="22" presetClass="entr" presetSubtype="8"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18C22-BCB5-A9E6-9615-60ACE998C462}"/>
              </a:ext>
            </a:extLst>
          </p:cNvPr>
          <p:cNvPicPr>
            <a:picLocks noChangeAspect="1"/>
          </p:cNvPicPr>
          <p:nvPr/>
        </p:nvPicPr>
        <p:blipFill>
          <a:blip r:embed="rId3">
            <a:alphaModFix amt="3000"/>
          </a:blip>
          <a:srcRect/>
          <a:stretch/>
        </p:blipFill>
        <p:spPr>
          <a:xfrm>
            <a:off x="0" y="2"/>
            <a:ext cx="12192000" cy="6857998"/>
          </a:xfrm>
          <a:prstGeom prst="rect">
            <a:avLst/>
          </a:prstGeom>
        </p:spPr>
      </p:pic>
      <p:sp>
        <p:nvSpPr>
          <p:cNvPr id="11" name="Rectangle 10">
            <a:extLst>
              <a:ext uri="{FF2B5EF4-FFF2-40B4-BE49-F238E27FC236}">
                <a16:creationId xmlns:a16="http://schemas.microsoft.com/office/drawing/2014/main" id="{C2CBD64A-1BA6-300A-096A-7A02B528CCE0}"/>
              </a:ext>
            </a:extLst>
          </p:cNvPr>
          <p:cNvSpPr/>
          <p:nvPr/>
        </p:nvSpPr>
        <p:spPr>
          <a:xfrm>
            <a:off x="5174595" y="0"/>
            <a:ext cx="7017403"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7931A4-48D8-0BE5-D80A-0B02166387BE}"/>
              </a:ext>
            </a:extLst>
          </p:cNvPr>
          <p:cNvSpPr/>
          <p:nvPr/>
        </p:nvSpPr>
        <p:spPr>
          <a:xfrm>
            <a:off x="5174595" y="3429000"/>
            <a:ext cx="7017403"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AF0FE2C-F23F-1A5F-A327-CE1958D34721}"/>
              </a:ext>
            </a:extLst>
          </p:cNvPr>
          <p:cNvSpPr txBox="1"/>
          <p:nvPr/>
        </p:nvSpPr>
        <p:spPr>
          <a:xfrm>
            <a:off x="5736316" y="1339810"/>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Cash Balance Benefit Program</a:t>
            </a:r>
          </a:p>
        </p:txBody>
      </p:sp>
      <p:grpSp>
        <p:nvGrpSpPr>
          <p:cNvPr id="4" name="Group 3">
            <a:extLst>
              <a:ext uri="{FF2B5EF4-FFF2-40B4-BE49-F238E27FC236}">
                <a16:creationId xmlns:a16="http://schemas.microsoft.com/office/drawing/2014/main" id="{30D57CE1-A5A1-ED21-D801-D9DAD3424420}"/>
              </a:ext>
            </a:extLst>
          </p:cNvPr>
          <p:cNvGrpSpPr/>
          <p:nvPr/>
        </p:nvGrpSpPr>
        <p:grpSpPr>
          <a:xfrm>
            <a:off x="7948605" y="1235152"/>
            <a:ext cx="3095040" cy="874099"/>
            <a:chOff x="5576181" y="1235151"/>
            <a:chExt cx="3095040" cy="874099"/>
          </a:xfrm>
        </p:grpSpPr>
        <p:cxnSp>
          <p:nvCxnSpPr>
            <p:cNvPr id="5" name="Straight Connector 4">
              <a:extLst>
                <a:ext uri="{FF2B5EF4-FFF2-40B4-BE49-F238E27FC236}">
                  <a16:creationId xmlns:a16="http://schemas.microsoft.com/office/drawing/2014/main" id="{67565088-15A1-6A53-EC8F-07C9BDA661EA}"/>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D754B6E-C054-3485-176E-3B385D517241}"/>
                </a:ext>
              </a:extLst>
            </p:cNvPr>
            <p:cNvCxnSpPr>
              <a:cxnSpLocks/>
            </p:cNvCxnSpPr>
            <p:nvPr/>
          </p:nvCxnSpPr>
          <p:spPr>
            <a:xfrm>
              <a:off x="5576181" y="1689138"/>
              <a:ext cx="10234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8522809-29D9-069C-1EF3-3FE8CFDFB5DC}"/>
                </a:ext>
              </a:extLst>
            </p:cNvPr>
            <p:cNvSpPr txBox="1"/>
            <p:nvPr/>
          </p:nvSpPr>
          <p:spPr>
            <a:xfrm>
              <a:off x="6348645" y="1401365"/>
              <a:ext cx="2322576" cy="523220"/>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There is no age factor in the benefit calculation.</a:t>
              </a:r>
            </a:p>
          </p:txBody>
        </p:sp>
      </p:grpSp>
      <p:sp>
        <p:nvSpPr>
          <p:cNvPr id="9" name="TextBox 8">
            <a:extLst>
              <a:ext uri="{FF2B5EF4-FFF2-40B4-BE49-F238E27FC236}">
                <a16:creationId xmlns:a16="http://schemas.microsoft.com/office/drawing/2014/main" id="{02441FB4-5DE4-0306-CDDF-EBCF27607861}"/>
              </a:ext>
            </a:extLst>
          </p:cNvPr>
          <p:cNvSpPr txBox="1"/>
          <p:nvPr/>
        </p:nvSpPr>
        <p:spPr>
          <a:xfrm>
            <a:off x="5736316" y="4787262"/>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Defined Benefit Program</a:t>
            </a:r>
          </a:p>
        </p:txBody>
      </p:sp>
      <p:cxnSp>
        <p:nvCxnSpPr>
          <p:cNvPr id="10" name="Straight Connector 9">
            <a:extLst>
              <a:ext uri="{FF2B5EF4-FFF2-40B4-BE49-F238E27FC236}">
                <a16:creationId xmlns:a16="http://schemas.microsoft.com/office/drawing/2014/main" id="{BA45E6E4-2AC9-622D-C171-AFDCA6D2A314}"/>
              </a:ext>
            </a:extLst>
          </p:cNvPr>
          <p:cNvCxnSpPr/>
          <p:nvPr/>
        </p:nvCxnSpPr>
        <p:spPr>
          <a:xfrm>
            <a:off x="8259952" y="454728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AA0A9B-8C96-A3F0-BD66-30B63AD540AB}"/>
              </a:ext>
            </a:extLst>
          </p:cNvPr>
          <p:cNvSpPr txBox="1"/>
          <p:nvPr/>
        </p:nvSpPr>
        <p:spPr>
          <a:xfrm>
            <a:off x="8721069" y="4289506"/>
            <a:ext cx="2322576" cy="523220"/>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Percentage is based on age at retirement.</a:t>
            </a:r>
          </a:p>
        </p:txBody>
      </p:sp>
      <p:grpSp>
        <p:nvGrpSpPr>
          <p:cNvPr id="13" name="Group 12">
            <a:extLst>
              <a:ext uri="{FF2B5EF4-FFF2-40B4-BE49-F238E27FC236}">
                <a16:creationId xmlns:a16="http://schemas.microsoft.com/office/drawing/2014/main" id="{BC151E8B-E50C-CB73-9950-471DEF76803B}"/>
              </a:ext>
            </a:extLst>
          </p:cNvPr>
          <p:cNvGrpSpPr/>
          <p:nvPr/>
        </p:nvGrpSpPr>
        <p:grpSpPr>
          <a:xfrm>
            <a:off x="7948605" y="4542332"/>
            <a:ext cx="322288" cy="1141401"/>
            <a:chOff x="5576181" y="4542331"/>
            <a:chExt cx="322288" cy="1141401"/>
          </a:xfrm>
        </p:grpSpPr>
        <p:cxnSp>
          <p:nvCxnSpPr>
            <p:cNvPr id="14" name="Straight Connector 13">
              <a:extLst>
                <a:ext uri="{FF2B5EF4-FFF2-40B4-BE49-F238E27FC236}">
                  <a16:creationId xmlns:a16="http://schemas.microsoft.com/office/drawing/2014/main" id="{87D7C6C3-8C72-14B4-B218-A0108DA751D0}"/>
                </a:ext>
              </a:extLst>
            </p:cNvPr>
            <p:cNvCxnSpPr>
              <a:cxnSpLocks/>
            </p:cNvCxnSpPr>
            <p:nvPr/>
          </p:nvCxnSpPr>
          <p:spPr>
            <a:xfrm>
              <a:off x="5898469" y="4542331"/>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90BE6-16C6-13A9-111C-B1151AC78EED}"/>
                </a:ext>
              </a:extLst>
            </p:cNvPr>
            <p:cNvCxnSpPr>
              <a:cxnSpLocks/>
            </p:cNvCxnSpPr>
            <p:nvPr/>
          </p:nvCxnSpPr>
          <p:spPr>
            <a:xfrm>
              <a:off x="5577957" y="468260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AB89AD-6213-3C10-6415-3DEB5E25F88F}"/>
                </a:ext>
              </a:extLst>
            </p:cNvPr>
            <p:cNvCxnSpPr>
              <a:cxnSpLocks/>
            </p:cNvCxnSpPr>
            <p:nvPr/>
          </p:nvCxnSpPr>
          <p:spPr>
            <a:xfrm>
              <a:off x="5576181" y="5136591"/>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47538A12-0181-2DB4-DB0E-2024813815A6}"/>
              </a:ext>
            </a:extLst>
          </p:cNvPr>
          <p:cNvCxnSpPr>
            <a:cxnSpLocks/>
          </p:cNvCxnSpPr>
          <p:nvPr/>
        </p:nvCxnSpPr>
        <p:spPr>
          <a:xfrm>
            <a:off x="8259952" y="5671824"/>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7B921A8-84C7-0AEE-ED9C-D9F28B55E292}"/>
              </a:ext>
            </a:extLst>
          </p:cNvPr>
          <p:cNvSpPr txBox="1"/>
          <p:nvPr/>
        </p:nvSpPr>
        <p:spPr>
          <a:xfrm>
            <a:off x="8721069" y="5033667"/>
            <a:ext cx="2322576" cy="1272143"/>
          </a:xfrm>
          <a:prstGeom prst="rect">
            <a:avLst/>
          </a:prstGeom>
          <a:solidFill>
            <a:srgbClr val="490229"/>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Maximum is 2.4% at:</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Age 63 for CalSTRS 2% at 60 members.</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Age 65 for CalSTRS 2% at 62 members.</a:t>
            </a:r>
          </a:p>
        </p:txBody>
      </p:sp>
      <p:sp>
        <p:nvSpPr>
          <p:cNvPr id="20" name="Title 1">
            <a:extLst>
              <a:ext uri="{FF2B5EF4-FFF2-40B4-BE49-F238E27FC236}">
                <a16:creationId xmlns:a16="http://schemas.microsoft.com/office/drawing/2014/main" id="{24E8EA46-849A-41DB-2B19-1CEDD5AA2CF0}"/>
              </a:ext>
            </a:extLst>
          </p:cNvPr>
          <p:cNvSpPr txBox="1">
            <a:spLocks/>
          </p:cNvSpPr>
          <p:nvPr/>
        </p:nvSpPr>
        <p:spPr>
          <a:xfrm>
            <a:off x="294409" y="2163234"/>
            <a:ext cx="4362257"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490229"/>
                </a:solidFill>
                <a:latin typeface="Arial" panose="020B0604020202020204" pitchFamily="34" charset="0"/>
                <a:cs typeface="Arial" panose="020B0604020202020204" pitchFamily="34" charset="0"/>
              </a:rPr>
              <a:t>Age factor</a:t>
            </a:r>
          </a:p>
        </p:txBody>
      </p:sp>
    </p:spTree>
    <p:extLst>
      <p:ext uri="{BB962C8B-B14F-4D97-AF65-F5344CB8AC3E}">
        <p14:creationId xmlns:p14="http://schemas.microsoft.com/office/powerpoint/2010/main" val="246760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250"/>
                                        <p:tgtEl>
                                          <p:spTgt spid="10"/>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7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18C22-BCB5-A9E6-9615-60ACE998C462}"/>
              </a:ext>
            </a:extLst>
          </p:cNvPr>
          <p:cNvPicPr>
            <a:picLocks noChangeAspect="1"/>
          </p:cNvPicPr>
          <p:nvPr/>
        </p:nvPicPr>
        <p:blipFill>
          <a:blip r:embed="rId3">
            <a:alphaModFix amt="3000"/>
          </a:blip>
          <a:srcRect/>
          <a:stretch/>
        </p:blipFill>
        <p:spPr>
          <a:xfrm>
            <a:off x="0" y="2"/>
            <a:ext cx="12192000" cy="6857998"/>
          </a:xfrm>
          <a:prstGeom prst="rect">
            <a:avLst/>
          </a:prstGeom>
        </p:spPr>
      </p:pic>
      <p:sp>
        <p:nvSpPr>
          <p:cNvPr id="11" name="Rectangle 10">
            <a:extLst>
              <a:ext uri="{FF2B5EF4-FFF2-40B4-BE49-F238E27FC236}">
                <a16:creationId xmlns:a16="http://schemas.microsoft.com/office/drawing/2014/main" id="{C2CBD64A-1BA6-300A-096A-7A02B528CCE0}"/>
              </a:ext>
            </a:extLst>
          </p:cNvPr>
          <p:cNvSpPr/>
          <p:nvPr/>
        </p:nvSpPr>
        <p:spPr>
          <a:xfrm>
            <a:off x="5174595" y="0"/>
            <a:ext cx="7017403"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7931A4-48D8-0BE5-D80A-0B02166387BE}"/>
              </a:ext>
            </a:extLst>
          </p:cNvPr>
          <p:cNvSpPr/>
          <p:nvPr/>
        </p:nvSpPr>
        <p:spPr>
          <a:xfrm>
            <a:off x="5174595" y="3429000"/>
            <a:ext cx="7017403"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D9AC05A-32B9-A17D-C861-051F3C1814C3}"/>
              </a:ext>
            </a:extLst>
          </p:cNvPr>
          <p:cNvSpPr txBox="1"/>
          <p:nvPr/>
        </p:nvSpPr>
        <p:spPr>
          <a:xfrm>
            <a:off x="5736316" y="4787262"/>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Defined Benefit Program</a:t>
            </a:r>
          </a:p>
        </p:txBody>
      </p:sp>
      <p:cxnSp>
        <p:nvCxnSpPr>
          <p:cNvPr id="39" name="Straight Connector 38">
            <a:extLst>
              <a:ext uri="{FF2B5EF4-FFF2-40B4-BE49-F238E27FC236}">
                <a16:creationId xmlns:a16="http://schemas.microsoft.com/office/drawing/2014/main" id="{01A5C437-B655-0293-722B-700FE7F5AD3A}"/>
              </a:ext>
            </a:extLst>
          </p:cNvPr>
          <p:cNvCxnSpPr/>
          <p:nvPr/>
        </p:nvCxnSpPr>
        <p:spPr>
          <a:xfrm>
            <a:off x="8259952" y="1099830"/>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C6D9181-515C-B8F2-9E3B-1F3F81F69AF4}"/>
              </a:ext>
            </a:extLst>
          </p:cNvPr>
          <p:cNvSpPr txBox="1"/>
          <p:nvPr/>
        </p:nvSpPr>
        <p:spPr>
          <a:xfrm>
            <a:off x="8721069" y="734331"/>
            <a:ext cx="2322576" cy="738664"/>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Your final compensation is not used in calculating your benefit.</a:t>
            </a:r>
          </a:p>
        </p:txBody>
      </p:sp>
      <p:grpSp>
        <p:nvGrpSpPr>
          <p:cNvPr id="41" name="Group 40">
            <a:extLst>
              <a:ext uri="{FF2B5EF4-FFF2-40B4-BE49-F238E27FC236}">
                <a16:creationId xmlns:a16="http://schemas.microsoft.com/office/drawing/2014/main" id="{5F24B6E3-614C-206A-16A7-9011BDB342F5}"/>
              </a:ext>
            </a:extLst>
          </p:cNvPr>
          <p:cNvGrpSpPr/>
          <p:nvPr/>
        </p:nvGrpSpPr>
        <p:grpSpPr>
          <a:xfrm>
            <a:off x="7948605" y="1094879"/>
            <a:ext cx="322288" cy="1141401"/>
            <a:chOff x="5576181" y="1094878"/>
            <a:chExt cx="322288" cy="1141401"/>
          </a:xfrm>
        </p:grpSpPr>
        <p:cxnSp>
          <p:nvCxnSpPr>
            <p:cNvPr id="42" name="Straight Connector 41">
              <a:extLst>
                <a:ext uri="{FF2B5EF4-FFF2-40B4-BE49-F238E27FC236}">
                  <a16:creationId xmlns:a16="http://schemas.microsoft.com/office/drawing/2014/main" id="{8B3A7C88-BAAF-C54E-B53D-7E28B2EC6546}"/>
                </a:ext>
              </a:extLst>
            </p:cNvPr>
            <p:cNvCxnSpPr>
              <a:cxnSpLocks/>
            </p:cNvCxnSpPr>
            <p:nvPr/>
          </p:nvCxnSpPr>
          <p:spPr>
            <a:xfrm>
              <a:off x="5898469" y="1094878"/>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78D2AB-6D3C-3D21-1835-FAE9E71B2361}"/>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02EC1BC-E50A-1FDF-B39A-2F3DA853DE0F}"/>
                </a:ext>
              </a:extLst>
            </p:cNvPr>
            <p:cNvCxnSpPr>
              <a:cxnSpLocks/>
            </p:cNvCxnSpPr>
            <p:nvPr/>
          </p:nvCxnSpPr>
          <p:spPr>
            <a:xfrm>
              <a:off x="5576181" y="1689138"/>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123D7B58-7340-C32C-C67C-7A2D9F9FF6D8}"/>
              </a:ext>
            </a:extLst>
          </p:cNvPr>
          <p:cNvCxnSpPr/>
          <p:nvPr/>
        </p:nvCxnSpPr>
        <p:spPr>
          <a:xfrm>
            <a:off x="8259952" y="2230656"/>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B6CFB69-7A8C-07E5-A475-14F2E543DC8B}"/>
              </a:ext>
            </a:extLst>
          </p:cNvPr>
          <p:cNvSpPr txBox="1"/>
          <p:nvPr/>
        </p:nvSpPr>
        <p:spPr>
          <a:xfrm>
            <a:off x="8721069" y="1745232"/>
            <a:ext cx="2322576" cy="954107"/>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Your contributions are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a percentage of the compensation you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can earn.</a:t>
            </a:r>
          </a:p>
        </p:txBody>
      </p:sp>
      <p:sp>
        <p:nvSpPr>
          <p:cNvPr id="47" name="TextBox 46">
            <a:extLst>
              <a:ext uri="{FF2B5EF4-FFF2-40B4-BE49-F238E27FC236}">
                <a16:creationId xmlns:a16="http://schemas.microsoft.com/office/drawing/2014/main" id="{3D36DCCA-F0B8-F142-DAE1-7992012636D0}"/>
              </a:ext>
            </a:extLst>
          </p:cNvPr>
          <p:cNvSpPr txBox="1"/>
          <p:nvPr/>
        </p:nvSpPr>
        <p:spPr>
          <a:xfrm>
            <a:off x="5736316" y="1339809"/>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Cash Balance Benefit Program</a:t>
            </a:r>
          </a:p>
        </p:txBody>
      </p:sp>
      <p:cxnSp>
        <p:nvCxnSpPr>
          <p:cNvPr id="48" name="Straight Connector 47">
            <a:extLst>
              <a:ext uri="{FF2B5EF4-FFF2-40B4-BE49-F238E27FC236}">
                <a16:creationId xmlns:a16="http://schemas.microsoft.com/office/drawing/2014/main" id="{79600B2E-C9A8-BCE3-8D9E-A767959366F9}"/>
              </a:ext>
            </a:extLst>
          </p:cNvPr>
          <p:cNvCxnSpPr/>
          <p:nvPr/>
        </p:nvCxnSpPr>
        <p:spPr>
          <a:xfrm>
            <a:off x="8259952" y="454728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E990AB3-3F1F-977E-BBF9-A144CC961A17}"/>
              </a:ext>
            </a:extLst>
          </p:cNvPr>
          <p:cNvSpPr txBox="1"/>
          <p:nvPr/>
        </p:nvSpPr>
        <p:spPr>
          <a:xfrm>
            <a:off x="8721069" y="4181784"/>
            <a:ext cx="2322576" cy="738664"/>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Highest average compensation earnable for 36 consecutive months.</a:t>
            </a:r>
          </a:p>
        </p:txBody>
      </p:sp>
      <p:grpSp>
        <p:nvGrpSpPr>
          <p:cNvPr id="50" name="Group 49">
            <a:extLst>
              <a:ext uri="{FF2B5EF4-FFF2-40B4-BE49-F238E27FC236}">
                <a16:creationId xmlns:a16="http://schemas.microsoft.com/office/drawing/2014/main" id="{4807052F-1854-BDC4-4ADC-1920E649918E}"/>
              </a:ext>
            </a:extLst>
          </p:cNvPr>
          <p:cNvGrpSpPr/>
          <p:nvPr/>
        </p:nvGrpSpPr>
        <p:grpSpPr>
          <a:xfrm>
            <a:off x="7948605" y="4542332"/>
            <a:ext cx="322288" cy="1141401"/>
            <a:chOff x="5576181" y="4542331"/>
            <a:chExt cx="322288" cy="1141401"/>
          </a:xfrm>
        </p:grpSpPr>
        <p:cxnSp>
          <p:nvCxnSpPr>
            <p:cNvPr id="51" name="Straight Connector 50">
              <a:extLst>
                <a:ext uri="{FF2B5EF4-FFF2-40B4-BE49-F238E27FC236}">
                  <a16:creationId xmlns:a16="http://schemas.microsoft.com/office/drawing/2014/main" id="{78552056-96EA-6F28-3E2D-E9DA957D04B4}"/>
                </a:ext>
              </a:extLst>
            </p:cNvPr>
            <p:cNvCxnSpPr>
              <a:cxnSpLocks/>
            </p:cNvCxnSpPr>
            <p:nvPr/>
          </p:nvCxnSpPr>
          <p:spPr>
            <a:xfrm>
              <a:off x="5898469" y="4542331"/>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683E3F-13BE-E8B5-D72E-B70E112CD81A}"/>
                </a:ext>
              </a:extLst>
            </p:cNvPr>
            <p:cNvCxnSpPr>
              <a:cxnSpLocks/>
            </p:cNvCxnSpPr>
            <p:nvPr/>
          </p:nvCxnSpPr>
          <p:spPr>
            <a:xfrm>
              <a:off x="5577957" y="468260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B1C9ED0-1AE3-FDA7-543D-4A26332FA4E5}"/>
                </a:ext>
              </a:extLst>
            </p:cNvPr>
            <p:cNvCxnSpPr>
              <a:cxnSpLocks/>
            </p:cNvCxnSpPr>
            <p:nvPr/>
          </p:nvCxnSpPr>
          <p:spPr>
            <a:xfrm>
              <a:off x="5576181" y="5136591"/>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8393B9FF-29F4-5B3A-AE6A-70D3F948EA0A}"/>
              </a:ext>
            </a:extLst>
          </p:cNvPr>
          <p:cNvCxnSpPr/>
          <p:nvPr/>
        </p:nvCxnSpPr>
        <p:spPr>
          <a:xfrm>
            <a:off x="8259952" y="567295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A8D0A79-ABA1-0686-4A11-0F23ED85E87E}"/>
              </a:ext>
            </a:extLst>
          </p:cNvPr>
          <p:cNvSpPr txBox="1"/>
          <p:nvPr/>
        </p:nvSpPr>
        <p:spPr>
          <a:xfrm>
            <a:off x="8721069" y="5300406"/>
            <a:ext cx="2322576" cy="738664"/>
          </a:xfrm>
          <a:prstGeom prst="rect">
            <a:avLst/>
          </a:prstGeom>
          <a:solidFill>
            <a:srgbClr val="490229"/>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CalSTRS 2% at 60: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 months with 25 years of service credit.</a:t>
            </a:r>
          </a:p>
        </p:txBody>
      </p:sp>
      <p:sp>
        <p:nvSpPr>
          <p:cNvPr id="4" name="Title 1">
            <a:extLst>
              <a:ext uri="{FF2B5EF4-FFF2-40B4-BE49-F238E27FC236}">
                <a16:creationId xmlns:a16="http://schemas.microsoft.com/office/drawing/2014/main" id="{900770C5-8507-F4F8-A4A9-0DDFF42D738F}"/>
              </a:ext>
            </a:extLst>
          </p:cNvPr>
          <p:cNvSpPr txBox="1">
            <a:spLocks/>
          </p:cNvSpPr>
          <p:nvPr/>
        </p:nvSpPr>
        <p:spPr>
          <a:xfrm>
            <a:off x="294409" y="2163234"/>
            <a:ext cx="4362257"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490229"/>
                </a:solidFill>
                <a:latin typeface="Arial" panose="020B0604020202020204" pitchFamily="34" charset="0"/>
                <a:cs typeface="Arial" panose="020B0604020202020204" pitchFamily="34" charset="0"/>
              </a:rPr>
              <a:t>Final compensation</a:t>
            </a:r>
          </a:p>
        </p:txBody>
      </p:sp>
    </p:spTree>
    <p:extLst>
      <p:ext uri="{BB962C8B-B14F-4D97-AF65-F5344CB8AC3E}">
        <p14:creationId xmlns:p14="http://schemas.microsoft.com/office/powerpoint/2010/main" val="32155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250"/>
                                        <p:tgtEl>
                                          <p:spTgt spid="39"/>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75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250"/>
                                        <p:tgtEl>
                                          <p:spTgt spid="45"/>
                                        </p:tgtEl>
                                      </p:cBhvr>
                                    </p:animEffect>
                                  </p:childTnLst>
                                </p:cTn>
                              </p:par>
                            </p:childTnLst>
                          </p:cTn>
                        </p:par>
                        <p:par>
                          <p:cTn id="21" fill="hold">
                            <p:stCondLst>
                              <p:cond delay="250"/>
                            </p:stCondLst>
                            <p:childTnLst>
                              <p:par>
                                <p:cTn id="22" presetID="22" presetClass="entr" presetSubtype="8"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75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500"/>
                                        <p:tgtEl>
                                          <p:spTgt spid="50"/>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left)">
                                      <p:cBhvr>
                                        <p:cTn id="33" dur="250"/>
                                        <p:tgtEl>
                                          <p:spTgt spid="48"/>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75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250"/>
                                        <p:tgtEl>
                                          <p:spTgt spid="54"/>
                                        </p:tgtEl>
                                      </p:cBhvr>
                                    </p:animEffect>
                                  </p:childTnLst>
                                </p:cTn>
                              </p:par>
                            </p:childTnLst>
                          </p:cTn>
                        </p:par>
                        <p:par>
                          <p:cTn id="43" fill="hold">
                            <p:stCondLst>
                              <p:cond delay="250"/>
                            </p:stCondLst>
                            <p:childTnLst>
                              <p:par>
                                <p:cTn id="44" presetID="22" presetClass="entr" presetSubtype="8" fill="hold" grpId="0"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7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P spid="49" grpId="0" animBg="1"/>
      <p:bldP spid="5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0FB47-3BB9-0854-10E9-48ABCB52D347}"/>
              </a:ext>
            </a:extLst>
          </p:cNvPr>
          <p:cNvSpPr/>
          <p:nvPr/>
        </p:nvSpPr>
        <p:spPr>
          <a:xfrm>
            <a:off x="0" y="1266971"/>
            <a:ext cx="4059936" cy="5102081"/>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8132064" y="1266971"/>
            <a:ext cx="4059936" cy="510208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634579"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9028906" y="1612884"/>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49" name="TextBox 48">
            <a:extLst>
              <a:ext uri="{FF2B5EF4-FFF2-40B4-BE49-F238E27FC236}">
                <a16:creationId xmlns:a16="http://schemas.microsoft.com/office/drawing/2014/main" id="{29D09C4C-D6D7-F8B3-41EA-EA82554C71AB}"/>
              </a:ext>
            </a:extLst>
          </p:cNvPr>
          <p:cNvSpPr txBox="1"/>
          <p:nvPr/>
        </p:nvSpPr>
        <p:spPr>
          <a:xfrm>
            <a:off x="152400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But what does that actually mean?</a:t>
            </a:r>
            <a:endParaRPr lang="en-US" sz="4000" dirty="0">
              <a:solidFill>
                <a:srgbClr val="D61F3D"/>
              </a:solidFill>
            </a:endParaRPr>
          </a:p>
        </p:txBody>
      </p:sp>
      <p:cxnSp>
        <p:nvCxnSpPr>
          <p:cNvPr id="5" name="Straight Connector 4">
            <a:extLst>
              <a:ext uri="{FF2B5EF4-FFF2-40B4-BE49-F238E27FC236}">
                <a16:creationId xmlns:a16="http://schemas.microsoft.com/office/drawing/2014/main" id="{627B5F2A-FE2D-F3E3-C062-EF9F23625BF9}"/>
              </a:ext>
            </a:extLst>
          </p:cNvPr>
          <p:cNvCxnSpPr>
            <a:cxnSpLocks/>
          </p:cNvCxnSpPr>
          <p:nvPr/>
        </p:nvCxnSpPr>
        <p:spPr>
          <a:xfrm>
            <a:off x="1766516" y="3158415"/>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769B91-3C4B-2A0C-7B75-4A9A9293CB84}"/>
              </a:ext>
            </a:extLst>
          </p:cNvPr>
          <p:cNvSpPr txBox="1"/>
          <p:nvPr/>
        </p:nvSpPr>
        <p:spPr>
          <a:xfrm>
            <a:off x="642133" y="261272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10 years</a:t>
            </a:r>
          </a:p>
        </p:txBody>
      </p:sp>
      <p:sp>
        <p:nvSpPr>
          <p:cNvPr id="37" name="TextBox 36">
            <a:extLst>
              <a:ext uri="{FF2B5EF4-FFF2-40B4-BE49-F238E27FC236}">
                <a16:creationId xmlns:a16="http://schemas.microsoft.com/office/drawing/2014/main" id="{521F58D0-7FD2-3641-7E03-2C5C0DAFEC86}"/>
              </a:ext>
            </a:extLst>
          </p:cNvPr>
          <p:cNvSpPr txBox="1"/>
          <p:nvPr/>
        </p:nvSpPr>
        <p:spPr>
          <a:xfrm>
            <a:off x="9028906" y="261272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10 years</a:t>
            </a:r>
          </a:p>
        </p:txBody>
      </p:sp>
      <p:sp>
        <p:nvSpPr>
          <p:cNvPr id="9" name="TextBox 8">
            <a:extLst>
              <a:ext uri="{FF2B5EF4-FFF2-40B4-BE49-F238E27FC236}">
                <a16:creationId xmlns:a16="http://schemas.microsoft.com/office/drawing/2014/main" id="{8A66DA57-F959-36C1-BBC7-E332D3943850}"/>
              </a:ext>
            </a:extLst>
          </p:cNvPr>
          <p:cNvSpPr txBox="1"/>
          <p:nvPr/>
        </p:nvSpPr>
        <p:spPr>
          <a:xfrm>
            <a:off x="4706710" y="2612721"/>
            <a:ext cx="2778583"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Years worked</a:t>
            </a:r>
          </a:p>
        </p:txBody>
      </p:sp>
      <p:cxnSp>
        <p:nvCxnSpPr>
          <p:cNvPr id="18" name="Straight Connector 17">
            <a:extLst>
              <a:ext uri="{FF2B5EF4-FFF2-40B4-BE49-F238E27FC236}">
                <a16:creationId xmlns:a16="http://schemas.microsoft.com/office/drawing/2014/main" id="{D47CC31E-0AE0-9D71-2328-14A48718B250}"/>
              </a:ext>
            </a:extLst>
          </p:cNvPr>
          <p:cNvCxnSpPr>
            <a:cxnSpLocks/>
          </p:cNvCxnSpPr>
          <p:nvPr/>
        </p:nvCxnSpPr>
        <p:spPr>
          <a:xfrm>
            <a:off x="1766516" y="3888665"/>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B61AA8C-6C34-BEB2-7EE5-67E34D38EF9A}"/>
              </a:ext>
            </a:extLst>
          </p:cNvPr>
          <p:cNvSpPr txBox="1"/>
          <p:nvPr/>
        </p:nvSpPr>
        <p:spPr>
          <a:xfrm>
            <a:off x="642133" y="334297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$20,000</a:t>
            </a:r>
          </a:p>
        </p:txBody>
      </p:sp>
      <p:sp>
        <p:nvSpPr>
          <p:cNvPr id="20" name="TextBox 19">
            <a:extLst>
              <a:ext uri="{FF2B5EF4-FFF2-40B4-BE49-F238E27FC236}">
                <a16:creationId xmlns:a16="http://schemas.microsoft.com/office/drawing/2014/main" id="{79C5E7F0-4B8B-B851-A530-89507CA44BEF}"/>
              </a:ext>
            </a:extLst>
          </p:cNvPr>
          <p:cNvSpPr txBox="1"/>
          <p:nvPr/>
        </p:nvSpPr>
        <p:spPr>
          <a:xfrm>
            <a:off x="9028906" y="334297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$25,500</a:t>
            </a:r>
          </a:p>
        </p:txBody>
      </p:sp>
      <p:sp>
        <p:nvSpPr>
          <p:cNvPr id="25" name="TextBox 24">
            <a:extLst>
              <a:ext uri="{FF2B5EF4-FFF2-40B4-BE49-F238E27FC236}">
                <a16:creationId xmlns:a16="http://schemas.microsoft.com/office/drawing/2014/main" id="{3139DFE1-9664-D28E-2D26-8D0210720EC4}"/>
              </a:ext>
            </a:extLst>
          </p:cNvPr>
          <p:cNvSpPr txBox="1"/>
          <p:nvPr/>
        </p:nvSpPr>
        <p:spPr>
          <a:xfrm>
            <a:off x="4706710" y="3342971"/>
            <a:ext cx="2778583"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Account balance</a:t>
            </a:r>
          </a:p>
        </p:txBody>
      </p:sp>
      <p:cxnSp>
        <p:nvCxnSpPr>
          <p:cNvPr id="27" name="Straight Connector 26">
            <a:extLst>
              <a:ext uri="{FF2B5EF4-FFF2-40B4-BE49-F238E27FC236}">
                <a16:creationId xmlns:a16="http://schemas.microsoft.com/office/drawing/2014/main" id="{AC35C093-EBCB-D9AA-829D-B305EB6137D9}"/>
              </a:ext>
            </a:extLst>
          </p:cNvPr>
          <p:cNvCxnSpPr>
            <a:cxnSpLocks/>
          </p:cNvCxnSpPr>
          <p:nvPr/>
        </p:nvCxnSpPr>
        <p:spPr>
          <a:xfrm>
            <a:off x="1766516" y="4618915"/>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A3668C5-C010-5500-8483-30BC65E43C6E}"/>
              </a:ext>
            </a:extLst>
          </p:cNvPr>
          <p:cNvSpPr txBox="1"/>
          <p:nvPr/>
        </p:nvSpPr>
        <p:spPr>
          <a:xfrm>
            <a:off x="642133" y="407322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Age 60</a:t>
            </a:r>
          </a:p>
        </p:txBody>
      </p:sp>
      <p:sp>
        <p:nvSpPr>
          <p:cNvPr id="29" name="TextBox 28">
            <a:extLst>
              <a:ext uri="{FF2B5EF4-FFF2-40B4-BE49-F238E27FC236}">
                <a16:creationId xmlns:a16="http://schemas.microsoft.com/office/drawing/2014/main" id="{A3E85A48-50EB-8838-C2FF-85960059CE73}"/>
              </a:ext>
            </a:extLst>
          </p:cNvPr>
          <p:cNvSpPr txBox="1"/>
          <p:nvPr/>
        </p:nvSpPr>
        <p:spPr>
          <a:xfrm>
            <a:off x="9028906" y="407322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Age 60</a:t>
            </a:r>
          </a:p>
        </p:txBody>
      </p:sp>
      <p:sp>
        <p:nvSpPr>
          <p:cNvPr id="31" name="TextBox 30">
            <a:extLst>
              <a:ext uri="{FF2B5EF4-FFF2-40B4-BE49-F238E27FC236}">
                <a16:creationId xmlns:a16="http://schemas.microsoft.com/office/drawing/2014/main" id="{C1D47021-538B-195C-B0E5-8F7961052785}"/>
              </a:ext>
            </a:extLst>
          </p:cNvPr>
          <p:cNvSpPr txBox="1"/>
          <p:nvPr/>
        </p:nvSpPr>
        <p:spPr>
          <a:xfrm>
            <a:off x="4706710" y="4073221"/>
            <a:ext cx="2778583"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Age at retirement</a:t>
            </a:r>
          </a:p>
        </p:txBody>
      </p:sp>
      <p:cxnSp>
        <p:nvCxnSpPr>
          <p:cNvPr id="35" name="Straight Connector 34">
            <a:extLst>
              <a:ext uri="{FF2B5EF4-FFF2-40B4-BE49-F238E27FC236}">
                <a16:creationId xmlns:a16="http://schemas.microsoft.com/office/drawing/2014/main" id="{3A974881-0E99-6A50-6B37-72896732DBEC}"/>
              </a:ext>
            </a:extLst>
          </p:cNvPr>
          <p:cNvCxnSpPr>
            <a:cxnSpLocks/>
          </p:cNvCxnSpPr>
          <p:nvPr/>
        </p:nvCxnSpPr>
        <p:spPr>
          <a:xfrm>
            <a:off x="1766516" y="5603165"/>
            <a:ext cx="8658969"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0D7FBC4-898A-ED8A-D7F0-6C8A6B4818B8}"/>
              </a:ext>
            </a:extLst>
          </p:cNvPr>
          <p:cNvSpPr txBox="1"/>
          <p:nvPr/>
        </p:nvSpPr>
        <p:spPr>
          <a:xfrm>
            <a:off x="642133" y="495587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N/A</a:t>
            </a:r>
          </a:p>
        </p:txBody>
      </p:sp>
      <p:sp>
        <p:nvSpPr>
          <p:cNvPr id="43" name="TextBox 42">
            <a:extLst>
              <a:ext uri="{FF2B5EF4-FFF2-40B4-BE49-F238E27FC236}">
                <a16:creationId xmlns:a16="http://schemas.microsoft.com/office/drawing/2014/main" id="{A394A45F-FC6B-68ED-3ACD-646A094736E9}"/>
              </a:ext>
            </a:extLst>
          </p:cNvPr>
          <p:cNvSpPr txBox="1"/>
          <p:nvPr/>
        </p:nvSpPr>
        <p:spPr>
          <a:xfrm>
            <a:off x="9028906" y="495587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$2,750</a:t>
            </a:r>
          </a:p>
        </p:txBody>
      </p:sp>
      <p:sp>
        <p:nvSpPr>
          <p:cNvPr id="48" name="TextBox 47">
            <a:extLst>
              <a:ext uri="{FF2B5EF4-FFF2-40B4-BE49-F238E27FC236}">
                <a16:creationId xmlns:a16="http://schemas.microsoft.com/office/drawing/2014/main" id="{E50DD038-471E-A97F-3202-04317558E798}"/>
              </a:ext>
            </a:extLst>
          </p:cNvPr>
          <p:cNvSpPr txBox="1"/>
          <p:nvPr/>
        </p:nvSpPr>
        <p:spPr>
          <a:xfrm>
            <a:off x="4706710" y="4832762"/>
            <a:ext cx="2778583" cy="584775"/>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36-month average highest final compensation</a:t>
            </a:r>
          </a:p>
        </p:txBody>
      </p:sp>
      <p:sp>
        <p:nvSpPr>
          <p:cNvPr id="52" name="TextBox 51">
            <a:extLst>
              <a:ext uri="{FF2B5EF4-FFF2-40B4-BE49-F238E27FC236}">
                <a16:creationId xmlns:a16="http://schemas.microsoft.com/office/drawing/2014/main" id="{80AC420E-1E46-6DE2-A59C-C909E2A68E8A}"/>
              </a:ext>
            </a:extLst>
          </p:cNvPr>
          <p:cNvSpPr txBox="1"/>
          <p:nvPr/>
        </p:nvSpPr>
        <p:spPr>
          <a:xfrm>
            <a:off x="642133" y="579383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$134</a:t>
            </a:r>
          </a:p>
        </p:txBody>
      </p:sp>
      <p:sp>
        <p:nvSpPr>
          <p:cNvPr id="53" name="TextBox 52">
            <a:extLst>
              <a:ext uri="{FF2B5EF4-FFF2-40B4-BE49-F238E27FC236}">
                <a16:creationId xmlns:a16="http://schemas.microsoft.com/office/drawing/2014/main" id="{0871628E-AAE0-348F-5EFC-17F2AF81D58E}"/>
              </a:ext>
            </a:extLst>
          </p:cNvPr>
          <p:cNvSpPr txBox="1"/>
          <p:nvPr/>
        </p:nvSpPr>
        <p:spPr>
          <a:xfrm>
            <a:off x="9028906" y="5793831"/>
            <a:ext cx="2528515"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$550</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7797" y="242831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A8C079-D91E-3D3D-80D8-50F2A68BAFE2}"/>
              </a:ext>
            </a:extLst>
          </p:cNvPr>
          <p:cNvCxnSpPr>
            <a:cxnSpLocks/>
          </p:cNvCxnSpPr>
          <p:nvPr/>
        </p:nvCxnSpPr>
        <p:spPr>
          <a:xfrm>
            <a:off x="247797" y="315856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7797" y="388881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EA9C9CF-939A-E323-6DE8-4FFF9DBE4167}"/>
              </a:ext>
            </a:extLst>
          </p:cNvPr>
          <p:cNvCxnSpPr>
            <a:cxnSpLocks/>
          </p:cNvCxnSpPr>
          <p:nvPr/>
        </p:nvCxnSpPr>
        <p:spPr>
          <a:xfrm>
            <a:off x="247797" y="461906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9FD0552-0604-8ACB-344E-9834CA0584A0}"/>
              </a:ext>
            </a:extLst>
          </p:cNvPr>
          <p:cNvCxnSpPr>
            <a:cxnSpLocks/>
          </p:cNvCxnSpPr>
          <p:nvPr/>
        </p:nvCxnSpPr>
        <p:spPr>
          <a:xfrm>
            <a:off x="247797" y="5609423"/>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5E7B1CC-4F9F-F22C-5A2B-635C507F0320}"/>
              </a:ext>
            </a:extLst>
          </p:cNvPr>
          <p:cNvSpPr txBox="1"/>
          <p:nvPr/>
        </p:nvSpPr>
        <p:spPr>
          <a:xfrm>
            <a:off x="4706710" y="5793831"/>
            <a:ext cx="2778583"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Monthly benefit</a:t>
            </a:r>
          </a:p>
        </p:txBody>
      </p:sp>
    </p:spTree>
    <p:extLst>
      <p:ext uri="{BB962C8B-B14F-4D97-AF65-F5344CB8AC3E}">
        <p14:creationId xmlns:p14="http://schemas.microsoft.com/office/powerpoint/2010/main" val="419424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19" grpId="0"/>
      <p:bldP spid="20" grpId="0"/>
      <p:bldP spid="28" grpId="0"/>
      <p:bldP spid="29" grpId="0"/>
      <p:bldP spid="39" grpId="0"/>
      <p:bldP spid="43" grpId="0"/>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909065-2E5E-0C12-EA03-4B9064ECBCC0}"/>
              </a:ext>
            </a:extLst>
          </p:cNvPr>
          <p:cNvPicPr>
            <a:picLocks noChangeAspect="1"/>
          </p:cNvPicPr>
          <p:nvPr/>
        </p:nvPicPr>
        <p:blipFill>
          <a:blip r:embed="rId3">
            <a:alphaModFix amt="3000"/>
          </a:blip>
          <a:srcRect/>
          <a:stretch/>
        </p:blipFill>
        <p:spPr>
          <a:xfrm>
            <a:off x="0" y="2"/>
            <a:ext cx="12192000" cy="6857998"/>
          </a:xfrm>
          <a:prstGeom prst="rect">
            <a:avLst/>
          </a:prstGeom>
        </p:spPr>
      </p:pic>
      <p:sp>
        <p:nvSpPr>
          <p:cNvPr id="4" name="Rectangle 3">
            <a:extLst>
              <a:ext uri="{FF2B5EF4-FFF2-40B4-BE49-F238E27FC236}">
                <a16:creationId xmlns:a16="http://schemas.microsoft.com/office/drawing/2014/main" id="{90CE926A-CA92-5193-1E64-AFE35F028FEB}"/>
              </a:ext>
            </a:extLst>
          </p:cNvPr>
          <p:cNvSpPr/>
          <p:nvPr/>
        </p:nvSpPr>
        <p:spPr>
          <a:xfrm>
            <a:off x="5174595" y="0"/>
            <a:ext cx="7017403"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9BE0A2-6CD4-6529-D4A2-C4A8D9A32A9A}"/>
              </a:ext>
            </a:extLst>
          </p:cNvPr>
          <p:cNvSpPr/>
          <p:nvPr/>
        </p:nvSpPr>
        <p:spPr>
          <a:xfrm>
            <a:off x="5174595" y="3429000"/>
            <a:ext cx="7017403"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C1FB61-B296-51EE-969D-9590DEF404B3}"/>
              </a:ext>
            </a:extLst>
          </p:cNvPr>
          <p:cNvSpPr>
            <a:spLocks noGrp="1"/>
          </p:cNvSpPr>
          <p:nvPr>
            <p:ph type="title"/>
          </p:nvPr>
        </p:nvSpPr>
        <p:spPr>
          <a:xfrm>
            <a:off x="294410" y="2163234"/>
            <a:ext cx="3921990" cy="2531533"/>
          </a:xfrm>
        </p:spPr>
        <p:txBody>
          <a:bodyPr>
            <a:noAutofit/>
          </a:bodyPr>
          <a:lstStyle/>
          <a:p>
            <a:r>
              <a:rPr lang="en-US" sz="4800" b="1" dirty="0">
                <a:solidFill>
                  <a:srgbClr val="490229"/>
                </a:solidFill>
                <a:latin typeface="Arial" panose="020B0604020202020204" pitchFamily="34" charset="0"/>
                <a:cs typeface="Arial" panose="020B0604020202020204" pitchFamily="34" charset="0"/>
              </a:rPr>
              <a:t>What program are you paying into?</a:t>
            </a:r>
          </a:p>
        </p:txBody>
      </p:sp>
      <p:pic>
        <p:nvPicPr>
          <p:cNvPr id="8" name="Picture 7" descr="A close up of a sign&#10;&#10;Description automatically generated">
            <a:extLst>
              <a:ext uri="{FF2B5EF4-FFF2-40B4-BE49-F238E27FC236}">
                <a16:creationId xmlns:a16="http://schemas.microsoft.com/office/drawing/2014/main" id="{BF09CDF1-9AD6-0690-6F06-533A07ACFD64}"/>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5904467" y="1574125"/>
            <a:ext cx="1776558" cy="457875"/>
          </a:xfrm>
          <a:prstGeom prst="rect">
            <a:avLst/>
          </a:prstGeom>
        </p:spPr>
      </p:pic>
      <p:cxnSp>
        <p:nvCxnSpPr>
          <p:cNvPr id="9" name="Straight Connector 8">
            <a:extLst>
              <a:ext uri="{FF2B5EF4-FFF2-40B4-BE49-F238E27FC236}">
                <a16:creationId xmlns:a16="http://schemas.microsoft.com/office/drawing/2014/main" id="{84273C7F-F72C-DC0F-DFE8-263D3B4026C2}"/>
              </a:ext>
            </a:extLst>
          </p:cNvPr>
          <p:cNvCxnSpPr>
            <a:cxnSpLocks/>
          </p:cNvCxnSpPr>
          <p:nvPr/>
        </p:nvCxnSpPr>
        <p:spPr>
          <a:xfrm>
            <a:off x="8270893" y="719667"/>
            <a:ext cx="0" cy="214206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F3E87F-7027-58D0-260A-5D4E31A13938}"/>
              </a:ext>
            </a:extLst>
          </p:cNvPr>
          <p:cNvCxnSpPr/>
          <p:nvPr/>
        </p:nvCxnSpPr>
        <p:spPr>
          <a:xfrm>
            <a:off x="8259953" y="724619"/>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CB6086-DE59-49D0-39C8-4BFD9A8C2520}"/>
              </a:ext>
            </a:extLst>
          </p:cNvPr>
          <p:cNvCxnSpPr>
            <a:cxnSpLocks/>
          </p:cNvCxnSpPr>
          <p:nvPr/>
        </p:nvCxnSpPr>
        <p:spPr>
          <a:xfrm>
            <a:off x="8259953" y="2861733"/>
            <a:ext cx="110418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94B339-604D-1303-1737-0F6D0639BB74}"/>
              </a:ext>
            </a:extLst>
          </p:cNvPr>
          <p:cNvCxnSpPr>
            <a:cxnSpLocks/>
          </p:cNvCxnSpPr>
          <p:nvPr/>
        </p:nvCxnSpPr>
        <p:spPr>
          <a:xfrm>
            <a:off x="7945635" y="1861068"/>
            <a:ext cx="14184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8EF9F3-F8E1-1847-C841-395E3BCFFCAF}"/>
              </a:ext>
            </a:extLst>
          </p:cNvPr>
          <p:cNvSpPr txBox="1"/>
          <p:nvPr/>
        </p:nvSpPr>
        <p:spPr>
          <a:xfrm>
            <a:off x="8721069" y="405288"/>
            <a:ext cx="2322576" cy="646331"/>
          </a:xfrm>
          <a:prstGeom prst="rect">
            <a:avLst/>
          </a:prstGeom>
          <a:solidFill>
            <a:srgbClr val="D61F3D"/>
          </a:solidFill>
          <a:ln w="25400">
            <a:solidFill>
              <a:schemeClr val="bg1"/>
            </a:solidFill>
          </a:ln>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Defined Benefit Program</a:t>
            </a:r>
          </a:p>
        </p:txBody>
      </p:sp>
      <p:sp>
        <p:nvSpPr>
          <p:cNvPr id="12" name="TextBox 11">
            <a:extLst>
              <a:ext uri="{FF2B5EF4-FFF2-40B4-BE49-F238E27FC236}">
                <a16:creationId xmlns:a16="http://schemas.microsoft.com/office/drawing/2014/main" id="{3E63AE86-0DC5-0A3F-3777-D7E6007690DD}"/>
              </a:ext>
            </a:extLst>
          </p:cNvPr>
          <p:cNvSpPr txBox="1"/>
          <p:nvPr/>
        </p:nvSpPr>
        <p:spPr>
          <a:xfrm>
            <a:off x="8721069" y="1523909"/>
            <a:ext cx="2322576" cy="646331"/>
          </a:xfrm>
          <a:prstGeom prst="rect">
            <a:avLst/>
          </a:prstGeom>
          <a:solidFill>
            <a:srgbClr val="D61F3D"/>
          </a:solidFill>
          <a:ln w="25400">
            <a:solidFill>
              <a:schemeClr val="bg1"/>
            </a:solidFill>
          </a:ln>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Cash Balance Program</a:t>
            </a:r>
          </a:p>
        </p:txBody>
      </p:sp>
      <p:sp>
        <p:nvSpPr>
          <p:cNvPr id="13" name="TextBox 12">
            <a:extLst>
              <a:ext uri="{FF2B5EF4-FFF2-40B4-BE49-F238E27FC236}">
                <a16:creationId xmlns:a16="http://schemas.microsoft.com/office/drawing/2014/main" id="{ED43160A-BF02-3647-AD92-E5AD5992613F}"/>
              </a:ext>
            </a:extLst>
          </p:cNvPr>
          <p:cNvSpPr txBox="1"/>
          <p:nvPr/>
        </p:nvSpPr>
        <p:spPr>
          <a:xfrm>
            <a:off x="8721069" y="2642529"/>
            <a:ext cx="2322576" cy="369332"/>
          </a:xfrm>
          <a:prstGeom prst="rect">
            <a:avLst/>
          </a:prstGeom>
          <a:solidFill>
            <a:srgbClr val="D61F3D"/>
          </a:solidFill>
          <a:ln w="25400">
            <a:solidFill>
              <a:schemeClr val="bg1"/>
            </a:solidFill>
          </a:ln>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CalSTRS Pension2</a:t>
            </a:r>
            <a:endParaRPr lang="en-US" baseline="30000" dirty="0">
              <a:solidFill>
                <a:schemeClr val="bg1"/>
              </a:solidFill>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A808199D-28B9-DA19-6DE2-296B799821EC}"/>
              </a:ext>
            </a:extLst>
          </p:cNvPr>
          <p:cNvCxnSpPr>
            <a:cxnSpLocks/>
          </p:cNvCxnSpPr>
          <p:nvPr/>
        </p:nvCxnSpPr>
        <p:spPr>
          <a:xfrm>
            <a:off x="7945635" y="1523909"/>
            <a:ext cx="4747" cy="6067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5D73C35B-25AF-3EF1-A621-6C1567A79823}"/>
              </a:ext>
            </a:extLst>
          </p:cNvPr>
          <p:cNvGrpSpPr/>
          <p:nvPr/>
        </p:nvGrpSpPr>
        <p:grpSpPr>
          <a:xfrm>
            <a:off x="7945635" y="4328505"/>
            <a:ext cx="3098011" cy="1626453"/>
            <a:chOff x="5573210" y="4231366"/>
            <a:chExt cx="3098011" cy="1626453"/>
          </a:xfrm>
        </p:grpSpPr>
        <p:cxnSp>
          <p:nvCxnSpPr>
            <p:cNvPr id="35" name="Straight Connector 34">
              <a:extLst>
                <a:ext uri="{FF2B5EF4-FFF2-40B4-BE49-F238E27FC236}">
                  <a16:creationId xmlns:a16="http://schemas.microsoft.com/office/drawing/2014/main" id="{0C4D6AC7-8966-B302-9A9A-9DDF4B5D8133}"/>
                </a:ext>
              </a:extLst>
            </p:cNvPr>
            <p:cNvCxnSpPr>
              <a:cxnSpLocks/>
            </p:cNvCxnSpPr>
            <p:nvPr/>
          </p:nvCxnSpPr>
          <p:spPr>
            <a:xfrm>
              <a:off x="5898469" y="4407247"/>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33DE5E8-7ACF-9FF5-0D1E-1A4BF561BB11}"/>
                </a:ext>
              </a:extLst>
            </p:cNvPr>
            <p:cNvCxnSpPr/>
            <p:nvPr/>
          </p:nvCxnSpPr>
          <p:spPr>
            <a:xfrm>
              <a:off x="5887528" y="4412199"/>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78494DD-8DB6-8435-960C-EF2171156C6C}"/>
                </a:ext>
              </a:extLst>
            </p:cNvPr>
            <p:cNvSpPr txBox="1"/>
            <p:nvPr/>
          </p:nvSpPr>
          <p:spPr>
            <a:xfrm>
              <a:off x="6348645" y="4231366"/>
              <a:ext cx="2322576" cy="369332"/>
            </a:xfrm>
            <a:prstGeom prst="rect">
              <a:avLst/>
            </a:prstGeom>
            <a:solidFill>
              <a:srgbClr val="490229"/>
            </a:solidFill>
            <a:ln w="25400">
              <a:solidFill>
                <a:schemeClr val="bg1"/>
              </a:solidFill>
            </a:ln>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Social Security</a:t>
              </a:r>
            </a:p>
          </p:txBody>
        </p:sp>
        <p:cxnSp>
          <p:nvCxnSpPr>
            <p:cNvPr id="41" name="Straight Connector 40">
              <a:extLst>
                <a:ext uri="{FF2B5EF4-FFF2-40B4-BE49-F238E27FC236}">
                  <a16:creationId xmlns:a16="http://schemas.microsoft.com/office/drawing/2014/main" id="{E78E8E07-21D3-B5EE-6C11-8B5634D3B27B}"/>
                </a:ext>
              </a:extLst>
            </p:cNvPr>
            <p:cNvCxnSpPr>
              <a:cxnSpLocks/>
            </p:cNvCxnSpPr>
            <p:nvPr/>
          </p:nvCxnSpPr>
          <p:spPr>
            <a:xfrm>
              <a:off x="5573210" y="4674547"/>
              <a:ext cx="4747" cy="6067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0CF265-93CF-285F-743A-E7ACBD537757}"/>
                </a:ext>
              </a:extLst>
            </p:cNvPr>
            <p:cNvCxnSpPr>
              <a:cxnSpLocks/>
            </p:cNvCxnSpPr>
            <p:nvPr/>
          </p:nvCxnSpPr>
          <p:spPr>
            <a:xfrm>
              <a:off x="5576181" y="5001507"/>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7C3700B-8650-7D1A-8A51-2452EFD7A1BB}"/>
                </a:ext>
              </a:extLst>
            </p:cNvPr>
            <p:cNvCxnSpPr/>
            <p:nvPr/>
          </p:nvCxnSpPr>
          <p:spPr>
            <a:xfrm>
              <a:off x="5887528" y="5543025"/>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E0A8FBC-CE50-DF59-9960-981370D0D279}"/>
                </a:ext>
              </a:extLst>
            </p:cNvPr>
            <p:cNvSpPr txBox="1"/>
            <p:nvPr/>
          </p:nvSpPr>
          <p:spPr>
            <a:xfrm>
              <a:off x="6348645" y="5211488"/>
              <a:ext cx="2322576" cy="646331"/>
            </a:xfrm>
            <a:prstGeom prst="rect">
              <a:avLst/>
            </a:prstGeom>
            <a:solidFill>
              <a:srgbClr val="490229"/>
            </a:solidFill>
            <a:ln w="25400">
              <a:solidFill>
                <a:schemeClr val="bg1"/>
              </a:solidFill>
            </a:ln>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Alternative retirement plan</a:t>
              </a:r>
            </a:p>
          </p:txBody>
        </p:sp>
      </p:grpSp>
      <p:sp>
        <p:nvSpPr>
          <p:cNvPr id="46" name="TextBox 45">
            <a:extLst>
              <a:ext uri="{FF2B5EF4-FFF2-40B4-BE49-F238E27FC236}">
                <a16:creationId xmlns:a16="http://schemas.microsoft.com/office/drawing/2014/main" id="{562E2B5F-7861-6788-1D31-B7DF62267E82}"/>
              </a:ext>
            </a:extLst>
          </p:cNvPr>
          <p:cNvSpPr txBox="1"/>
          <p:nvPr/>
        </p:nvSpPr>
        <p:spPr>
          <a:xfrm>
            <a:off x="5996775" y="4687762"/>
            <a:ext cx="1674828" cy="769441"/>
          </a:xfrm>
          <a:prstGeom prst="rect">
            <a:avLst/>
          </a:prstGeom>
          <a:noFill/>
        </p:spPr>
        <p:txBody>
          <a:bodyPr wrap="square" rtlCol="0" anchor="ctr">
            <a:spAutoFit/>
          </a:bodyPr>
          <a:lstStyle/>
          <a:p>
            <a:r>
              <a:rPr lang="en-US" sz="4400" b="1" dirty="0">
                <a:solidFill>
                  <a:schemeClr val="bg1"/>
                </a:solidFill>
                <a:latin typeface="Arial" panose="020B0604020202020204" pitchFamily="34" charset="0"/>
                <a:cs typeface="Arial" panose="020B0604020202020204" pitchFamily="34" charset="0"/>
              </a:rPr>
              <a:t>Other</a:t>
            </a:r>
          </a:p>
        </p:txBody>
      </p:sp>
    </p:spTree>
    <p:extLst>
      <p:ext uri="{BB962C8B-B14F-4D97-AF65-F5344CB8AC3E}">
        <p14:creationId xmlns:p14="http://schemas.microsoft.com/office/powerpoint/2010/main" val="979634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18C22-BCB5-A9E6-9615-60ACE998C462}"/>
              </a:ext>
            </a:extLst>
          </p:cNvPr>
          <p:cNvPicPr>
            <a:picLocks noChangeAspect="1"/>
          </p:cNvPicPr>
          <p:nvPr/>
        </p:nvPicPr>
        <p:blipFill>
          <a:blip r:embed="rId3">
            <a:alphaModFix amt="3000"/>
          </a:blip>
          <a:srcRect/>
          <a:stretch/>
        </p:blipFill>
        <p:spPr>
          <a:xfrm>
            <a:off x="0" y="2"/>
            <a:ext cx="12192000" cy="6857998"/>
          </a:xfrm>
          <a:prstGeom prst="rect">
            <a:avLst/>
          </a:prstGeom>
        </p:spPr>
      </p:pic>
      <p:sp>
        <p:nvSpPr>
          <p:cNvPr id="11" name="Rectangle 10">
            <a:extLst>
              <a:ext uri="{FF2B5EF4-FFF2-40B4-BE49-F238E27FC236}">
                <a16:creationId xmlns:a16="http://schemas.microsoft.com/office/drawing/2014/main" id="{C2CBD64A-1BA6-300A-096A-7A02B528CCE0}"/>
              </a:ext>
            </a:extLst>
          </p:cNvPr>
          <p:cNvSpPr/>
          <p:nvPr/>
        </p:nvSpPr>
        <p:spPr>
          <a:xfrm>
            <a:off x="5174595" y="0"/>
            <a:ext cx="7017403"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7931A4-48D8-0BE5-D80A-0B02166387BE}"/>
              </a:ext>
            </a:extLst>
          </p:cNvPr>
          <p:cNvSpPr/>
          <p:nvPr/>
        </p:nvSpPr>
        <p:spPr>
          <a:xfrm>
            <a:off x="5174595" y="3429000"/>
            <a:ext cx="7017403"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46C0E92-F07F-EEE6-17B7-14ADB34A9FC5}"/>
              </a:ext>
            </a:extLst>
          </p:cNvPr>
          <p:cNvSpPr txBox="1"/>
          <p:nvPr/>
        </p:nvSpPr>
        <p:spPr>
          <a:xfrm>
            <a:off x="517730" y="6342995"/>
            <a:ext cx="2861732" cy="307777"/>
          </a:xfrm>
          <a:prstGeom prst="rect">
            <a:avLst/>
          </a:prstGeom>
          <a:noFill/>
        </p:spPr>
        <p:txBody>
          <a:bodyPr wrap="square" rtlCol="0" anchor="ctr">
            <a:spAutoFit/>
          </a:bodyPr>
          <a:lstStyle/>
          <a:p>
            <a:r>
              <a:rPr lang="en-US" sz="1400" dirty="0">
                <a:solidFill>
                  <a:srgbClr val="490229"/>
                </a:solidFill>
                <a:latin typeface="Arial" panose="020B0604020202020204" pitchFamily="34" charset="0"/>
                <a:cs typeface="Arial" panose="020B0604020202020204" pitchFamily="34" charset="0"/>
              </a:rPr>
              <a:t>Lifetime monthly benefit</a:t>
            </a:r>
          </a:p>
        </p:txBody>
      </p:sp>
      <p:pic>
        <p:nvPicPr>
          <p:cNvPr id="5" name="Picture 4">
            <a:extLst>
              <a:ext uri="{FF2B5EF4-FFF2-40B4-BE49-F238E27FC236}">
                <a16:creationId xmlns:a16="http://schemas.microsoft.com/office/drawing/2014/main" id="{0520E8B3-F5D4-9C01-2A54-007A0261BF75}"/>
              </a:ext>
            </a:extLst>
          </p:cNvPr>
          <p:cNvPicPr>
            <a:picLocks noChangeAspect="1"/>
          </p:cNvPicPr>
          <p:nvPr/>
        </p:nvPicPr>
        <p:blipFill>
          <a:blip r:embed="rId4"/>
          <a:srcRect/>
          <a:stretch/>
        </p:blipFill>
        <p:spPr>
          <a:xfrm>
            <a:off x="423333" y="6338720"/>
            <a:ext cx="146936" cy="146936"/>
          </a:xfrm>
          <a:prstGeom prst="rect">
            <a:avLst/>
          </a:prstGeom>
        </p:spPr>
      </p:pic>
      <p:cxnSp>
        <p:nvCxnSpPr>
          <p:cNvPr id="6" name="Straight Connector 5">
            <a:extLst>
              <a:ext uri="{FF2B5EF4-FFF2-40B4-BE49-F238E27FC236}">
                <a16:creationId xmlns:a16="http://schemas.microsoft.com/office/drawing/2014/main" id="{1A22146E-0548-724E-EDA6-152E6D99AB36}"/>
              </a:ext>
            </a:extLst>
          </p:cNvPr>
          <p:cNvCxnSpPr/>
          <p:nvPr/>
        </p:nvCxnSpPr>
        <p:spPr>
          <a:xfrm>
            <a:off x="8259952" y="454728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DA63BF-D1A2-7E06-FFD0-18E1BF76C295}"/>
              </a:ext>
            </a:extLst>
          </p:cNvPr>
          <p:cNvSpPr txBox="1"/>
          <p:nvPr/>
        </p:nvSpPr>
        <p:spPr>
          <a:xfrm>
            <a:off x="8721069" y="4397228"/>
            <a:ext cx="2322576" cy="307777"/>
          </a:xfrm>
          <a:prstGeom prst="rect">
            <a:avLst/>
          </a:prstGeom>
          <a:solidFill>
            <a:srgbClr val="490229"/>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Member-Only Benefit*</a:t>
            </a:r>
          </a:p>
        </p:txBody>
      </p:sp>
      <p:grpSp>
        <p:nvGrpSpPr>
          <p:cNvPr id="9" name="Group 8">
            <a:extLst>
              <a:ext uri="{FF2B5EF4-FFF2-40B4-BE49-F238E27FC236}">
                <a16:creationId xmlns:a16="http://schemas.microsoft.com/office/drawing/2014/main" id="{D07E4659-8C28-F39E-A07C-BF97F569593C}"/>
              </a:ext>
            </a:extLst>
          </p:cNvPr>
          <p:cNvGrpSpPr/>
          <p:nvPr/>
        </p:nvGrpSpPr>
        <p:grpSpPr>
          <a:xfrm>
            <a:off x="7948605" y="4542332"/>
            <a:ext cx="322288" cy="1141401"/>
            <a:chOff x="5576181" y="4542331"/>
            <a:chExt cx="322288" cy="1141401"/>
          </a:xfrm>
        </p:grpSpPr>
        <p:cxnSp>
          <p:nvCxnSpPr>
            <p:cNvPr id="10" name="Straight Connector 9">
              <a:extLst>
                <a:ext uri="{FF2B5EF4-FFF2-40B4-BE49-F238E27FC236}">
                  <a16:creationId xmlns:a16="http://schemas.microsoft.com/office/drawing/2014/main" id="{EB460C1D-8A3B-335F-1AAA-A81FC4FDC910}"/>
                </a:ext>
              </a:extLst>
            </p:cNvPr>
            <p:cNvCxnSpPr>
              <a:cxnSpLocks/>
            </p:cNvCxnSpPr>
            <p:nvPr/>
          </p:nvCxnSpPr>
          <p:spPr>
            <a:xfrm>
              <a:off x="5898469" y="4542331"/>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39111B-A993-4A33-507E-852E9830B726}"/>
                </a:ext>
              </a:extLst>
            </p:cNvPr>
            <p:cNvCxnSpPr>
              <a:cxnSpLocks/>
            </p:cNvCxnSpPr>
            <p:nvPr/>
          </p:nvCxnSpPr>
          <p:spPr>
            <a:xfrm>
              <a:off x="5577957" y="468260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759E20-8436-1A6F-3B69-126B4B5E20BD}"/>
                </a:ext>
              </a:extLst>
            </p:cNvPr>
            <p:cNvCxnSpPr>
              <a:cxnSpLocks/>
            </p:cNvCxnSpPr>
            <p:nvPr/>
          </p:nvCxnSpPr>
          <p:spPr>
            <a:xfrm>
              <a:off x="5576181" y="5136591"/>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4EA03F73-84C5-1D95-641B-072C807BC785}"/>
              </a:ext>
            </a:extLst>
          </p:cNvPr>
          <p:cNvCxnSpPr/>
          <p:nvPr/>
        </p:nvCxnSpPr>
        <p:spPr>
          <a:xfrm>
            <a:off x="8259952" y="5672698"/>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653971-CB9A-668D-42E7-1B5C6E406EB2}"/>
              </a:ext>
            </a:extLst>
          </p:cNvPr>
          <p:cNvSpPr txBox="1"/>
          <p:nvPr/>
        </p:nvSpPr>
        <p:spPr>
          <a:xfrm>
            <a:off x="8721069" y="5115740"/>
            <a:ext cx="2566735" cy="1107996"/>
          </a:xfrm>
          <a:prstGeom prst="rect">
            <a:avLst/>
          </a:prstGeom>
          <a:solidFill>
            <a:srgbClr val="490229"/>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Modified Benefit*</a:t>
            </a:r>
          </a:p>
          <a:p>
            <a:pPr marL="285750" indent="-285750">
              <a:spcAft>
                <a:spcPts val="400"/>
              </a:spcAft>
              <a:buBlip>
                <a:blip r:embed="rId5"/>
              </a:buBlip>
            </a:pPr>
            <a:r>
              <a:rPr lang="en-US" sz="1400" dirty="0">
                <a:solidFill>
                  <a:schemeClr val="bg1"/>
                </a:solidFill>
                <a:latin typeface="Arial" panose="020B0604020202020204" pitchFamily="34" charset="0"/>
                <a:cs typeface="Arial" panose="020B0604020202020204" pitchFamily="34" charset="0"/>
              </a:rPr>
              <a:t>100% Beneficiary Annuity</a:t>
            </a:r>
          </a:p>
          <a:p>
            <a:pPr marL="285750" indent="-285750">
              <a:spcAft>
                <a:spcPts val="400"/>
              </a:spcAft>
              <a:buBlip>
                <a:blip r:embed="rId5"/>
              </a:buBlip>
            </a:pPr>
            <a:r>
              <a:rPr lang="en-US" sz="1400" dirty="0">
                <a:solidFill>
                  <a:schemeClr val="bg1"/>
                </a:solidFill>
                <a:latin typeface="Arial" panose="020B0604020202020204" pitchFamily="34" charset="0"/>
                <a:cs typeface="Arial" panose="020B0604020202020204" pitchFamily="34" charset="0"/>
              </a:rPr>
              <a:t>75% Beneficiary Annuity</a:t>
            </a:r>
          </a:p>
          <a:p>
            <a:pPr marL="285750" indent="-285750">
              <a:spcAft>
                <a:spcPts val="400"/>
              </a:spcAft>
              <a:buBlip>
                <a:blip r:embed="rId5"/>
              </a:buBlip>
            </a:pPr>
            <a:r>
              <a:rPr lang="en-US" sz="1400" dirty="0">
                <a:solidFill>
                  <a:schemeClr val="bg1"/>
                </a:solidFill>
                <a:latin typeface="Arial" panose="020B0604020202020204" pitchFamily="34" charset="0"/>
                <a:cs typeface="Arial" panose="020B0604020202020204" pitchFamily="34" charset="0"/>
              </a:rPr>
              <a:t>50% Beneficiary Annuity</a:t>
            </a:r>
          </a:p>
        </p:txBody>
      </p:sp>
      <p:sp>
        <p:nvSpPr>
          <p:cNvPr id="16" name="TextBox 15">
            <a:extLst>
              <a:ext uri="{FF2B5EF4-FFF2-40B4-BE49-F238E27FC236}">
                <a16:creationId xmlns:a16="http://schemas.microsoft.com/office/drawing/2014/main" id="{CC32BF61-21CD-07C3-4EA1-FE8E948506F6}"/>
              </a:ext>
            </a:extLst>
          </p:cNvPr>
          <p:cNvSpPr txBox="1"/>
          <p:nvPr/>
        </p:nvSpPr>
        <p:spPr>
          <a:xfrm>
            <a:off x="5736316" y="4787262"/>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Defined Benefit Program</a:t>
            </a:r>
          </a:p>
        </p:txBody>
      </p:sp>
      <p:cxnSp>
        <p:nvCxnSpPr>
          <p:cNvPr id="17" name="Straight Connector 16">
            <a:extLst>
              <a:ext uri="{FF2B5EF4-FFF2-40B4-BE49-F238E27FC236}">
                <a16:creationId xmlns:a16="http://schemas.microsoft.com/office/drawing/2014/main" id="{88B5EB61-3F99-2A62-C0D7-37BFB0371B0F}"/>
              </a:ext>
            </a:extLst>
          </p:cNvPr>
          <p:cNvCxnSpPr/>
          <p:nvPr/>
        </p:nvCxnSpPr>
        <p:spPr>
          <a:xfrm>
            <a:off x="8259952" y="650190"/>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9654DB8-6A30-AD54-15DF-99CBC09FBED0}"/>
              </a:ext>
            </a:extLst>
          </p:cNvPr>
          <p:cNvSpPr txBox="1"/>
          <p:nvPr/>
        </p:nvSpPr>
        <p:spPr>
          <a:xfrm>
            <a:off x="8721069" y="496303"/>
            <a:ext cx="2322576" cy="307777"/>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Lump-sum payment</a:t>
            </a:r>
          </a:p>
        </p:txBody>
      </p:sp>
      <p:grpSp>
        <p:nvGrpSpPr>
          <p:cNvPr id="20" name="Group 19">
            <a:extLst>
              <a:ext uri="{FF2B5EF4-FFF2-40B4-BE49-F238E27FC236}">
                <a16:creationId xmlns:a16="http://schemas.microsoft.com/office/drawing/2014/main" id="{80E0E30A-3C24-17E2-87B1-B9EAAE5B0E94}"/>
              </a:ext>
            </a:extLst>
          </p:cNvPr>
          <p:cNvGrpSpPr/>
          <p:nvPr/>
        </p:nvGrpSpPr>
        <p:grpSpPr>
          <a:xfrm>
            <a:off x="7948605" y="650191"/>
            <a:ext cx="322288" cy="1377871"/>
            <a:chOff x="5576181" y="650190"/>
            <a:chExt cx="322288" cy="1377871"/>
          </a:xfrm>
        </p:grpSpPr>
        <p:cxnSp>
          <p:nvCxnSpPr>
            <p:cNvPr id="21" name="Straight Connector 20">
              <a:extLst>
                <a:ext uri="{FF2B5EF4-FFF2-40B4-BE49-F238E27FC236}">
                  <a16:creationId xmlns:a16="http://schemas.microsoft.com/office/drawing/2014/main" id="{F0E85175-25A4-CF61-3BB1-21103D752161}"/>
                </a:ext>
              </a:extLst>
            </p:cNvPr>
            <p:cNvCxnSpPr>
              <a:cxnSpLocks/>
            </p:cNvCxnSpPr>
            <p:nvPr/>
          </p:nvCxnSpPr>
          <p:spPr>
            <a:xfrm>
              <a:off x="5898469" y="650190"/>
              <a:ext cx="0" cy="137787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240D74-C046-AF9F-E1B2-0BDD8E47C3CF}"/>
                </a:ext>
              </a:extLst>
            </p:cNvPr>
            <p:cNvCxnSpPr>
              <a:cxnSpLocks/>
            </p:cNvCxnSpPr>
            <p:nvPr/>
          </p:nvCxnSpPr>
          <p:spPr>
            <a:xfrm>
              <a:off x="5577957" y="891497"/>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BA7A6C1-0166-A6A4-6B92-9175DC379005}"/>
                </a:ext>
              </a:extLst>
            </p:cNvPr>
            <p:cNvCxnSpPr>
              <a:cxnSpLocks/>
            </p:cNvCxnSpPr>
            <p:nvPr/>
          </p:nvCxnSpPr>
          <p:spPr>
            <a:xfrm>
              <a:off x="5576181" y="1339163"/>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40A37BC8-C70B-CF20-DD93-5F9A9F8C6D35}"/>
              </a:ext>
            </a:extLst>
          </p:cNvPr>
          <p:cNvSpPr txBox="1"/>
          <p:nvPr/>
        </p:nvSpPr>
        <p:spPr>
          <a:xfrm>
            <a:off x="5736316" y="996155"/>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Cash Balance Benefit Program</a:t>
            </a:r>
          </a:p>
        </p:txBody>
      </p:sp>
      <p:cxnSp>
        <p:nvCxnSpPr>
          <p:cNvPr id="25" name="Straight Connector 24">
            <a:extLst>
              <a:ext uri="{FF2B5EF4-FFF2-40B4-BE49-F238E27FC236}">
                <a16:creationId xmlns:a16="http://schemas.microsoft.com/office/drawing/2014/main" id="{BB449E8F-AD51-1A8F-E5F6-5CC3865375C4}"/>
              </a:ext>
            </a:extLst>
          </p:cNvPr>
          <p:cNvCxnSpPr/>
          <p:nvPr/>
        </p:nvCxnSpPr>
        <p:spPr>
          <a:xfrm>
            <a:off x="8259952" y="2019085"/>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7775A48-A790-3952-449E-7B62CC8DF7BF}"/>
              </a:ext>
            </a:extLst>
          </p:cNvPr>
          <p:cNvSpPr txBox="1"/>
          <p:nvPr/>
        </p:nvSpPr>
        <p:spPr>
          <a:xfrm>
            <a:off x="8721069" y="1085610"/>
            <a:ext cx="2566751" cy="1856919"/>
          </a:xfrm>
          <a:prstGeom prst="rect">
            <a:avLst/>
          </a:prstGeom>
          <a:solidFill>
            <a:srgbClr val="D61F3D"/>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Annuity, if balance is $3,500+</a:t>
            </a:r>
          </a:p>
          <a:p>
            <a:pPr marL="285750" indent="-285750">
              <a:spcAft>
                <a:spcPts val="400"/>
              </a:spcAft>
              <a:buBlip>
                <a:blip r:embed="rId5"/>
              </a:buBlip>
            </a:pPr>
            <a:r>
              <a:rPr lang="en-US" sz="1400" dirty="0">
                <a:solidFill>
                  <a:schemeClr val="bg1"/>
                </a:solidFill>
                <a:latin typeface="Arial" panose="020B0604020202020204" pitchFamily="34" charset="0"/>
                <a:cs typeface="Arial" panose="020B0604020202020204" pitchFamily="34" charset="0"/>
              </a:rPr>
              <a:t>Period-certain annuity of 3</a:t>
            </a:r>
            <a:r>
              <a:rPr lang="en-US" sz="1400" b="1" dirty="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10 years</a:t>
            </a:r>
          </a:p>
          <a:p>
            <a:pPr marL="285750" indent="-285750">
              <a:spcAft>
                <a:spcPts val="400"/>
              </a:spcAft>
              <a:buBlip>
                <a:blip r:embed="rId5"/>
              </a:buBlip>
            </a:pPr>
            <a:r>
              <a:rPr lang="en-US" sz="1400" dirty="0">
                <a:solidFill>
                  <a:schemeClr val="bg1"/>
                </a:solidFill>
                <a:latin typeface="Arial" panose="020B0604020202020204" pitchFamily="34" charset="0"/>
                <a:cs typeface="Arial" panose="020B0604020202020204" pitchFamily="34" charset="0"/>
              </a:rPr>
              <a:t>Participant-Only Annuity*</a:t>
            </a:r>
          </a:p>
          <a:p>
            <a:pPr marL="285750" indent="-285750">
              <a:spcAft>
                <a:spcPts val="400"/>
              </a:spcAft>
              <a:buBlip>
                <a:blip r:embed="rId5"/>
              </a:buBlip>
            </a:pPr>
            <a:r>
              <a:rPr lang="en-US" sz="1400" dirty="0">
                <a:solidFill>
                  <a:schemeClr val="bg1"/>
                </a:solidFill>
                <a:latin typeface="Arial" panose="020B0604020202020204" pitchFamily="34" charset="0"/>
                <a:cs typeface="Arial" panose="020B0604020202020204" pitchFamily="34" charset="0"/>
              </a:rPr>
              <a:t>100% Beneficiary Annuity*</a:t>
            </a:r>
          </a:p>
          <a:p>
            <a:pPr marL="285750" indent="-285750">
              <a:spcAft>
                <a:spcPts val="400"/>
              </a:spcAft>
              <a:buBlip>
                <a:blip r:embed="rId5"/>
              </a:buBlip>
            </a:pPr>
            <a:r>
              <a:rPr lang="en-US" sz="1400" dirty="0">
                <a:solidFill>
                  <a:schemeClr val="bg1"/>
                </a:solidFill>
                <a:latin typeface="Arial" panose="020B0604020202020204" pitchFamily="34" charset="0"/>
                <a:cs typeface="Arial" panose="020B0604020202020204" pitchFamily="34" charset="0"/>
              </a:rPr>
              <a:t>75% Beneficiary Annuity*</a:t>
            </a:r>
          </a:p>
          <a:p>
            <a:pPr marL="285750" indent="-285750">
              <a:spcAft>
                <a:spcPts val="400"/>
              </a:spcAft>
              <a:buBlip>
                <a:blip r:embed="rId5"/>
              </a:buBlip>
            </a:pPr>
            <a:r>
              <a:rPr lang="en-US" sz="1400" dirty="0">
                <a:solidFill>
                  <a:schemeClr val="bg1"/>
                </a:solidFill>
                <a:latin typeface="Arial" panose="020B0604020202020204" pitchFamily="34" charset="0"/>
                <a:cs typeface="Arial" panose="020B0604020202020204" pitchFamily="34" charset="0"/>
              </a:rPr>
              <a:t>50% Beneficiary Annuity*</a:t>
            </a:r>
          </a:p>
        </p:txBody>
      </p:sp>
      <p:sp>
        <p:nvSpPr>
          <p:cNvPr id="29" name="Title 1">
            <a:extLst>
              <a:ext uri="{FF2B5EF4-FFF2-40B4-BE49-F238E27FC236}">
                <a16:creationId xmlns:a16="http://schemas.microsoft.com/office/drawing/2014/main" id="{8457FE7A-E648-66DC-F0FF-D5B4A90C4E73}"/>
              </a:ext>
            </a:extLst>
          </p:cNvPr>
          <p:cNvSpPr txBox="1">
            <a:spLocks/>
          </p:cNvSpPr>
          <p:nvPr/>
        </p:nvSpPr>
        <p:spPr>
          <a:xfrm>
            <a:off x="294409" y="2163234"/>
            <a:ext cx="4362257"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490229"/>
                </a:solidFill>
                <a:latin typeface="Arial" panose="020B0604020202020204" pitchFamily="34" charset="0"/>
                <a:cs typeface="Arial" panose="020B0604020202020204" pitchFamily="34" charset="0"/>
              </a:rPr>
              <a:t>Distribution options</a:t>
            </a:r>
          </a:p>
        </p:txBody>
      </p:sp>
    </p:spTree>
    <p:extLst>
      <p:ext uri="{BB962C8B-B14F-4D97-AF65-F5344CB8AC3E}">
        <p14:creationId xmlns:p14="http://schemas.microsoft.com/office/powerpoint/2010/main" val="71901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250"/>
                                        <p:tgtEl>
                                          <p:spTgt spid="17"/>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250"/>
                                        <p:tgtEl>
                                          <p:spTgt spid="25"/>
                                        </p:tgtEl>
                                      </p:cBhvr>
                                    </p:animEffect>
                                  </p:childTnLst>
                                </p:cTn>
                              </p:par>
                            </p:childTnLst>
                          </p:cTn>
                        </p:par>
                        <p:par>
                          <p:cTn id="21" fill="hold">
                            <p:stCondLst>
                              <p:cond delay="25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75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250"/>
                                        <p:tgtEl>
                                          <p:spTgt spid="6"/>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7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250"/>
                                        <p:tgtEl>
                                          <p:spTgt spid="14"/>
                                        </p:tgtEl>
                                      </p:cBhvr>
                                    </p:animEffect>
                                  </p:childTnLst>
                                </p:cTn>
                              </p:par>
                            </p:childTnLst>
                          </p:cTn>
                        </p:par>
                        <p:par>
                          <p:cTn id="43" fill="hold">
                            <p:stCondLst>
                              <p:cond delay="250"/>
                            </p:stCondLst>
                            <p:childTnLst>
                              <p:par>
                                <p:cTn id="44" presetID="22" presetClass="entr" presetSubtype="8"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8"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69EC84-47C6-0E85-7A88-2C3FA2EE1362}"/>
              </a:ext>
            </a:extLst>
          </p:cNvPr>
          <p:cNvSpPr/>
          <p:nvPr/>
        </p:nvSpPr>
        <p:spPr>
          <a:xfrm>
            <a:off x="329185" y="319854"/>
            <a:ext cx="11533631"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051F5CA-740B-E616-DD64-A56F0B89869B}"/>
              </a:ext>
            </a:extLst>
          </p:cNvPr>
          <p:cNvGrpSpPr/>
          <p:nvPr/>
        </p:nvGrpSpPr>
        <p:grpSpPr>
          <a:xfrm>
            <a:off x="4666177" y="858112"/>
            <a:ext cx="2859647" cy="2859647"/>
            <a:chOff x="1747161" y="448955"/>
            <a:chExt cx="3436731" cy="3436731"/>
          </a:xfrm>
        </p:grpSpPr>
        <p:sp>
          <p:nvSpPr>
            <p:cNvPr id="10" name="Oval 9">
              <a:extLst>
                <a:ext uri="{FF2B5EF4-FFF2-40B4-BE49-F238E27FC236}">
                  <a16:creationId xmlns:a16="http://schemas.microsoft.com/office/drawing/2014/main" id="{BAF644AA-B2BE-05C4-E44B-86A9DBBEAC64}"/>
                </a:ext>
              </a:extLst>
            </p:cNvPr>
            <p:cNvSpPr/>
            <p:nvPr/>
          </p:nvSpPr>
          <p:spPr>
            <a:xfrm>
              <a:off x="1747161" y="448955"/>
              <a:ext cx="3436731" cy="3436731"/>
            </a:xfrm>
            <a:prstGeom prst="ellipse">
              <a:avLst/>
            </a:prstGeom>
            <a:solidFill>
              <a:schemeClr val="bg1"/>
            </a:solid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77D25EC-3052-24B9-361D-ABDFE60F0491}"/>
                </a:ext>
              </a:extLst>
            </p:cNvPr>
            <p:cNvPicPr>
              <a:picLocks noChangeAspect="1"/>
            </p:cNvPicPr>
            <p:nvPr/>
          </p:nvPicPr>
          <p:blipFill>
            <a:blip r:embed="rId3"/>
            <a:srcRect l="228" r="228"/>
            <a:stretch/>
          </p:blipFill>
          <p:spPr>
            <a:xfrm>
              <a:off x="1966304" y="666893"/>
              <a:ext cx="2997582" cy="3011333"/>
            </a:xfrm>
            <a:prstGeom prst="rect">
              <a:avLst/>
            </a:prstGeom>
          </p:spPr>
        </p:pic>
      </p:grpSp>
      <p:sp>
        <p:nvSpPr>
          <p:cNvPr id="2" name="TextBox 1">
            <a:extLst>
              <a:ext uri="{FF2B5EF4-FFF2-40B4-BE49-F238E27FC236}">
                <a16:creationId xmlns:a16="http://schemas.microsoft.com/office/drawing/2014/main" id="{D604C4F0-CB9B-04AD-5F03-FA902B6A8B5B}"/>
              </a:ext>
            </a:extLst>
          </p:cNvPr>
          <p:cNvSpPr txBox="1"/>
          <p:nvPr/>
        </p:nvSpPr>
        <p:spPr>
          <a:xfrm>
            <a:off x="2211825" y="3903389"/>
            <a:ext cx="7767630" cy="2031325"/>
          </a:xfrm>
          <a:prstGeom prst="rect">
            <a:avLst/>
          </a:prstGeom>
          <a:noFill/>
        </p:spPr>
        <p:txBody>
          <a:bodyPr wrap="square" rtlCol="0">
            <a:spAutoFit/>
          </a:bodyPr>
          <a:lstStyle/>
          <a:p>
            <a:pPr algn="ctr">
              <a:spcAft>
                <a:spcPts val="600"/>
              </a:spcAft>
            </a:pPr>
            <a:r>
              <a:rPr lang="en-US" sz="3600" b="1" dirty="0">
                <a:solidFill>
                  <a:srgbClr val="D61F3D"/>
                </a:solidFill>
                <a:latin typeface="Arial" panose="020B0604020202020204" pitchFamily="34" charset="0"/>
                <a:cs typeface="Arial" panose="020B0604020202020204" pitchFamily="34" charset="0"/>
              </a:rPr>
              <a:t>Candace</a:t>
            </a:r>
          </a:p>
          <a:p>
            <a:pPr>
              <a:spcAft>
                <a:spcPts val="600"/>
              </a:spcAft>
            </a:pPr>
            <a:r>
              <a:rPr lang="en-US" sz="1600" dirty="0">
                <a:latin typeface="Arial" panose="020B0604020202020204" pitchFamily="34" charset="0"/>
                <a:cs typeface="Arial" panose="020B0604020202020204" pitchFamily="34" charset="0"/>
              </a:rPr>
              <a:t>Candace has been paying into Social Security and contributing to a 401(k) for more than 30 years through other work. She wants to retire in 10 years or less and plans on CalSTRS being just a part of the money she will live on when she retires.</a:t>
            </a:r>
          </a:p>
          <a:p>
            <a:pPr>
              <a:spcAft>
                <a:spcPts val="600"/>
              </a:spcAft>
            </a:pPr>
            <a:r>
              <a:rPr lang="en-US" sz="1600" dirty="0">
                <a:latin typeface="Arial" panose="020B0604020202020204" pitchFamily="34" charset="0"/>
                <a:cs typeface="Arial" panose="020B0604020202020204" pitchFamily="34" charset="0"/>
              </a:rPr>
              <a:t>A smaller contribution to the Cash Balance Program while working means her benefit will be smaller than if she contributed to the Defined Benefit Program.</a:t>
            </a:r>
          </a:p>
        </p:txBody>
      </p:sp>
    </p:spTree>
    <p:extLst>
      <p:ext uri="{BB962C8B-B14F-4D97-AF65-F5344CB8AC3E}">
        <p14:creationId xmlns:p14="http://schemas.microsoft.com/office/powerpoint/2010/main" val="2802091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69EC84-47C6-0E85-7A88-2C3FA2EE1362}"/>
              </a:ext>
            </a:extLst>
          </p:cNvPr>
          <p:cNvSpPr/>
          <p:nvPr/>
        </p:nvSpPr>
        <p:spPr>
          <a:xfrm>
            <a:off x="329185" y="329185"/>
            <a:ext cx="11533630"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55DAE7A-5107-69E3-8E42-01970C30801B}"/>
              </a:ext>
            </a:extLst>
          </p:cNvPr>
          <p:cNvGrpSpPr/>
          <p:nvPr/>
        </p:nvGrpSpPr>
        <p:grpSpPr>
          <a:xfrm>
            <a:off x="4666177" y="858112"/>
            <a:ext cx="2859647" cy="2859647"/>
            <a:chOff x="3142176" y="858111"/>
            <a:chExt cx="2859647" cy="2859647"/>
          </a:xfrm>
        </p:grpSpPr>
        <p:sp>
          <p:nvSpPr>
            <p:cNvPr id="10" name="Oval 9">
              <a:extLst>
                <a:ext uri="{FF2B5EF4-FFF2-40B4-BE49-F238E27FC236}">
                  <a16:creationId xmlns:a16="http://schemas.microsoft.com/office/drawing/2014/main" id="{BAF644AA-B2BE-05C4-E44B-86A9DBBEAC64}"/>
                </a:ext>
              </a:extLst>
            </p:cNvPr>
            <p:cNvSpPr/>
            <p:nvPr/>
          </p:nvSpPr>
          <p:spPr>
            <a:xfrm>
              <a:off x="3142176" y="858111"/>
              <a:ext cx="2859647" cy="2859647"/>
            </a:xfrm>
            <a:prstGeom prst="ellipse">
              <a:avLst/>
            </a:prstGeom>
            <a:solidFill>
              <a:schemeClr val="bg1"/>
            </a:solidFill>
            <a:ln w="25400">
              <a:solidFill>
                <a:srgbClr val="4902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965CAF1-9CDA-7CB0-EA26-B32698931C96}"/>
                </a:ext>
              </a:extLst>
            </p:cNvPr>
            <p:cNvPicPr>
              <a:picLocks noChangeAspect="1"/>
            </p:cNvPicPr>
            <p:nvPr/>
          </p:nvPicPr>
          <p:blipFill>
            <a:blip r:embed="rId3"/>
            <a:srcRect l="119" r="119"/>
            <a:stretch/>
          </p:blipFill>
          <p:spPr>
            <a:xfrm>
              <a:off x="3357167" y="1058662"/>
              <a:ext cx="2452697" cy="2458543"/>
            </a:xfrm>
            <a:prstGeom prst="rect">
              <a:avLst/>
            </a:prstGeom>
          </p:spPr>
        </p:pic>
      </p:grpSp>
      <p:sp>
        <p:nvSpPr>
          <p:cNvPr id="4" name="TextBox 3">
            <a:extLst>
              <a:ext uri="{FF2B5EF4-FFF2-40B4-BE49-F238E27FC236}">
                <a16:creationId xmlns:a16="http://schemas.microsoft.com/office/drawing/2014/main" id="{86581AE6-924E-FC3C-8A2D-BB8891F5A82A}"/>
              </a:ext>
            </a:extLst>
          </p:cNvPr>
          <p:cNvSpPr txBox="1"/>
          <p:nvPr/>
        </p:nvSpPr>
        <p:spPr>
          <a:xfrm>
            <a:off x="2211826" y="3903389"/>
            <a:ext cx="7719057" cy="2031325"/>
          </a:xfrm>
          <a:prstGeom prst="rect">
            <a:avLst/>
          </a:prstGeom>
          <a:noFill/>
        </p:spPr>
        <p:txBody>
          <a:bodyPr wrap="square" rtlCol="0">
            <a:spAutoFit/>
          </a:bodyPr>
          <a:lstStyle/>
          <a:p>
            <a:pPr algn="ctr">
              <a:spcAft>
                <a:spcPts val="600"/>
              </a:spcAft>
            </a:pPr>
            <a:r>
              <a:rPr lang="en-US" sz="3600" b="1" dirty="0">
                <a:solidFill>
                  <a:srgbClr val="490229"/>
                </a:solidFill>
                <a:latin typeface="Arial" panose="020B0604020202020204" pitchFamily="34" charset="0"/>
                <a:cs typeface="Arial" panose="020B0604020202020204" pitchFamily="34" charset="0"/>
              </a:rPr>
              <a:t>Jack</a:t>
            </a:r>
          </a:p>
          <a:p>
            <a:pPr>
              <a:spcAft>
                <a:spcPts val="600"/>
              </a:spcAft>
            </a:pPr>
            <a:r>
              <a:rPr lang="en-US" sz="1600" dirty="0">
                <a:latin typeface="Arial" panose="020B0604020202020204" pitchFamily="34" charset="0"/>
                <a:cs typeface="Arial" panose="020B0604020202020204" pitchFamily="34" charset="0"/>
              </a:rPr>
              <a:t>Jack only worked a few years through college in a job that paid into Social Security. He has not earned enough credits yet to receive a benefit. </a:t>
            </a:r>
          </a:p>
          <a:p>
            <a:pPr>
              <a:spcAft>
                <a:spcPts val="600"/>
              </a:spcAft>
            </a:pPr>
            <a:r>
              <a:rPr lang="en-US" sz="1600" dirty="0">
                <a:latin typeface="Arial" panose="020B0604020202020204" pitchFamily="34" charset="0"/>
                <a:cs typeface="Arial" panose="020B0604020202020204" pitchFamily="34" charset="0"/>
              </a:rPr>
              <a:t>He knows he will rely on his CalSTRS pension to provide the bulk of his income in retirement. Jack and his spouse like the idea of having the security of a lifetime pension.</a:t>
            </a:r>
          </a:p>
        </p:txBody>
      </p:sp>
    </p:spTree>
    <p:extLst>
      <p:ext uri="{BB962C8B-B14F-4D97-AF65-F5344CB8AC3E}">
        <p14:creationId xmlns:p14="http://schemas.microsoft.com/office/powerpoint/2010/main" val="1500876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29D09C4C-D6D7-F8B3-41EA-EA82554C71AB}"/>
              </a:ext>
            </a:extLst>
          </p:cNvPr>
          <p:cNvSpPr txBox="1"/>
          <p:nvPr/>
        </p:nvSpPr>
        <p:spPr>
          <a:xfrm>
            <a:off x="1524000" y="277716"/>
            <a:ext cx="9143998" cy="707886"/>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Disability and survivor benefits</a:t>
            </a:r>
            <a:endParaRPr lang="en-US" sz="4000" dirty="0">
              <a:solidFill>
                <a:srgbClr val="D61F3D"/>
              </a:solidFill>
            </a:endParaRPr>
          </a:p>
        </p:txBody>
      </p:sp>
      <p:sp>
        <p:nvSpPr>
          <p:cNvPr id="4" name="Rectangle 3">
            <a:extLst>
              <a:ext uri="{FF2B5EF4-FFF2-40B4-BE49-F238E27FC236}">
                <a16:creationId xmlns:a16="http://schemas.microsoft.com/office/drawing/2014/main" id="{CF50FB47-3BB9-0854-10E9-48ABCB52D347}"/>
              </a:ext>
            </a:extLst>
          </p:cNvPr>
          <p:cNvSpPr/>
          <p:nvPr/>
        </p:nvSpPr>
        <p:spPr>
          <a:xfrm>
            <a:off x="4072128" y="2140378"/>
            <a:ext cx="4059936" cy="3351944"/>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A5DACF-309E-873F-14A2-E27CEECECB53}"/>
              </a:ext>
            </a:extLst>
          </p:cNvPr>
          <p:cNvSpPr/>
          <p:nvPr/>
        </p:nvSpPr>
        <p:spPr>
          <a:xfrm>
            <a:off x="8132064" y="2140378"/>
            <a:ext cx="4059936" cy="3351942"/>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C2C150-CBAC-87B6-989A-233799119BF8}"/>
              </a:ext>
            </a:extLst>
          </p:cNvPr>
          <p:cNvSpPr txBox="1"/>
          <p:nvPr/>
        </p:nvSpPr>
        <p:spPr>
          <a:xfrm>
            <a:off x="4839755" y="2486291"/>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Cash Balance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22" name="TextBox 21">
            <a:extLst>
              <a:ext uri="{FF2B5EF4-FFF2-40B4-BE49-F238E27FC236}">
                <a16:creationId xmlns:a16="http://schemas.microsoft.com/office/drawing/2014/main" id="{CA3C8667-9249-338D-D2C3-BE51216944C3}"/>
              </a:ext>
            </a:extLst>
          </p:cNvPr>
          <p:cNvSpPr txBox="1"/>
          <p:nvPr/>
        </p:nvSpPr>
        <p:spPr>
          <a:xfrm>
            <a:off x="8936215" y="2486291"/>
            <a:ext cx="2528515"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Defined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Benefit Program</a:t>
            </a:r>
          </a:p>
        </p:txBody>
      </p:sp>
      <p:sp>
        <p:nvSpPr>
          <p:cNvPr id="36" name="TextBox 35">
            <a:extLst>
              <a:ext uri="{FF2B5EF4-FFF2-40B4-BE49-F238E27FC236}">
                <a16:creationId xmlns:a16="http://schemas.microsoft.com/office/drawing/2014/main" id="{A8769B91-3C4B-2A0C-7B75-4A9A9293CB84}"/>
              </a:ext>
            </a:extLst>
          </p:cNvPr>
          <p:cNvSpPr txBox="1"/>
          <p:nvPr/>
        </p:nvSpPr>
        <p:spPr>
          <a:xfrm>
            <a:off x="614990" y="348612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Disability benefits</a:t>
            </a:r>
          </a:p>
        </p:txBody>
      </p:sp>
      <p:cxnSp>
        <p:nvCxnSpPr>
          <p:cNvPr id="3" name="Straight Connector 2">
            <a:extLst>
              <a:ext uri="{FF2B5EF4-FFF2-40B4-BE49-F238E27FC236}">
                <a16:creationId xmlns:a16="http://schemas.microsoft.com/office/drawing/2014/main" id="{49987AFD-0D64-877F-2750-D0DE54B00326}"/>
              </a:ext>
            </a:extLst>
          </p:cNvPr>
          <p:cNvCxnSpPr>
            <a:cxnSpLocks/>
          </p:cNvCxnSpPr>
          <p:nvPr/>
        </p:nvCxnSpPr>
        <p:spPr>
          <a:xfrm>
            <a:off x="248412" y="330172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B61AA8C-6C34-BEB2-7EE5-67E34D38EF9A}"/>
              </a:ext>
            </a:extLst>
          </p:cNvPr>
          <p:cNvSpPr txBox="1"/>
          <p:nvPr/>
        </p:nvSpPr>
        <p:spPr>
          <a:xfrm>
            <a:off x="614990" y="421637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Survivor benefits</a:t>
            </a:r>
          </a:p>
        </p:txBody>
      </p:sp>
      <p:cxnSp>
        <p:nvCxnSpPr>
          <p:cNvPr id="24" name="Straight Connector 23">
            <a:extLst>
              <a:ext uri="{FF2B5EF4-FFF2-40B4-BE49-F238E27FC236}">
                <a16:creationId xmlns:a16="http://schemas.microsoft.com/office/drawing/2014/main" id="{0BA8C079-D91E-3D3D-80D8-50F2A68BAFE2}"/>
              </a:ext>
            </a:extLst>
          </p:cNvPr>
          <p:cNvCxnSpPr>
            <a:cxnSpLocks/>
          </p:cNvCxnSpPr>
          <p:nvPr/>
        </p:nvCxnSpPr>
        <p:spPr>
          <a:xfrm>
            <a:off x="248412" y="403197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A3668C5-C010-5500-8483-30BC65E43C6E}"/>
              </a:ext>
            </a:extLst>
          </p:cNvPr>
          <p:cNvSpPr txBox="1"/>
          <p:nvPr/>
        </p:nvSpPr>
        <p:spPr>
          <a:xfrm>
            <a:off x="614990" y="4946628"/>
            <a:ext cx="2528515" cy="338554"/>
          </a:xfrm>
          <a:prstGeom prst="rect">
            <a:avLst/>
          </a:prstGeom>
          <a:noFill/>
        </p:spPr>
        <p:txBody>
          <a:bodyPr wrap="square" rtlCol="0" anchor="ctr">
            <a:spAutoFit/>
          </a:bodyPr>
          <a:lstStyle/>
          <a:p>
            <a:pPr algn="ctr"/>
            <a:r>
              <a:rPr lang="en-US" sz="1600" b="1" dirty="0">
                <a:solidFill>
                  <a:srgbClr val="490229"/>
                </a:solidFill>
                <a:latin typeface="Arial" panose="020B0604020202020204" pitchFamily="34" charset="0"/>
                <a:cs typeface="Arial" panose="020B0604020202020204" pitchFamily="34" charset="0"/>
              </a:rPr>
              <a:t>One-time death benefit</a:t>
            </a:r>
          </a:p>
        </p:txBody>
      </p:sp>
      <p:cxnSp>
        <p:nvCxnSpPr>
          <p:cNvPr id="30" name="Straight Connector 29">
            <a:extLst>
              <a:ext uri="{FF2B5EF4-FFF2-40B4-BE49-F238E27FC236}">
                <a16:creationId xmlns:a16="http://schemas.microsoft.com/office/drawing/2014/main" id="{EA4B31C2-31F1-D813-30D8-3DF7ECCAE676}"/>
              </a:ext>
            </a:extLst>
          </p:cNvPr>
          <p:cNvCxnSpPr>
            <a:cxnSpLocks/>
          </p:cNvCxnSpPr>
          <p:nvPr/>
        </p:nvCxnSpPr>
        <p:spPr>
          <a:xfrm>
            <a:off x="248412" y="4762220"/>
            <a:ext cx="11695176" cy="0"/>
          </a:xfrm>
          <a:prstGeom prst="line">
            <a:avLst/>
          </a:prstGeom>
          <a:ln w="25400">
            <a:solidFill>
              <a:srgbClr val="EF7C8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64DED-E92A-D45A-ED19-72F1D5D4BAF3}"/>
              </a:ext>
            </a:extLst>
          </p:cNvPr>
          <p:cNvPicPr>
            <a:picLocks noChangeAspect="1"/>
          </p:cNvPicPr>
          <p:nvPr/>
        </p:nvPicPr>
        <p:blipFill>
          <a:blip r:embed="rId3"/>
          <a:stretch>
            <a:fillRect/>
          </a:stretch>
        </p:blipFill>
        <p:spPr>
          <a:xfrm>
            <a:off x="5891263" y="3463570"/>
            <a:ext cx="419100" cy="406400"/>
          </a:xfrm>
          <a:prstGeom prst="rect">
            <a:avLst/>
          </a:prstGeom>
        </p:spPr>
      </p:pic>
      <p:pic>
        <p:nvPicPr>
          <p:cNvPr id="10" name="Picture 9">
            <a:extLst>
              <a:ext uri="{FF2B5EF4-FFF2-40B4-BE49-F238E27FC236}">
                <a16:creationId xmlns:a16="http://schemas.microsoft.com/office/drawing/2014/main" id="{64E064E2-91D2-A8BF-2447-C5004E60FE2D}"/>
              </a:ext>
            </a:extLst>
          </p:cNvPr>
          <p:cNvPicPr>
            <a:picLocks noChangeAspect="1"/>
          </p:cNvPicPr>
          <p:nvPr/>
        </p:nvPicPr>
        <p:blipFill>
          <a:blip r:embed="rId3"/>
          <a:stretch>
            <a:fillRect/>
          </a:stretch>
        </p:blipFill>
        <p:spPr>
          <a:xfrm>
            <a:off x="5891263" y="4181120"/>
            <a:ext cx="419100" cy="406400"/>
          </a:xfrm>
          <a:prstGeom prst="rect">
            <a:avLst/>
          </a:prstGeom>
        </p:spPr>
      </p:pic>
      <p:pic>
        <p:nvPicPr>
          <p:cNvPr id="11" name="Picture 10">
            <a:extLst>
              <a:ext uri="{FF2B5EF4-FFF2-40B4-BE49-F238E27FC236}">
                <a16:creationId xmlns:a16="http://schemas.microsoft.com/office/drawing/2014/main" id="{7B9ACCF4-ED78-9394-E8C3-A893BDCFA5C9}"/>
              </a:ext>
            </a:extLst>
          </p:cNvPr>
          <p:cNvPicPr>
            <a:picLocks noChangeAspect="1"/>
          </p:cNvPicPr>
          <p:nvPr/>
        </p:nvPicPr>
        <p:blipFill>
          <a:blip r:embed="rId3"/>
          <a:stretch>
            <a:fillRect/>
          </a:stretch>
        </p:blipFill>
        <p:spPr>
          <a:xfrm>
            <a:off x="9985622" y="3463570"/>
            <a:ext cx="419100" cy="406400"/>
          </a:xfrm>
          <a:prstGeom prst="rect">
            <a:avLst/>
          </a:prstGeom>
        </p:spPr>
      </p:pic>
      <p:pic>
        <p:nvPicPr>
          <p:cNvPr id="12" name="Picture 11">
            <a:extLst>
              <a:ext uri="{FF2B5EF4-FFF2-40B4-BE49-F238E27FC236}">
                <a16:creationId xmlns:a16="http://schemas.microsoft.com/office/drawing/2014/main" id="{16BE0FAC-E541-21DA-0D93-87D782D4A274}"/>
              </a:ext>
            </a:extLst>
          </p:cNvPr>
          <p:cNvPicPr>
            <a:picLocks noChangeAspect="1"/>
          </p:cNvPicPr>
          <p:nvPr/>
        </p:nvPicPr>
        <p:blipFill>
          <a:blip r:embed="rId3"/>
          <a:stretch>
            <a:fillRect/>
          </a:stretch>
        </p:blipFill>
        <p:spPr>
          <a:xfrm>
            <a:off x="9985622" y="4181120"/>
            <a:ext cx="419100" cy="406400"/>
          </a:xfrm>
          <a:prstGeom prst="rect">
            <a:avLst/>
          </a:prstGeom>
        </p:spPr>
      </p:pic>
      <p:pic>
        <p:nvPicPr>
          <p:cNvPr id="13" name="Picture 12">
            <a:extLst>
              <a:ext uri="{FF2B5EF4-FFF2-40B4-BE49-F238E27FC236}">
                <a16:creationId xmlns:a16="http://schemas.microsoft.com/office/drawing/2014/main" id="{B0211E05-7B11-E73F-746B-E90E303B3572}"/>
              </a:ext>
            </a:extLst>
          </p:cNvPr>
          <p:cNvPicPr>
            <a:picLocks noChangeAspect="1"/>
          </p:cNvPicPr>
          <p:nvPr/>
        </p:nvPicPr>
        <p:blipFill>
          <a:blip r:embed="rId3"/>
          <a:stretch>
            <a:fillRect/>
          </a:stretch>
        </p:blipFill>
        <p:spPr>
          <a:xfrm>
            <a:off x="9985622" y="4930420"/>
            <a:ext cx="419100" cy="406400"/>
          </a:xfrm>
          <a:prstGeom prst="rect">
            <a:avLst/>
          </a:prstGeom>
        </p:spPr>
      </p:pic>
      <p:pic>
        <p:nvPicPr>
          <p:cNvPr id="44" name="Picture 43">
            <a:extLst>
              <a:ext uri="{FF2B5EF4-FFF2-40B4-BE49-F238E27FC236}">
                <a16:creationId xmlns:a16="http://schemas.microsoft.com/office/drawing/2014/main" id="{72FB6064-4279-AFE7-44EA-040E0281905F}"/>
              </a:ext>
            </a:extLst>
          </p:cNvPr>
          <p:cNvPicPr>
            <a:picLocks noChangeAspect="1"/>
          </p:cNvPicPr>
          <p:nvPr/>
        </p:nvPicPr>
        <p:blipFill>
          <a:blip r:embed="rId4"/>
          <a:stretch>
            <a:fillRect/>
          </a:stretch>
        </p:blipFill>
        <p:spPr>
          <a:xfrm>
            <a:off x="5892800" y="4915357"/>
            <a:ext cx="406400" cy="406400"/>
          </a:xfrm>
          <a:prstGeom prst="rect">
            <a:avLst/>
          </a:prstGeom>
        </p:spPr>
      </p:pic>
    </p:spTree>
    <p:extLst>
      <p:ext uri="{BB962C8B-B14F-4D97-AF65-F5344CB8AC3E}">
        <p14:creationId xmlns:p14="http://schemas.microsoft.com/office/powerpoint/2010/main" val="68362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18C22-BCB5-A9E6-9615-60ACE998C462}"/>
              </a:ext>
            </a:extLst>
          </p:cNvPr>
          <p:cNvPicPr>
            <a:picLocks noChangeAspect="1"/>
          </p:cNvPicPr>
          <p:nvPr/>
        </p:nvPicPr>
        <p:blipFill>
          <a:blip r:embed="rId3">
            <a:alphaModFix amt="3000"/>
          </a:blip>
          <a:srcRect/>
          <a:stretch/>
        </p:blipFill>
        <p:spPr>
          <a:xfrm>
            <a:off x="0" y="2"/>
            <a:ext cx="12192000" cy="6857998"/>
          </a:xfrm>
          <a:prstGeom prst="rect">
            <a:avLst/>
          </a:prstGeom>
        </p:spPr>
      </p:pic>
      <p:sp>
        <p:nvSpPr>
          <p:cNvPr id="11" name="Rectangle 10">
            <a:extLst>
              <a:ext uri="{FF2B5EF4-FFF2-40B4-BE49-F238E27FC236}">
                <a16:creationId xmlns:a16="http://schemas.microsoft.com/office/drawing/2014/main" id="{C2CBD64A-1BA6-300A-096A-7A02B528CCE0}"/>
              </a:ext>
            </a:extLst>
          </p:cNvPr>
          <p:cNvSpPr/>
          <p:nvPr/>
        </p:nvSpPr>
        <p:spPr>
          <a:xfrm>
            <a:off x="5174595" y="0"/>
            <a:ext cx="7017403" cy="3429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7931A4-48D8-0BE5-D80A-0B02166387BE}"/>
              </a:ext>
            </a:extLst>
          </p:cNvPr>
          <p:cNvSpPr/>
          <p:nvPr/>
        </p:nvSpPr>
        <p:spPr>
          <a:xfrm>
            <a:off x="5174595" y="3429000"/>
            <a:ext cx="7017403" cy="342900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86405E01-EF03-F467-89EC-2C07BCA57A9E}"/>
              </a:ext>
            </a:extLst>
          </p:cNvPr>
          <p:cNvCxnSpPr/>
          <p:nvPr/>
        </p:nvCxnSpPr>
        <p:spPr>
          <a:xfrm>
            <a:off x="8202261" y="4547283"/>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8917593-8F2C-94D6-91DD-41CD16A67BAE}"/>
              </a:ext>
            </a:extLst>
          </p:cNvPr>
          <p:cNvCxnSpPr>
            <a:cxnSpLocks/>
          </p:cNvCxnSpPr>
          <p:nvPr/>
        </p:nvCxnSpPr>
        <p:spPr>
          <a:xfrm>
            <a:off x="8213202" y="5683732"/>
            <a:ext cx="45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F0B4D12-952D-25DF-4368-E3656EDF1F74}"/>
              </a:ext>
            </a:extLst>
          </p:cNvPr>
          <p:cNvSpPr txBox="1"/>
          <p:nvPr/>
        </p:nvSpPr>
        <p:spPr>
          <a:xfrm>
            <a:off x="8663378" y="4130488"/>
            <a:ext cx="2495541" cy="841256"/>
          </a:xfrm>
          <a:prstGeom prst="rect">
            <a:avLst/>
          </a:prstGeom>
          <a:solidFill>
            <a:srgbClr val="490229"/>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Annual benefit adjustment:</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Not tied to inflation.</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Not compounded.</a:t>
            </a:r>
          </a:p>
        </p:txBody>
      </p:sp>
      <p:sp>
        <p:nvSpPr>
          <p:cNvPr id="46" name="TextBox 45">
            <a:extLst>
              <a:ext uri="{FF2B5EF4-FFF2-40B4-BE49-F238E27FC236}">
                <a16:creationId xmlns:a16="http://schemas.microsoft.com/office/drawing/2014/main" id="{D73110D1-DF57-1644-4AAB-3B2B07E73E45}"/>
              </a:ext>
            </a:extLst>
          </p:cNvPr>
          <p:cNvSpPr txBox="1"/>
          <p:nvPr/>
        </p:nvSpPr>
        <p:spPr>
          <a:xfrm>
            <a:off x="8663378" y="5274758"/>
            <a:ext cx="2495552" cy="789960"/>
          </a:xfrm>
          <a:prstGeom prst="rect">
            <a:avLst/>
          </a:prstGeom>
          <a:solidFill>
            <a:srgbClr val="490229"/>
          </a:solidFill>
          <a:ln w="25400">
            <a:solidFill>
              <a:schemeClr val="bg1"/>
            </a:solidFill>
          </a:ln>
        </p:spPr>
        <p:txBody>
          <a:bodyPr wrap="square" rtlCol="0" anchor="ctr">
            <a:spAutoFit/>
          </a:bodyPr>
          <a:lstStyle/>
          <a:p>
            <a:pPr>
              <a:spcAft>
                <a:spcPts val="400"/>
              </a:spcAft>
            </a:pPr>
            <a:r>
              <a:rPr lang="en-US" sz="1400" dirty="0">
                <a:solidFill>
                  <a:schemeClr val="bg1"/>
                </a:solidFill>
                <a:latin typeface="Arial" panose="020B0604020202020204" pitchFamily="34" charset="0"/>
                <a:cs typeface="Arial" panose="020B0604020202020204" pitchFamily="34" charset="0"/>
              </a:rPr>
              <a:t>Purchasing power protection:</a:t>
            </a:r>
          </a:p>
          <a:p>
            <a:pPr marL="285750" indent="-285750">
              <a:spcAft>
                <a:spcPts val="400"/>
              </a:spcAft>
              <a:buBlip>
                <a:blip r:embed="rId4"/>
              </a:buBlip>
            </a:pPr>
            <a:r>
              <a:rPr lang="en-US" sz="1400" dirty="0">
                <a:solidFill>
                  <a:schemeClr val="bg1"/>
                </a:solidFill>
                <a:latin typeface="Arial" panose="020B0604020202020204" pitchFamily="34" charset="0"/>
                <a:cs typeface="Arial" panose="020B0604020202020204" pitchFamily="34" charset="0"/>
              </a:rPr>
              <a:t>CalSTRS monitors this automatically.</a:t>
            </a:r>
          </a:p>
        </p:txBody>
      </p:sp>
      <p:grpSp>
        <p:nvGrpSpPr>
          <p:cNvPr id="47" name="Group 46">
            <a:extLst>
              <a:ext uri="{FF2B5EF4-FFF2-40B4-BE49-F238E27FC236}">
                <a16:creationId xmlns:a16="http://schemas.microsoft.com/office/drawing/2014/main" id="{B794643A-F731-69ED-6ADD-28DD5C552BD2}"/>
              </a:ext>
            </a:extLst>
          </p:cNvPr>
          <p:cNvGrpSpPr/>
          <p:nvPr/>
        </p:nvGrpSpPr>
        <p:grpSpPr>
          <a:xfrm>
            <a:off x="7890914" y="4542332"/>
            <a:ext cx="322288" cy="1141401"/>
            <a:chOff x="5576181" y="4542331"/>
            <a:chExt cx="322288" cy="1141401"/>
          </a:xfrm>
        </p:grpSpPr>
        <p:cxnSp>
          <p:nvCxnSpPr>
            <p:cNvPr id="48" name="Straight Connector 47">
              <a:extLst>
                <a:ext uri="{FF2B5EF4-FFF2-40B4-BE49-F238E27FC236}">
                  <a16:creationId xmlns:a16="http://schemas.microsoft.com/office/drawing/2014/main" id="{CB2FE367-4D2B-04F2-2BC1-CAF4DD9FF4EF}"/>
                </a:ext>
              </a:extLst>
            </p:cNvPr>
            <p:cNvCxnSpPr>
              <a:cxnSpLocks/>
            </p:cNvCxnSpPr>
            <p:nvPr/>
          </p:nvCxnSpPr>
          <p:spPr>
            <a:xfrm>
              <a:off x="5898469" y="4542331"/>
              <a:ext cx="0" cy="11414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F8BB62-A5A3-3804-7FCD-D48BBBB8D10B}"/>
                </a:ext>
              </a:extLst>
            </p:cNvPr>
            <p:cNvCxnSpPr>
              <a:cxnSpLocks/>
            </p:cNvCxnSpPr>
            <p:nvPr/>
          </p:nvCxnSpPr>
          <p:spPr>
            <a:xfrm>
              <a:off x="5577957" y="4682604"/>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59E9EC5-7D3D-C088-0344-6C51D898785F}"/>
                </a:ext>
              </a:extLst>
            </p:cNvPr>
            <p:cNvCxnSpPr>
              <a:cxnSpLocks/>
            </p:cNvCxnSpPr>
            <p:nvPr/>
          </p:nvCxnSpPr>
          <p:spPr>
            <a:xfrm>
              <a:off x="5576181" y="5136591"/>
              <a:ext cx="322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C473D2B3-6754-7734-F562-084591C6E0D8}"/>
              </a:ext>
            </a:extLst>
          </p:cNvPr>
          <p:cNvSpPr txBox="1"/>
          <p:nvPr/>
        </p:nvSpPr>
        <p:spPr>
          <a:xfrm>
            <a:off x="5678625" y="4787262"/>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Defined Benefit Program</a:t>
            </a:r>
          </a:p>
        </p:txBody>
      </p:sp>
      <p:sp>
        <p:nvSpPr>
          <p:cNvPr id="52" name="TextBox 51">
            <a:extLst>
              <a:ext uri="{FF2B5EF4-FFF2-40B4-BE49-F238E27FC236}">
                <a16:creationId xmlns:a16="http://schemas.microsoft.com/office/drawing/2014/main" id="{FCB33C3C-5417-D477-6F36-6371574B592C}"/>
              </a:ext>
            </a:extLst>
          </p:cNvPr>
          <p:cNvSpPr txBox="1"/>
          <p:nvPr/>
        </p:nvSpPr>
        <p:spPr>
          <a:xfrm>
            <a:off x="5678625" y="1339810"/>
            <a:ext cx="1991532"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Cash Balance Benefit Program</a:t>
            </a:r>
          </a:p>
        </p:txBody>
      </p:sp>
      <p:grpSp>
        <p:nvGrpSpPr>
          <p:cNvPr id="53" name="Group 52">
            <a:extLst>
              <a:ext uri="{FF2B5EF4-FFF2-40B4-BE49-F238E27FC236}">
                <a16:creationId xmlns:a16="http://schemas.microsoft.com/office/drawing/2014/main" id="{D5447714-D819-C334-9E4A-B639F57FDBD2}"/>
              </a:ext>
            </a:extLst>
          </p:cNvPr>
          <p:cNvGrpSpPr/>
          <p:nvPr/>
        </p:nvGrpSpPr>
        <p:grpSpPr>
          <a:xfrm>
            <a:off x="7890914" y="1235152"/>
            <a:ext cx="3267992" cy="874099"/>
            <a:chOff x="5576181" y="1235151"/>
            <a:chExt cx="3267992" cy="874099"/>
          </a:xfrm>
        </p:grpSpPr>
        <p:cxnSp>
          <p:nvCxnSpPr>
            <p:cNvPr id="54" name="Straight Connector 53">
              <a:extLst>
                <a:ext uri="{FF2B5EF4-FFF2-40B4-BE49-F238E27FC236}">
                  <a16:creationId xmlns:a16="http://schemas.microsoft.com/office/drawing/2014/main" id="{06C2FD56-334B-9930-A662-EA7027695501}"/>
                </a:ext>
              </a:extLst>
            </p:cNvPr>
            <p:cNvCxnSpPr>
              <a:cxnSpLocks/>
            </p:cNvCxnSpPr>
            <p:nvPr/>
          </p:nvCxnSpPr>
          <p:spPr>
            <a:xfrm>
              <a:off x="5577957" y="1235151"/>
              <a:ext cx="0" cy="87409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F3836F3-FE92-F0FC-3AD7-95CDF2D7956F}"/>
                </a:ext>
              </a:extLst>
            </p:cNvPr>
            <p:cNvCxnSpPr>
              <a:cxnSpLocks/>
            </p:cNvCxnSpPr>
            <p:nvPr/>
          </p:nvCxnSpPr>
          <p:spPr>
            <a:xfrm>
              <a:off x="5576181" y="1689138"/>
              <a:ext cx="10234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DCB8386-3CA2-C571-7370-89ED79EC9A19}"/>
                </a:ext>
              </a:extLst>
            </p:cNvPr>
            <p:cNvSpPr txBox="1"/>
            <p:nvPr/>
          </p:nvSpPr>
          <p:spPr>
            <a:xfrm>
              <a:off x="6348644" y="1509086"/>
              <a:ext cx="2495529" cy="307777"/>
            </a:xfrm>
            <a:prstGeom prst="rect">
              <a:avLst/>
            </a:prstGeom>
            <a:solidFill>
              <a:srgbClr val="D61F3D"/>
            </a:solidFill>
            <a:ln w="25400">
              <a:solidFill>
                <a:schemeClr val="bg1"/>
              </a:solidFill>
            </a:ln>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N/A</a:t>
              </a:r>
            </a:p>
          </p:txBody>
        </p:sp>
      </p:grpSp>
      <p:sp>
        <p:nvSpPr>
          <p:cNvPr id="4" name="Title 1">
            <a:extLst>
              <a:ext uri="{FF2B5EF4-FFF2-40B4-BE49-F238E27FC236}">
                <a16:creationId xmlns:a16="http://schemas.microsoft.com/office/drawing/2014/main" id="{89E07EAC-82E8-FFFB-1FE8-5036996AFC11}"/>
              </a:ext>
            </a:extLst>
          </p:cNvPr>
          <p:cNvSpPr txBox="1">
            <a:spLocks/>
          </p:cNvSpPr>
          <p:nvPr/>
        </p:nvSpPr>
        <p:spPr>
          <a:xfrm>
            <a:off x="294409" y="2163234"/>
            <a:ext cx="4362257" cy="2531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490229"/>
                </a:solidFill>
                <a:latin typeface="Arial" panose="020B0604020202020204" pitchFamily="34" charset="0"/>
                <a:cs typeface="Arial" panose="020B0604020202020204" pitchFamily="34" charset="0"/>
              </a:rPr>
              <a:t>Inflation protection in retirement</a:t>
            </a:r>
          </a:p>
        </p:txBody>
      </p:sp>
    </p:spTree>
    <p:extLst>
      <p:ext uri="{BB962C8B-B14F-4D97-AF65-F5344CB8AC3E}">
        <p14:creationId xmlns:p14="http://schemas.microsoft.com/office/powerpoint/2010/main" val="225003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1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50"/>
                                        <p:tgtEl>
                                          <p:spTgt spid="43"/>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75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250"/>
                                        <p:tgtEl>
                                          <p:spTgt spid="44"/>
                                        </p:tgtEl>
                                      </p:cBhvr>
                                    </p:animEffect>
                                  </p:childTnLst>
                                </p:cTn>
                              </p:par>
                            </p:childTnLst>
                          </p:cTn>
                        </p:par>
                        <p:par>
                          <p:cTn id="26" fill="hold">
                            <p:stCondLst>
                              <p:cond delay="250"/>
                            </p:stCondLst>
                            <p:childTnLst>
                              <p:par>
                                <p:cTn id="27" presetID="22" presetClass="entr" presetSubtype="8"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811298D-14E0-4CFA-A79A-96D175BBBA00}"/>
              </a:ext>
            </a:extLst>
          </p:cNvPr>
          <p:cNvPicPr>
            <a:picLocks noChangeAspect="1"/>
          </p:cNvPicPr>
          <p:nvPr/>
        </p:nvPicPr>
        <p:blipFill>
          <a:blip r:embed="rId4"/>
          <a:srcRect/>
          <a:stretch/>
        </p:blipFill>
        <p:spPr>
          <a:xfrm>
            <a:off x="2080395" y="1332432"/>
            <a:ext cx="3758451" cy="4863878"/>
          </a:xfrm>
          <a:prstGeom prst="rect">
            <a:avLst/>
          </a:prstGeom>
          <a:ln w="3175">
            <a:solidFill>
              <a:srgbClr val="490229"/>
            </a:solidFill>
          </a:ln>
          <a:effectLst/>
        </p:spPr>
      </p:pic>
      <p:sp>
        <p:nvSpPr>
          <p:cNvPr id="14" name="Rectangle 13">
            <a:extLst>
              <a:ext uri="{FF2B5EF4-FFF2-40B4-BE49-F238E27FC236}">
                <a16:creationId xmlns:a16="http://schemas.microsoft.com/office/drawing/2014/main" id="{420C6282-F458-1EB7-81B6-8FC17FA3F5DC}"/>
              </a:ext>
            </a:extLst>
          </p:cNvPr>
          <p:cNvSpPr/>
          <p:nvPr/>
        </p:nvSpPr>
        <p:spPr>
          <a:xfrm>
            <a:off x="-1" y="2"/>
            <a:ext cx="12191999"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23366FD-5D46-48BF-AB0B-29B318E2D8C3}"/>
              </a:ext>
            </a:extLst>
          </p:cNvPr>
          <p:cNvPicPr>
            <a:picLocks noChangeAspect="1"/>
          </p:cNvPicPr>
          <p:nvPr/>
        </p:nvPicPr>
        <p:blipFill rotWithShape="1">
          <a:blip r:embed="rId5"/>
          <a:srcRect t="14231" b="51673"/>
          <a:stretch/>
        </p:blipFill>
        <p:spPr>
          <a:xfrm>
            <a:off x="4517827" y="2382967"/>
            <a:ext cx="5801121" cy="2624362"/>
          </a:xfrm>
          <a:prstGeom prst="rect">
            <a:avLst/>
          </a:prstGeom>
          <a:ln w="3175">
            <a:solidFill>
              <a:srgbClr val="490229"/>
            </a:solidFill>
          </a:ln>
          <a:effectLst/>
        </p:spPr>
      </p:pic>
      <p:sp>
        <p:nvSpPr>
          <p:cNvPr id="4" name="Rectangle 3">
            <a:extLst>
              <a:ext uri="{FF2B5EF4-FFF2-40B4-BE49-F238E27FC236}">
                <a16:creationId xmlns:a16="http://schemas.microsoft.com/office/drawing/2014/main" id="{D42C9D31-1DF4-E097-D935-0B36FA673B29}"/>
              </a:ext>
            </a:extLst>
          </p:cNvPr>
          <p:cNvSpPr/>
          <p:nvPr/>
        </p:nvSpPr>
        <p:spPr>
          <a:xfrm>
            <a:off x="4997494" y="3487126"/>
            <a:ext cx="2339911" cy="320948"/>
          </a:xfrm>
          <a:prstGeom prst="rect">
            <a:avLst/>
          </a:prstGeom>
          <a:no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7FEDC9-B4FB-6F1E-F37C-A70A6ADD218B}"/>
              </a:ext>
            </a:extLst>
          </p:cNvPr>
          <p:cNvSpPr/>
          <p:nvPr/>
        </p:nvSpPr>
        <p:spPr>
          <a:xfrm>
            <a:off x="4997494" y="4561327"/>
            <a:ext cx="2339911" cy="320948"/>
          </a:xfrm>
          <a:prstGeom prst="rect">
            <a:avLst/>
          </a:prstGeom>
          <a:no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49D32E-0D90-058F-CA17-DBEA0D6662C7}"/>
              </a:ext>
            </a:extLst>
          </p:cNvPr>
          <p:cNvSpPr/>
          <p:nvPr/>
        </p:nvSpPr>
        <p:spPr>
          <a:xfrm>
            <a:off x="7571136" y="3947943"/>
            <a:ext cx="2339911" cy="248281"/>
          </a:xfrm>
          <a:prstGeom prst="rect">
            <a:avLst/>
          </a:prstGeom>
          <a:no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0A0C00-8E68-D7D0-36DA-FA759CAF5FB0}"/>
              </a:ext>
            </a:extLst>
          </p:cNvPr>
          <p:cNvSpPr/>
          <p:nvPr/>
        </p:nvSpPr>
        <p:spPr>
          <a:xfrm>
            <a:off x="7559025" y="3262772"/>
            <a:ext cx="2339911" cy="472340"/>
          </a:xfrm>
          <a:prstGeom prst="rect">
            <a:avLst/>
          </a:prstGeom>
          <a:no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938692A-C3E2-86AF-7D18-C73D62D89FA7}"/>
              </a:ext>
            </a:extLst>
          </p:cNvPr>
          <p:cNvPicPr>
            <a:picLocks noChangeAspect="1"/>
          </p:cNvPicPr>
          <p:nvPr/>
        </p:nvPicPr>
        <p:blipFill>
          <a:blip r:embed="rId6"/>
          <a:srcRect/>
          <a:stretch/>
        </p:blipFill>
        <p:spPr>
          <a:xfrm>
            <a:off x="6167074" y="5276298"/>
            <a:ext cx="914400" cy="914400"/>
          </a:xfrm>
          <a:prstGeom prst="rect">
            <a:avLst/>
          </a:prstGeom>
          <a:ln w="25400">
            <a:solidFill>
              <a:srgbClr val="D61F3D"/>
            </a:solidFill>
          </a:ln>
        </p:spPr>
      </p:pic>
      <p:sp>
        <p:nvSpPr>
          <p:cNvPr id="11" name="TextBox 10">
            <a:extLst>
              <a:ext uri="{FF2B5EF4-FFF2-40B4-BE49-F238E27FC236}">
                <a16:creationId xmlns:a16="http://schemas.microsoft.com/office/drawing/2014/main" id="{5931035E-77C5-EA1B-61DF-010547D40766}"/>
              </a:ext>
            </a:extLst>
          </p:cNvPr>
          <p:cNvSpPr txBox="1"/>
          <p:nvPr/>
        </p:nvSpPr>
        <p:spPr>
          <a:xfrm>
            <a:off x="7216347" y="5436073"/>
            <a:ext cx="3102601" cy="584775"/>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read</a:t>
            </a:r>
            <a:br>
              <a:rPr lang="en-US" sz="1600"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Cash Balance Benefit Program</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9529864-E29C-8A92-9789-B08B51014A8E}"/>
              </a:ext>
            </a:extLst>
          </p:cNvPr>
          <p:cNvSpPr>
            <a:spLocks noGrp="1"/>
          </p:cNvSpPr>
          <p:nvPr>
            <p:ph type="title"/>
          </p:nvPr>
        </p:nvSpPr>
        <p:spPr>
          <a:xfrm>
            <a:off x="260542" y="2"/>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Choose the plan that works for you</a:t>
            </a:r>
          </a:p>
        </p:txBody>
      </p:sp>
    </p:spTree>
    <p:extLst>
      <p:ext uri="{BB962C8B-B14F-4D97-AF65-F5344CB8AC3E}">
        <p14:creationId xmlns:p14="http://schemas.microsoft.com/office/powerpoint/2010/main" val="56503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998F7-F4F6-3CEB-3D87-EF8D1CE94F59}"/>
              </a:ext>
            </a:extLst>
          </p:cNvPr>
          <p:cNvSpPr/>
          <p:nvPr/>
        </p:nvSpPr>
        <p:spPr>
          <a:xfrm>
            <a:off x="329184" y="329185"/>
            <a:ext cx="11533631" cy="6177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9C72D-161A-B716-DF2E-13F86D75FC75}"/>
              </a:ext>
            </a:extLst>
          </p:cNvPr>
          <p:cNvSpPr>
            <a:spLocks noGrp="1"/>
          </p:cNvSpPr>
          <p:nvPr>
            <p:ph type="title"/>
          </p:nvPr>
        </p:nvSpPr>
        <p:spPr>
          <a:xfrm>
            <a:off x="2152650" y="1839967"/>
            <a:ext cx="7886700" cy="1325563"/>
          </a:xfrm>
        </p:spPr>
        <p:txBody>
          <a:bodyPr>
            <a:normAutofit/>
          </a:bodyPr>
          <a:lstStyle/>
          <a:p>
            <a:pPr algn="ctr"/>
            <a:r>
              <a:rPr lang="en-US" sz="3200" b="1" dirty="0">
                <a:solidFill>
                  <a:srgbClr val="490229"/>
                </a:solidFill>
                <a:latin typeface="Arial" panose="020B0604020202020204" pitchFamily="34" charset="0"/>
                <a:cs typeface="Arial" panose="020B0604020202020204" pitchFamily="34" charset="0"/>
              </a:rPr>
              <a:t>Other retirement considerations </a:t>
            </a:r>
            <a:br>
              <a:rPr lang="en-US" sz="3200" b="1" dirty="0">
                <a:solidFill>
                  <a:srgbClr val="490229"/>
                </a:solidFill>
                <a:latin typeface="Arial" panose="020B0604020202020204" pitchFamily="34" charset="0"/>
                <a:cs typeface="Arial" panose="020B0604020202020204" pitchFamily="34" charset="0"/>
              </a:rPr>
            </a:br>
            <a:r>
              <a:rPr lang="en-US" sz="3200" b="1" dirty="0">
                <a:solidFill>
                  <a:srgbClr val="490229"/>
                </a:solidFill>
                <a:latin typeface="Arial" panose="020B0604020202020204" pitchFamily="34" charset="0"/>
                <a:cs typeface="Arial" panose="020B0604020202020204" pitchFamily="34" charset="0"/>
              </a:rPr>
              <a:t>for part-time educators</a:t>
            </a:r>
          </a:p>
        </p:txBody>
      </p:sp>
      <p:pic>
        <p:nvPicPr>
          <p:cNvPr id="4" name="Picture 3">
            <a:extLst>
              <a:ext uri="{FF2B5EF4-FFF2-40B4-BE49-F238E27FC236}">
                <a16:creationId xmlns:a16="http://schemas.microsoft.com/office/drawing/2014/main" id="{88CE2922-05FF-67B1-1BA7-620B86391F2F}"/>
              </a:ext>
            </a:extLst>
          </p:cNvPr>
          <p:cNvPicPr>
            <a:picLocks noChangeAspect="1"/>
          </p:cNvPicPr>
          <p:nvPr/>
        </p:nvPicPr>
        <p:blipFill>
          <a:blip r:embed="rId3"/>
          <a:srcRect/>
          <a:stretch/>
        </p:blipFill>
        <p:spPr>
          <a:xfrm>
            <a:off x="2546098" y="3165530"/>
            <a:ext cx="7099804" cy="1774951"/>
          </a:xfrm>
          <a:prstGeom prst="rect">
            <a:avLst/>
          </a:prstGeom>
        </p:spPr>
      </p:pic>
    </p:spTree>
    <p:extLst>
      <p:ext uri="{BB962C8B-B14F-4D97-AF65-F5344CB8AC3E}">
        <p14:creationId xmlns:p14="http://schemas.microsoft.com/office/powerpoint/2010/main" val="2737749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742689A2-33B9-C9B1-6760-B0AE5002A1B0}"/>
              </a:ext>
            </a:extLst>
          </p:cNvPr>
          <p:cNvSpPr/>
          <p:nvPr/>
        </p:nvSpPr>
        <p:spPr>
          <a:xfrm>
            <a:off x="0" y="2157077"/>
            <a:ext cx="12192000" cy="360401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64129E-A7A3-8D11-7836-E19946938D44}"/>
              </a:ext>
            </a:extLst>
          </p:cNvPr>
          <p:cNvSpPr txBox="1"/>
          <p:nvPr/>
        </p:nvSpPr>
        <p:spPr>
          <a:xfrm>
            <a:off x="1524000" y="1096913"/>
            <a:ext cx="9143998" cy="707886"/>
          </a:xfrm>
          <a:prstGeom prst="rect">
            <a:avLst/>
          </a:prstGeom>
          <a:noFill/>
        </p:spPr>
        <p:txBody>
          <a:bodyPr wrap="square">
            <a:spAutoFit/>
          </a:bodyPr>
          <a:lstStyle/>
          <a:p>
            <a:pPr algn="ctr"/>
            <a:r>
              <a:rPr lang="en-US" sz="4000" b="1" dirty="0">
                <a:solidFill>
                  <a:srgbClr val="490229"/>
                </a:solidFill>
                <a:latin typeface="Arial" panose="020B0604020202020204" pitchFamily="34" charset="0"/>
                <a:cs typeface="Arial" panose="020B0604020202020204" pitchFamily="34" charset="0"/>
              </a:rPr>
              <a:t>Consolidation of benefits</a:t>
            </a:r>
            <a:endParaRPr lang="en-US" sz="4000" dirty="0">
              <a:solidFill>
                <a:srgbClr val="490229"/>
              </a:solidFill>
            </a:endParaRPr>
          </a:p>
        </p:txBody>
      </p:sp>
      <p:pic>
        <p:nvPicPr>
          <p:cNvPr id="9" name="Picture 8">
            <a:extLst>
              <a:ext uri="{FF2B5EF4-FFF2-40B4-BE49-F238E27FC236}">
                <a16:creationId xmlns:a16="http://schemas.microsoft.com/office/drawing/2014/main" id="{9307F6E3-554B-70AF-F382-8787F8A6CB52}"/>
              </a:ext>
            </a:extLst>
          </p:cNvPr>
          <p:cNvPicPr>
            <a:picLocks noChangeAspect="1"/>
          </p:cNvPicPr>
          <p:nvPr/>
        </p:nvPicPr>
        <p:blipFill>
          <a:blip r:embed="rId4"/>
          <a:srcRect/>
          <a:stretch/>
        </p:blipFill>
        <p:spPr>
          <a:xfrm>
            <a:off x="2304127" y="2630774"/>
            <a:ext cx="1143000" cy="1143000"/>
          </a:xfrm>
          <a:prstGeom prst="rect">
            <a:avLst/>
          </a:prstGeom>
        </p:spPr>
      </p:pic>
      <p:sp>
        <p:nvSpPr>
          <p:cNvPr id="21" name="TextBox 20">
            <a:extLst>
              <a:ext uri="{FF2B5EF4-FFF2-40B4-BE49-F238E27FC236}">
                <a16:creationId xmlns:a16="http://schemas.microsoft.com/office/drawing/2014/main" id="{A27F97DD-5764-DAB0-F37A-272D9E34A8BB}"/>
              </a:ext>
            </a:extLst>
          </p:cNvPr>
          <p:cNvSpPr txBox="1"/>
          <p:nvPr/>
        </p:nvSpPr>
        <p:spPr>
          <a:xfrm>
            <a:off x="1787492" y="3953785"/>
            <a:ext cx="2086009" cy="1384995"/>
          </a:xfrm>
          <a:prstGeom prst="rect">
            <a:avLst/>
          </a:prstGeom>
          <a:noFill/>
        </p:spPr>
        <p:txBody>
          <a:bodyPr wrap="square" rtlCol="0" anchor="t">
            <a:spAutoFit/>
          </a:bodyPr>
          <a:lstStyle/>
          <a:p>
            <a:pPr algn="ctr"/>
            <a:r>
              <a:rPr lang="en-US" sz="1400" b="1" dirty="0">
                <a:solidFill>
                  <a:schemeClr val="bg1"/>
                </a:solidFill>
                <a:latin typeface="Arial" panose="020B0604020202020204" pitchFamily="34" charset="0"/>
                <a:cs typeface="Arial" panose="020B0604020202020204" pitchFamily="34" charset="0"/>
              </a:rPr>
              <a:t>Converts</a:t>
            </a:r>
            <a:r>
              <a:rPr lang="en-US" sz="1400" dirty="0">
                <a:solidFill>
                  <a:schemeClr val="bg1"/>
                </a:solidFill>
                <a:latin typeface="Arial" panose="020B0604020202020204" pitchFamily="34" charset="0"/>
                <a:cs typeface="Arial" panose="020B0604020202020204" pitchFamily="34" charset="0"/>
              </a:rPr>
              <a:t> Cash Balance Benefit Program account into service credit for the Defined Benefit Program.</a:t>
            </a:r>
          </a:p>
        </p:txBody>
      </p:sp>
      <p:pic>
        <p:nvPicPr>
          <p:cNvPr id="2" name="Picture 1">
            <a:extLst>
              <a:ext uri="{FF2B5EF4-FFF2-40B4-BE49-F238E27FC236}">
                <a16:creationId xmlns:a16="http://schemas.microsoft.com/office/drawing/2014/main" id="{3D492940-3A2C-9F19-809B-8E66BF5F0927}"/>
              </a:ext>
            </a:extLst>
          </p:cNvPr>
          <p:cNvPicPr>
            <a:picLocks noChangeAspect="1"/>
          </p:cNvPicPr>
          <p:nvPr/>
        </p:nvPicPr>
        <p:blipFill>
          <a:blip r:embed="rId5"/>
          <a:srcRect/>
          <a:stretch/>
        </p:blipFill>
        <p:spPr>
          <a:xfrm>
            <a:off x="4567474" y="2630774"/>
            <a:ext cx="1143000" cy="1143000"/>
          </a:xfrm>
          <a:prstGeom prst="rect">
            <a:avLst/>
          </a:prstGeom>
        </p:spPr>
      </p:pic>
      <p:sp>
        <p:nvSpPr>
          <p:cNvPr id="3" name="TextBox 2">
            <a:extLst>
              <a:ext uri="{FF2B5EF4-FFF2-40B4-BE49-F238E27FC236}">
                <a16:creationId xmlns:a16="http://schemas.microsoft.com/office/drawing/2014/main" id="{0486C540-8DF4-EB45-B045-1C5A6A57032D}"/>
              </a:ext>
            </a:extLst>
          </p:cNvPr>
          <p:cNvSpPr txBox="1"/>
          <p:nvPr/>
        </p:nvSpPr>
        <p:spPr>
          <a:xfrm>
            <a:off x="3954936" y="3953784"/>
            <a:ext cx="2240223" cy="738664"/>
          </a:xfrm>
          <a:prstGeom prst="rect">
            <a:avLst/>
          </a:prstGeom>
          <a:noFill/>
        </p:spPr>
        <p:txBody>
          <a:bodyPr wrap="square" rtlCol="0" anchor="t">
            <a:spAutoFit/>
          </a:bodyPr>
          <a:lstStyle/>
          <a:p>
            <a:pPr algn="ctr"/>
            <a:r>
              <a:rPr lang="en-US" sz="1400" b="1" dirty="0">
                <a:solidFill>
                  <a:schemeClr val="bg1"/>
                </a:solidFill>
                <a:latin typeface="Arial" panose="020B0604020202020204" pitchFamily="34" charset="0"/>
                <a:cs typeface="Arial" panose="020B0604020202020204" pitchFamily="34" charset="0"/>
              </a:rPr>
              <a:t>Must</a:t>
            </a:r>
            <a:r>
              <a:rPr lang="en-US" sz="1400" dirty="0">
                <a:solidFill>
                  <a:schemeClr val="bg1"/>
                </a:solidFill>
                <a:latin typeface="Arial" panose="020B0604020202020204" pitchFamily="34" charset="0"/>
                <a:cs typeface="Arial" panose="020B0604020202020204" pitchFamily="34" charset="0"/>
              </a:rPr>
              <a:t> be an active member of the Defined Benefit Program.</a:t>
            </a:r>
          </a:p>
        </p:txBody>
      </p:sp>
      <p:pic>
        <p:nvPicPr>
          <p:cNvPr id="4" name="Picture 3">
            <a:extLst>
              <a:ext uri="{FF2B5EF4-FFF2-40B4-BE49-F238E27FC236}">
                <a16:creationId xmlns:a16="http://schemas.microsoft.com/office/drawing/2014/main" id="{3D8742B4-F5C5-6F8F-7326-491B71FF8D86}"/>
              </a:ext>
            </a:extLst>
          </p:cNvPr>
          <p:cNvPicPr>
            <a:picLocks noChangeAspect="1"/>
          </p:cNvPicPr>
          <p:nvPr/>
        </p:nvPicPr>
        <p:blipFill>
          <a:blip r:embed="rId6"/>
          <a:srcRect/>
          <a:stretch/>
        </p:blipFill>
        <p:spPr>
          <a:xfrm>
            <a:off x="6825205" y="2630774"/>
            <a:ext cx="1143000" cy="1143000"/>
          </a:xfrm>
          <a:prstGeom prst="rect">
            <a:avLst/>
          </a:prstGeom>
        </p:spPr>
      </p:pic>
      <p:sp>
        <p:nvSpPr>
          <p:cNvPr id="6" name="TextBox 5">
            <a:extLst>
              <a:ext uri="{FF2B5EF4-FFF2-40B4-BE49-F238E27FC236}">
                <a16:creationId xmlns:a16="http://schemas.microsoft.com/office/drawing/2014/main" id="{336F65F0-ED63-25FE-3C28-D1A1607456CA}"/>
              </a:ext>
            </a:extLst>
          </p:cNvPr>
          <p:cNvSpPr txBox="1"/>
          <p:nvPr/>
        </p:nvSpPr>
        <p:spPr>
          <a:xfrm>
            <a:off x="6276595" y="3953784"/>
            <a:ext cx="2240223" cy="738664"/>
          </a:xfrm>
          <a:prstGeom prst="rect">
            <a:avLst/>
          </a:prstGeom>
          <a:noFill/>
        </p:spPr>
        <p:txBody>
          <a:bodyPr wrap="square" rtlCol="0" anchor="t">
            <a:spAutoFit/>
          </a:bodyPr>
          <a:lstStyle/>
          <a:p>
            <a:pPr algn="ctr"/>
            <a:r>
              <a:rPr lang="en-US" sz="1400" b="1" dirty="0">
                <a:solidFill>
                  <a:schemeClr val="bg1"/>
                </a:solidFill>
                <a:latin typeface="Arial" panose="020B0604020202020204" pitchFamily="34" charset="0"/>
                <a:cs typeface="Arial" panose="020B0604020202020204" pitchFamily="34" charset="0"/>
              </a:rPr>
              <a:t>Must</a:t>
            </a:r>
            <a:r>
              <a:rPr lang="en-US" sz="1400" dirty="0">
                <a:solidFill>
                  <a:schemeClr val="bg1"/>
                </a:solidFill>
                <a:latin typeface="Arial" panose="020B0604020202020204" pitchFamily="34" charset="0"/>
                <a:cs typeface="Arial" panose="020B0604020202020204" pitchFamily="34" charset="0"/>
              </a:rPr>
              <a:t> terminate all activity for the Cash Balance Benefit Program.</a:t>
            </a:r>
          </a:p>
        </p:txBody>
      </p:sp>
      <p:pic>
        <p:nvPicPr>
          <p:cNvPr id="8" name="Picture 7">
            <a:extLst>
              <a:ext uri="{FF2B5EF4-FFF2-40B4-BE49-F238E27FC236}">
                <a16:creationId xmlns:a16="http://schemas.microsoft.com/office/drawing/2014/main" id="{8D0A9440-1CD9-0D25-E1A7-52CCD50C447B}"/>
              </a:ext>
            </a:extLst>
          </p:cNvPr>
          <p:cNvPicPr>
            <a:picLocks noChangeAspect="1"/>
          </p:cNvPicPr>
          <p:nvPr/>
        </p:nvPicPr>
        <p:blipFill>
          <a:blip r:embed="rId7"/>
          <a:srcRect/>
          <a:stretch/>
        </p:blipFill>
        <p:spPr>
          <a:xfrm>
            <a:off x="8862393" y="2630774"/>
            <a:ext cx="1143000" cy="1143000"/>
          </a:xfrm>
          <a:prstGeom prst="rect">
            <a:avLst/>
          </a:prstGeom>
        </p:spPr>
      </p:pic>
      <p:sp>
        <p:nvSpPr>
          <p:cNvPr id="10" name="TextBox 9">
            <a:extLst>
              <a:ext uri="{FF2B5EF4-FFF2-40B4-BE49-F238E27FC236}">
                <a16:creationId xmlns:a16="http://schemas.microsoft.com/office/drawing/2014/main" id="{A33CDF90-2462-E9FE-1E2D-D073472423A4}"/>
              </a:ext>
            </a:extLst>
          </p:cNvPr>
          <p:cNvSpPr txBox="1"/>
          <p:nvPr/>
        </p:nvSpPr>
        <p:spPr>
          <a:xfrm>
            <a:off x="8463282" y="3953784"/>
            <a:ext cx="1941225" cy="523220"/>
          </a:xfrm>
          <a:prstGeom prst="rect">
            <a:avLst/>
          </a:prstGeom>
          <a:noFill/>
        </p:spPr>
        <p:txBody>
          <a:bodyPr wrap="square" rtlCol="0" anchor="t">
            <a:spAutoFit/>
          </a:bodyPr>
          <a:lstStyle/>
          <a:p>
            <a:pPr algn="ctr"/>
            <a:r>
              <a:rPr lang="en-US" sz="1400" dirty="0">
                <a:solidFill>
                  <a:schemeClr val="bg1"/>
                </a:solidFill>
                <a:latin typeface="Arial" panose="020B0604020202020204" pitchFamily="34" charset="0"/>
                <a:cs typeface="Arial" panose="020B0604020202020204" pitchFamily="34" charset="0"/>
              </a:rPr>
              <a:t>Consolidation process can be </a:t>
            </a:r>
            <a:r>
              <a:rPr lang="en-US" sz="1400" b="1" dirty="0">
                <a:solidFill>
                  <a:schemeClr val="bg1"/>
                </a:solidFill>
                <a:latin typeface="Arial" panose="020B0604020202020204" pitchFamily="34" charset="0"/>
                <a:cs typeface="Arial" panose="020B0604020202020204" pitchFamily="34" charset="0"/>
              </a:rPr>
              <a:t>lengthy</a:t>
            </a:r>
            <a:r>
              <a:rPr lang="en-US" sz="1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349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6"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5F7F59C-A775-0FD9-765D-6AD6ED4FB6F2}"/>
              </a:ext>
            </a:extLst>
          </p:cNvPr>
          <p:cNvPicPr>
            <a:picLocks noChangeAspect="1"/>
          </p:cNvPicPr>
          <p:nvPr/>
        </p:nvPicPr>
        <p:blipFill>
          <a:blip r:embed="rId4"/>
          <a:srcRect/>
          <a:stretch/>
        </p:blipFill>
        <p:spPr>
          <a:xfrm>
            <a:off x="2083161" y="1326843"/>
            <a:ext cx="3757403" cy="4863878"/>
          </a:xfrm>
          <a:prstGeom prst="rect">
            <a:avLst/>
          </a:prstGeom>
          <a:ln w="3175">
            <a:solidFill>
              <a:srgbClr val="490229"/>
            </a:solidFill>
          </a:ln>
          <a:effectLst/>
        </p:spPr>
      </p:pic>
      <p:sp>
        <p:nvSpPr>
          <p:cNvPr id="3" name="Rectangle 2">
            <a:extLst>
              <a:ext uri="{FF2B5EF4-FFF2-40B4-BE49-F238E27FC236}">
                <a16:creationId xmlns:a16="http://schemas.microsoft.com/office/drawing/2014/main" id="{81DC18D7-7C1C-1CB5-3A2D-55C179986E3C}"/>
              </a:ext>
            </a:extLst>
          </p:cNvPr>
          <p:cNvSpPr/>
          <p:nvPr/>
        </p:nvSpPr>
        <p:spPr>
          <a:xfrm>
            <a:off x="-1" y="2"/>
            <a:ext cx="12191999"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3C20E8A-2DA4-137E-0778-9C0F08D5A8EE}"/>
              </a:ext>
            </a:extLst>
          </p:cNvPr>
          <p:cNvSpPr txBox="1"/>
          <p:nvPr/>
        </p:nvSpPr>
        <p:spPr>
          <a:xfrm>
            <a:off x="517730" y="6342995"/>
            <a:ext cx="2861732" cy="307777"/>
          </a:xfrm>
          <a:prstGeom prst="rect">
            <a:avLst/>
          </a:prstGeom>
          <a:noFill/>
        </p:spPr>
        <p:txBody>
          <a:bodyPr wrap="square" rtlCol="0" anchor="ctr">
            <a:spAutoFit/>
          </a:bodyPr>
          <a:lstStyle/>
          <a:p>
            <a:r>
              <a:rPr lang="en-US" sz="1400" dirty="0">
                <a:solidFill>
                  <a:srgbClr val="D61F3D"/>
                </a:solidFill>
                <a:latin typeface="Arial" panose="020B0604020202020204" pitchFamily="34" charset="0"/>
                <a:cs typeface="Arial" panose="020B0604020202020204" pitchFamily="34" charset="0"/>
              </a:rPr>
              <a:t>Defined Benefit Program only.</a:t>
            </a:r>
          </a:p>
        </p:txBody>
      </p:sp>
      <p:pic>
        <p:nvPicPr>
          <p:cNvPr id="6" name="Picture 5">
            <a:extLst>
              <a:ext uri="{FF2B5EF4-FFF2-40B4-BE49-F238E27FC236}">
                <a16:creationId xmlns:a16="http://schemas.microsoft.com/office/drawing/2014/main" id="{B1A79D23-EB1D-CB58-4F41-03F9514435D2}"/>
              </a:ext>
            </a:extLst>
          </p:cNvPr>
          <p:cNvPicPr>
            <a:picLocks noChangeAspect="1"/>
          </p:cNvPicPr>
          <p:nvPr/>
        </p:nvPicPr>
        <p:blipFill>
          <a:blip r:embed="rId5"/>
          <a:srcRect/>
          <a:stretch/>
        </p:blipFill>
        <p:spPr>
          <a:xfrm>
            <a:off x="423333" y="6338720"/>
            <a:ext cx="146936" cy="146936"/>
          </a:xfrm>
          <a:prstGeom prst="rect">
            <a:avLst/>
          </a:prstGeom>
        </p:spPr>
      </p:pic>
      <p:grpSp>
        <p:nvGrpSpPr>
          <p:cNvPr id="29" name="Group 28">
            <a:extLst>
              <a:ext uri="{FF2B5EF4-FFF2-40B4-BE49-F238E27FC236}">
                <a16:creationId xmlns:a16="http://schemas.microsoft.com/office/drawing/2014/main" id="{983CFB4B-A534-208A-347D-7D62BC460FC9}"/>
              </a:ext>
            </a:extLst>
          </p:cNvPr>
          <p:cNvGrpSpPr/>
          <p:nvPr/>
        </p:nvGrpSpPr>
        <p:grpSpPr>
          <a:xfrm>
            <a:off x="6472337" y="2007523"/>
            <a:ext cx="3560164" cy="3502518"/>
            <a:chOff x="4948337" y="2017634"/>
            <a:chExt cx="3560164" cy="3502518"/>
          </a:xfrm>
        </p:grpSpPr>
        <p:sp>
          <p:nvSpPr>
            <p:cNvPr id="10" name="Rectangle 9">
              <a:extLst>
                <a:ext uri="{FF2B5EF4-FFF2-40B4-BE49-F238E27FC236}">
                  <a16:creationId xmlns:a16="http://schemas.microsoft.com/office/drawing/2014/main" id="{D4A537B7-CE1C-BA9F-1962-566BDDB3B2F6}"/>
                </a:ext>
              </a:extLst>
            </p:cNvPr>
            <p:cNvSpPr/>
            <p:nvPr/>
          </p:nvSpPr>
          <p:spPr>
            <a:xfrm>
              <a:off x="4948337" y="2017634"/>
              <a:ext cx="3560164" cy="3502518"/>
            </a:xfrm>
            <a:prstGeom prst="rect">
              <a:avLst/>
            </a:prstGeom>
            <a:solidFill>
              <a:schemeClr val="bg1"/>
            </a:solid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69CACC0-FBC9-D78D-C4BE-F8A5EBAD2234}"/>
                </a:ext>
              </a:extLst>
            </p:cNvPr>
            <p:cNvSpPr txBox="1"/>
            <p:nvPr/>
          </p:nvSpPr>
          <p:spPr>
            <a:xfrm>
              <a:off x="4948337" y="2066009"/>
              <a:ext cx="3560164" cy="1877437"/>
            </a:xfrm>
            <a:prstGeom prst="rect">
              <a:avLst/>
            </a:prstGeom>
            <a:noFill/>
          </p:spPr>
          <p:txBody>
            <a:bodyPr wrap="square">
              <a:spAutoFit/>
            </a:bodyPr>
            <a:lstStyle/>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Member of another eligible California public retirement system.</a:t>
              </a:r>
            </a:p>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Retire on the same day.</a:t>
              </a:r>
            </a:p>
            <a:p>
              <a:pPr marL="285750" indent="-285750">
                <a:spcAft>
                  <a:spcPts val="1200"/>
                </a:spcAft>
                <a:buBlip>
                  <a:blip r:embed="rId6"/>
                </a:buBlip>
              </a:pPr>
              <a:r>
                <a:rPr lang="en-US" sz="1600" dirty="0">
                  <a:latin typeface="Arial" panose="020B0604020202020204" pitchFamily="34" charset="0"/>
                  <a:cs typeface="Arial" panose="020B0604020202020204" pitchFamily="34" charset="0"/>
                </a:rPr>
                <a:t>Additional retirement benefits for applying together.</a:t>
              </a:r>
            </a:p>
          </p:txBody>
        </p:sp>
        <p:pic>
          <p:nvPicPr>
            <p:cNvPr id="15" name="Picture 14">
              <a:extLst>
                <a:ext uri="{FF2B5EF4-FFF2-40B4-BE49-F238E27FC236}">
                  <a16:creationId xmlns:a16="http://schemas.microsoft.com/office/drawing/2014/main" id="{B9F4C7E7-0ECC-A4B3-5BF1-09E620535A41}"/>
                </a:ext>
              </a:extLst>
            </p:cNvPr>
            <p:cNvPicPr>
              <a:picLocks noChangeAspect="1"/>
            </p:cNvPicPr>
            <p:nvPr/>
          </p:nvPicPr>
          <p:blipFill>
            <a:blip r:embed="rId7"/>
            <a:srcRect/>
            <a:stretch/>
          </p:blipFill>
          <p:spPr>
            <a:xfrm>
              <a:off x="5072975" y="4446411"/>
              <a:ext cx="914400" cy="914400"/>
            </a:xfrm>
            <a:prstGeom prst="rect">
              <a:avLst/>
            </a:prstGeom>
            <a:ln w="25400">
              <a:solidFill>
                <a:srgbClr val="D61F3D"/>
              </a:solidFill>
            </a:ln>
          </p:spPr>
        </p:pic>
        <p:sp>
          <p:nvSpPr>
            <p:cNvPr id="17" name="TextBox 16">
              <a:extLst>
                <a:ext uri="{FF2B5EF4-FFF2-40B4-BE49-F238E27FC236}">
                  <a16:creationId xmlns:a16="http://schemas.microsoft.com/office/drawing/2014/main" id="{F14654D0-C56F-8016-A574-DD0A497D6B9A}"/>
                </a:ext>
              </a:extLst>
            </p:cNvPr>
            <p:cNvSpPr txBox="1"/>
            <p:nvPr/>
          </p:nvSpPr>
          <p:spPr>
            <a:xfrm>
              <a:off x="6107389" y="4488112"/>
              <a:ext cx="2289284" cy="830997"/>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read </a:t>
              </a:r>
              <a:r>
                <a:rPr lang="en-US" sz="1600" i="1" dirty="0">
                  <a:latin typeface="Arial" panose="020B0604020202020204" pitchFamily="34" charset="0"/>
                  <a:cs typeface="Arial" panose="020B0604020202020204" pitchFamily="34" charset="0"/>
                </a:rPr>
                <a:t>Concurrent Retirement</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A90C50C5-1636-43A0-9075-D82C25C5D4A6}"/>
                </a:ext>
              </a:extLst>
            </p:cNvPr>
            <p:cNvCxnSpPr>
              <a:cxnSpLocks/>
            </p:cNvCxnSpPr>
            <p:nvPr/>
          </p:nvCxnSpPr>
          <p:spPr>
            <a:xfrm>
              <a:off x="5072975" y="4123469"/>
              <a:ext cx="3323698" cy="0"/>
            </a:xfrm>
            <a:prstGeom prst="line">
              <a:avLst/>
            </a:prstGeom>
            <a:ln w="25400">
              <a:solidFill>
                <a:srgbClr val="D61F3D"/>
              </a:solidFill>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7AB37DA8-6E47-92CE-CF3B-02927E856F53}"/>
              </a:ext>
            </a:extLst>
          </p:cNvPr>
          <p:cNvSpPr txBox="1">
            <a:spLocks/>
          </p:cNvSpPr>
          <p:nvPr/>
        </p:nvSpPr>
        <p:spPr>
          <a:xfrm>
            <a:off x="260542" y="2"/>
            <a:ext cx="9001852" cy="794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Concurrent Retirement*</a:t>
            </a:r>
          </a:p>
        </p:txBody>
      </p:sp>
    </p:spTree>
    <p:extLst>
      <p:ext uri="{BB962C8B-B14F-4D97-AF65-F5344CB8AC3E}">
        <p14:creationId xmlns:p14="http://schemas.microsoft.com/office/powerpoint/2010/main" val="932494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1" y="-1"/>
            <a:ext cx="12191999" cy="6857999"/>
          </a:xfrm>
          <a:prstGeom prst="rect">
            <a:avLst/>
          </a:prstGeom>
        </p:spPr>
      </p:pic>
      <p:pic>
        <p:nvPicPr>
          <p:cNvPr id="2" name="Picture 1">
            <a:extLst>
              <a:ext uri="{FF2B5EF4-FFF2-40B4-BE49-F238E27FC236}">
                <a16:creationId xmlns:a16="http://schemas.microsoft.com/office/drawing/2014/main" id="{303502C2-5C1E-285B-710E-2F2DCE2817EB}"/>
              </a:ext>
            </a:extLst>
          </p:cNvPr>
          <p:cNvPicPr>
            <a:picLocks noChangeAspect="1"/>
          </p:cNvPicPr>
          <p:nvPr/>
        </p:nvPicPr>
        <p:blipFill>
          <a:blip r:embed="rId4"/>
          <a:srcRect/>
          <a:stretch/>
        </p:blipFill>
        <p:spPr>
          <a:xfrm>
            <a:off x="2077762" y="1329486"/>
            <a:ext cx="3759076" cy="4858590"/>
          </a:xfrm>
          <a:prstGeom prst="rect">
            <a:avLst/>
          </a:prstGeom>
          <a:ln w="3175">
            <a:solidFill>
              <a:srgbClr val="490229"/>
            </a:solidFill>
          </a:ln>
        </p:spPr>
      </p:pic>
      <p:sp>
        <p:nvSpPr>
          <p:cNvPr id="3" name="Rectangle 2">
            <a:extLst>
              <a:ext uri="{FF2B5EF4-FFF2-40B4-BE49-F238E27FC236}">
                <a16:creationId xmlns:a16="http://schemas.microsoft.com/office/drawing/2014/main" id="{D11EA2F2-CF9E-F48A-7DE5-9FFFF550E3FD}"/>
              </a:ext>
            </a:extLst>
          </p:cNvPr>
          <p:cNvSpPr/>
          <p:nvPr/>
        </p:nvSpPr>
        <p:spPr>
          <a:xfrm>
            <a:off x="0" y="2"/>
            <a:ext cx="12192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38BD64C-239D-4908-9FE0-1369F111CA07}"/>
              </a:ext>
            </a:extLst>
          </p:cNvPr>
          <p:cNvGrpSpPr/>
          <p:nvPr/>
        </p:nvGrpSpPr>
        <p:grpSpPr>
          <a:xfrm>
            <a:off x="6262448" y="1640344"/>
            <a:ext cx="3979943" cy="4236874"/>
            <a:chOff x="4738447" y="1699956"/>
            <a:chExt cx="3979943" cy="4236874"/>
          </a:xfrm>
        </p:grpSpPr>
        <p:sp>
          <p:nvSpPr>
            <p:cNvPr id="12" name="Rectangle 11">
              <a:extLst>
                <a:ext uri="{FF2B5EF4-FFF2-40B4-BE49-F238E27FC236}">
                  <a16:creationId xmlns:a16="http://schemas.microsoft.com/office/drawing/2014/main" id="{1829316F-6F46-34E9-CACD-6ACAA22A0AA3}"/>
                </a:ext>
              </a:extLst>
            </p:cNvPr>
            <p:cNvSpPr/>
            <p:nvPr/>
          </p:nvSpPr>
          <p:spPr>
            <a:xfrm>
              <a:off x="4738447" y="1699956"/>
              <a:ext cx="3979943" cy="4236874"/>
            </a:xfrm>
            <a:prstGeom prst="rect">
              <a:avLst/>
            </a:prstGeom>
            <a:solidFill>
              <a:schemeClr val="bg1"/>
            </a:solidFill>
            <a:ln w="25400">
              <a:solidFill>
                <a:srgbClr val="4902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89A936E-F5A2-E020-AEBC-64478A2503FA}"/>
                </a:ext>
              </a:extLst>
            </p:cNvPr>
            <p:cNvSpPr txBox="1"/>
            <p:nvPr/>
          </p:nvSpPr>
          <p:spPr>
            <a:xfrm>
              <a:off x="4738447" y="1744712"/>
              <a:ext cx="3979943" cy="2703304"/>
            </a:xfrm>
            <a:prstGeom prst="rect">
              <a:avLst/>
            </a:prstGeom>
            <a:noFill/>
          </p:spPr>
          <p:txBody>
            <a:bodyPr wrap="square">
              <a:spAutoFit/>
            </a:bodyPr>
            <a:lstStyle/>
            <a:p>
              <a:pPr>
                <a:spcAft>
                  <a:spcPts val="400"/>
                </a:spcAft>
              </a:pPr>
              <a:r>
                <a:rPr lang="en-US" sz="1600" b="1" dirty="0">
                  <a:latin typeface="Arial" panose="020B0604020202020204" pitchFamily="34" charset="0"/>
                  <a:cs typeface="Arial" panose="020B0604020202020204" pitchFamily="34" charset="0"/>
                </a:rPr>
                <a:t>Windfall Elimination Provision</a:t>
              </a:r>
            </a:p>
            <a:p>
              <a:pPr>
                <a:spcAft>
                  <a:spcPts val="1800"/>
                </a:spcAft>
              </a:pPr>
              <a:r>
                <a:rPr lang="en-US" sz="1600" dirty="0">
                  <a:latin typeface="Arial" panose="020B0604020202020204" pitchFamily="34" charset="0"/>
                  <a:cs typeface="Arial" panose="020B0604020202020204" pitchFamily="34" charset="0"/>
                </a:rPr>
                <a:t>May reduce but cannot eliminate your Social Security benefit.</a:t>
              </a:r>
            </a:p>
            <a:p>
              <a:pPr>
                <a:spcAft>
                  <a:spcPts val="400"/>
                </a:spcAft>
              </a:pPr>
              <a:r>
                <a:rPr lang="en-US" sz="1600" b="1" dirty="0">
                  <a:latin typeface="Arial" panose="020B0604020202020204" pitchFamily="34" charset="0"/>
                  <a:cs typeface="Arial" panose="020B0604020202020204" pitchFamily="34" charset="0"/>
                </a:rPr>
                <a:t>Government Pension Offset</a:t>
              </a:r>
            </a:p>
            <a:p>
              <a:pPr>
                <a:spcAft>
                  <a:spcPts val="1800"/>
                </a:spcAft>
              </a:pPr>
              <a:r>
                <a:rPr lang="en-US" sz="1600" dirty="0">
                  <a:latin typeface="Arial" panose="020B0604020202020204" pitchFamily="34" charset="0"/>
                  <a:cs typeface="Arial" panose="020B0604020202020204" pitchFamily="34" charset="0"/>
                </a:rPr>
                <a:t>Reduces and may eliminate your spousal, widow or widower Social Security benefit.</a:t>
              </a:r>
            </a:p>
            <a:p>
              <a:pPr>
                <a:spcAft>
                  <a:spcPts val="3600"/>
                </a:spcAft>
              </a:pPr>
              <a:r>
                <a:rPr lang="en-US" sz="1600" dirty="0">
                  <a:latin typeface="Arial" panose="020B0604020202020204" pitchFamily="34" charset="0"/>
                  <a:cs typeface="Arial" panose="020B0604020202020204" pitchFamily="34" charset="0"/>
                </a:rPr>
                <a:t>Contact the Social Security Administration for more information.</a:t>
              </a:r>
            </a:p>
          </p:txBody>
        </p:sp>
        <p:cxnSp>
          <p:nvCxnSpPr>
            <p:cNvPr id="15" name="Straight Connector 14">
              <a:extLst>
                <a:ext uri="{FF2B5EF4-FFF2-40B4-BE49-F238E27FC236}">
                  <a16:creationId xmlns:a16="http://schemas.microsoft.com/office/drawing/2014/main" id="{BFFC8470-4C6F-2088-A217-B4CE7CC35047}"/>
                </a:ext>
              </a:extLst>
            </p:cNvPr>
            <p:cNvCxnSpPr/>
            <p:nvPr/>
          </p:nvCxnSpPr>
          <p:spPr>
            <a:xfrm>
              <a:off x="4835910" y="4550017"/>
              <a:ext cx="3785016" cy="0"/>
            </a:xfrm>
            <a:prstGeom prst="line">
              <a:avLst/>
            </a:prstGeom>
            <a:ln w="25400">
              <a:solidFill>
                <a:srgbClr val="49022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59E0DA3-671B-D2E0-9A03-448179CF7E3A}"/>
                </a:ext>
              </a:extLst>
            </p:cNvPr>
            <p:cNvPicPr>
              <a:picLocks noChangeAspect="1"/>
            </p:cNvPicPr>
            <p:nvPr/>
          </p:nvPicPr>
          <p:blipFill>
            <a:blip r:embed="rId5"/>
            <a:srcRect/>
            <a:stretch/>
          </p:blipFill>
          <p:spPr>
            <a:xfrm>
              <a:off x="4866600" y="4862168"/>
              <a:ext cx="914400" cy="914400"/>
            </a:xfrm>
            <a:prstGeom prst="rect">
              <a:avLst/>
            </a:prstGeom>
            <a:ln w="25400">
              <a:solidFill>
                <a:srgbClr val="490229"/>
              </a:solidFill>
            </a:ln>
          </p:spPr>
        </p:pic>
        <p:sp>
          <p:nvSpPr>
            <p:cNvPr id="4" name="TextBox 3">
              <a:extLst>
                <a:ext uri="{FF2B5EF4-FFF2-40B4-BE49-F238E27FC236}">
                  <a16:creationId xmlns:a16="http://schemas.microsoft.com/office/drawing/2014/main" id="{32633AE8-2CBE-B75A-51B0-E7434E0C3BDD}"/>
                </a:ext>
              </a:extLst>
            </p:cNvPr>
            <p:cNvSpPr txBox="1"/>
            <p:nvPr/>
          </p:nvSpPr>
          <p:spPr>
            <a:xfrm>
              <a:off x="5909152" y="4903869"/>
              <a:ext cx="2698231" cy="830997"/>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read </a:t>
              </a:r>
              <a:r>
                <a:rPr lang="en-US" sz="1600" i="1" dirty="0">
                  <a:latin typeface="Arial" panose="020B0604020202020204" pitchFamily="34" charset="0"/>
                  <a:cs typeface="Arial" panose="020B0604020202020204" pitchFamily="34" charset="0"/>
                </a:rPr>
                <a:t>Social Security, CalSTRS and You</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625BC733-CBCA-137A-2B41-494677C0E284}"/>
              </a:ext>
            </a:extLst>
          </p:cNvPr>
          <p:cNvSpPr txBox="1">
            <a:spLocks/>
          </p:cNvSpPr>
          <p:nvPr/>
        </p:nvSpPr>
        <p:spPr>
          <a:xfrm>
            <a:off x="260542" y="2"/>
            <a:ext cx="9001852" cy="794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Social Security, CalSTRS and You</a:t>
            </a:r>
          </a:p>
        </p:txBody>
      </p:sp>
    </p:spTree>
    <p:extLst>
      <p:ext uri="{BB962C8B-B14F-4D97-AF65-F5344CB8AC3E}">
        <p14:creationId xmlns:p14="http://schemas.microsoft.com/office/powerpoint/2010/main" val="177802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1F3D"/>
        </a:solidFill>
        <a:effectLst/>
      </p:bgPr>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BF09CDF1-9AD6-0690-6F06-533A07ACFD64}"/>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379899" y="3017454"/>
            <a:ext cx="2529617" cy="651962"/>
          </a:xfrm>
          <a:prstGeom prst="rect">
            <a:avLst/>
          </a:prstGeom>
        </p:spPr>
      </p:pic>
      <p:cxnSp>
        <p:nvCxnSpPr>
          <p:cNvPr id="9" name="Straight Connector 8">
            <a:extLst>
              <a:ext uri="{FF2B5EF4-FFF2-40B4-BE49-F238E27FC236}">
                <a16:creationId xmlns:a16="http://schemas.microsoft.com/office/drawing/2014/main" id="{84273C7F-F72C-DC0F-DFE8-263D3B4026C2}"/>
              </a:ext>
            </a:extLst>
          </p:cNvPr>
          <p:cNvCxnSpPr>
            <a:cxnSpLocks/>
          </p:cNvCxnSpPr>
          <p:nvPr/>
        </p:nvCxnSpPr>
        <p:spPr>
          <a:xfrm>
            <a:off x="6161227" y="1314489"/>
            <a:ext cx="0" cy="395367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F3E87F-7027-58D0-260A-5D4E31A13938}"/>
              </a:ext>
            </a:extLst>
          </p:cNvPr>
          <p:cNvCxnSpPr/>
          <p:nvPr/>
        </p:nvCxnSpPr>
        <p:spPr>
          <a:xfrm>
            <a:off x="6150287" y="1314489"/>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CB6086-DE59-49D0-39C8-4BFD9A8C2520}"/>
              </a:ext>
            </a:extLst>
          </p:cNvPr>
          <p:cNvCxnSpPr>
            <a:cxnSpLocks/>
          </p:cNvCxnSpPr>
          <p:nvPr/>
        </p:nvCxnSpPr>
        <p:spPr>
          <a:xfrm>
            <a:off x="6150287" y="5268165"/>
            <a:ext cx="110418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94B339-604D-1303-1737-0F6D0639BB74}"/>
              </a:ext>
            </a:extLst>
          </p:cNvPr>
          <p:cNvCxnSpPr>
            <a:cxnSpLocks/>
          </p:cNvCxnSpPr>
          <p:nvPr/>
        </p:nvCxnSpPr>
        <p:spPr>
          <a:xfrm>
            <a:off x="5239521" y="3360245"/>
            <a:ext cx="201494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8EF9F3-F8E1-1847-C841-395E3BCFFCAF}"/>
              </a:ext>
            </a:extLst>
          </p:cNvPr>
          <p:cNvSpPr txBox="1"/>
          <p:nvPr/>
        </p:nvSpPr>
        <p:spPr>
          <a:xfrm>
            <a:off x="6611403" y="689947"/>
            <a:ext cx="3091747" cy="1256754"/>
          </a:xfrm>
          <a:prstGeom prst="rect">
            <a:avLst/>
          </a:prstGeom>
          <a:solidFill>
            <a:srgbClr val="D61F3D"/>
          </a:solidFill>
          <a:ln w="25400">
            <a:solidFill>
              <a:schemeClr val="bg1"/>
            </a:solidFill>
          </a:ln>
        </p:spPr>
        <p:txBody>
          <a:bodyPr wrap="square" rtlCol="0" anchor="ctr">
            <a:spAutoFit/>
          </a:bodyPr>
          <a:lstStyle/>
          <a:p>
            <a:pPr>
              <a:spcAft>
                <a:spcPts val="200"/>
              </a:spcAft>
            </a:pPr>
            <a:r>
              <a:rPr lang="en-US" b="1" dirty="0">
                <a:solidFill>
                  <a:schemeClr val="bg1"/>
                </a:solidFill>
                <a:latin typeface="Arial" panose="020B0604020202020204" pitchFamily="34" charset="0"/>
                <a:cs typeface="Arial" panose="020B0604020202020204" pitchFamily="34" charset="0"/>
              </a:rPr>
              <a:t>Defined Benefit Program</a:t>
            </a:r>
          </a:p>
          <a:p>
            <a:r>
              <a:rPr lang="en-US" sz="1400" dirty="0">
                <a:solidFill>
                  <a:schemeClr val="bg1"/>
                </a:solidFill>
                <a:latin typeface="Arial" panose="020B0604020202020204" pitchFamily="34" charset="0"/>
                <a:cs typeface="Arial" panose="020B0604020202020204" pitchFamily="34" charset="0"/>
              </a:rPr>
              <a:t>Pension based on a formula. As a part-time educator, you may permissively elect membership at any time.</a:t>
            </a:r>
          </a:p>
        </p:txBody>
      </p:sp>
      <p:sp>
        <p:nvSpPr>
          <p:cNvPr id="12" name="TextBox 11">
            <a:extLst>
              <a:ext uri="{FF2B5EF4-FFF2-40B4-BE49-F238E27FC236}">
                <a16:creationId xmlns:a16="http://schemas.microsoft.com/office/drawing/2014/main" id="{3E63AE86-0DC5-0A3F-3777-D7E6007690DD}"/>
              </a:ext>
            </a:extLst>
          </p:cNvPr>
          <p:cNvSpPr txBox="1"/>
          <p:nvPr/>
        </p:nvSpPr>
        <p:spPr>
          <a:xfrm>
            <a:off x="6611403" y="2717874"/>
            <a:ext cx="3091747" cy="1256754"/>
          </a:xfrm>
          <a:prstGeom prst="rect">
            <a:avLst/>
          </a:prstGeom>
          <a:solidFill>
            <a:srgbClr val="D61F3D"/>
          </a:solidFill>
          <a:ln w="25400">
            <a:solidFill>
              <a:schemeClr val="bg1"/>
            </a:solidFill>
          </a:ln>
        </p:spPr>
        <p:txBody>
          <a:bodyPr wrap="square" rtlCol="0" anchor="ctr">
            <a:spAutoFit/>
          </a:bodyPr>
          <a:lstStyle/>
          <a:p>
            <a:pPr>
              <a:spcAft>
                <a:spcPts val="200"/>
              </a:spcAft>
            </a:pPr>
            <a:r>
              <a:rPr lang="en-US" b="1" dirty="0">
                <a:solidFill>
                  <a:schemeClr val="bg1"/>
                </a:solidFill>
                <a:latin typeface="Arial" panose="020B0604020202020204" pitchFamily="34" charset="0"/>
                <a:cs typeface="Arial" panose="020B0604020202020204" pitchFamily="34" charset="0"/>
              </a:rPr>
              <a:t>Cash Balance Program</a:t>
            </a:r>
          </a:p>
          <a:p>
            <a:r>
              <a:rPr lang="en-US" sz="1400" dirty="0">
                <a:solidFill>
                  <a:schemeClr val="bg1"/>
                </a:solidFill>
                <a:latin typeface="Arial" panose="020B0604020202020204" pitchFamily="34" charset="0"/>
                <a:cs typeface="Arial" panose="020B0604020202020204" pitchFamily="34" charset="0"/>
              </a:rPr>
              <a:t>Retirement program offered by participating districts to employees that work on a part-time, temporary basis.</a:t>
            </a:r>
          </a:p>
        </p:txBody>
      </p:sp>
      <p:sp>
        <p:nvSpPr>
          <p:cNvPr id="13" name="TextBox 12">
            <a:extLst>
              <a:ext uri="{FF2B5EF4-FFF2-40B4-BE49-F238E27FC236}">
                <a16:creationId xmlns:a16="http://schemas.microsoft.com/office/drawing/2014/main" id="{ED43160A-BF02-3647-AD92-E5AD5992613F}"/>
              </a:ext>
            </a:extLst>
          </p:cNvPr>
          <p:cNvSpPr txBox="1"/>
          <p:nvPr/>
        </p:nvSpPr>
        <p:spPr>
          <a:xfrm>
            <a:off x="6611403" y="4712973"/>
            <a:ext cx="3091747" cy="1041311"/>
          </a:xfrm>
          <a:prstGeom prst="rect">
            <a:avLst/>
          </a:prstGeom>
          <a:solidFill>
            <a:srgbClr val="D61F3D"/>
          </a:solidFill>
          <a:ln w="25400">
            <a:solidFill>
              <a:schemeClr val="bg1"/>
            </a:solidFill>
          </a:ln>
        </p:spPr>
        <p:txBody>
          <a:bodyPr wrap="square" rtlCol="0" anchor="ctr">
            <a:spAutoFit/>
          </a:bodyPr>
          <a:lstStyle/>
          <a:p>
            <a:pPr>
              <a:spcAft>
                <a:spcPts val="200"/>
              </a:spcAft>
            </a:pPr>
            <a:r>
              <a:rPr lang="en-US" b="1" dirty="0">
                <a:solidFill>
                  <a:schemeClr val="bg1"/>
                </a:solidFill>
                <a:latin typeface="Arial" panose="020B0604020202020204" pitchFamily="34" charset="0"/>
                <a:cs typeface="Arial" panose="020B0604020202020204" pitchFamily="34" charset="0"/>
              </a:rPr>
              <a:t>CalSTRS Pension2</a:t>
            </a:r>
            <a:endParaRPr lang="en-US" b="1" baseline="300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Voluntary defined contribution plan available to all members in participating districts.</a:t>
            </a:r>
          </a:p>
        </p:txBody>
      </p:sp>
      <p:cxnSp>
        <p:nvCxnSpPr>
          <p:cNvPr id="31" name="Straight Connector 30">
            <a:extLst>
              <a:ext uri="{FF2B5EF4-FFF2-40B4-BE49-F238E27FC236}">
                <a16:creationId xmlns:a16="http://schemas.microsoft.com/office/drawing/2014/main" id="{A808199D-28B9-DA19-6DE2-296B799821EC}"/>
              </a:ext>
            </a:extLst>
          </p:cNvPr>
          <p:cNvCxnSpPr>
            <a:cxnSpLocks/>
          </p:cNvCxnSpPr>
          <p:nvPr/>
        </p:nvCxnSpPr>
        <p:spPr>
          <a:xfrm>
            <a:off x="5239521" y="2910052"/>
            <a:ext cx="0" cy="8639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227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31F57F-C6DB-2FDF-80DC-419998A6FDC2}"/>
              </a:ext>
            </a:extLst>
          </p:cNvPr>
          <p:cNvPicPr>
            <a:picLocks noChangeAspect="1"/>
          </p:cNvPicPr>
          <p:nvPr/>
        </p:nvPicPr>
        <p:blipFill>
          <a:blip r:embed="rId3">
            <a:alphaModFix amt="3000"/>
          </a:blip>
          <a:srcRect/>
          <a:stretch/>
        </p:blipFill>
        <p:spPr>
          <a:xfrm>
            <a:off x="-1" y="-1"/>
            <a:ext cx="12191999" cy="6857999"/>
          </a:xfrm>
          <a:prstGeom prst="rect">
            <a:avLst/>
          </a:prstGeom>
        </p:spPr>
      </p:pic>
      <p:pic>
        <p:nvPicPr>
          <p:cNvPr id="5" name="Picture 4">
            <a:extLst>
              <a:ext uri="{FF2B5EF4-FFF2-40B4-BE49-F238E27FC236}">
                <a16:creationId xmlns:a16="http://schemas.microsoft.com/office/drawing/2014/main" id="{36670A56-5866-62ED-EE1D-315501375518}"/>
              </a:ext>
            </a:extLst>
          </p:cNvPr>
          <p:cNvPicPr>
            <a:picLocks noChangeAspect="1"/>
          </p:cNvPicPr>
          <p:nvPr/>
        </p:nvPicPr>
        <p:blipFill>
          <a:blip r:embed="rId4"/>
          <a:srcRect/>
          <a:stretch/>
        </p:blipFill>
        <p:spPr>
          <a:xfrm>
            <a:off x="2077793" y="1326841"/>
            <a:ext cx="3759012" cy="4863878"/>
          </a:xfrm>
          <a:prstGeom prst="rect">
            <a:avLst/>
          </a:prstGeom>
          <a:ln w="3175">
            <a:solidFill>
              <a:srgbClr val="490229"/>
            </a:solidFill>
          </a:ln>
        </p:spPr>
      </p:pic>
      <p:sp>
        <p:nvSpPr>
          <p:cNvPr id="2" name="Rectangle 1">
            <a:extLst>
              <a:ext uri="{FF2B5EF4-FFF2-40B4-BE49-F238E27FC236}">
                <a16:creationId xmlns:a16="http://schemas.microsoft.com/office/drawing/2014/main" id="{0A42F8F1-0009-861B-0417-234BCB43D3A7}"/>
              </a:ext>
            </a:extLst>
          </p:cNvPr>
          <p:cNvSpPr/>
          <p:nvPr/>
        </p:nvSpPr>
        <p:spPr>
          <a:xfrm>
            <a:off x="0" y="2"/>
            <a:ext cx="12192000" cy="794493"/>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CB6DEDD-650E-C842-54D0-26B43F75DBF4}"/>
              </a:ext>
            </a:extLst>
          </p:cNvPr>
          <p:cNvGrpSpPr/>
          <p:nvPr/>
        </p:nvGrpSpPr>
        <p:grpSpPr>
          <a:xfrm>
            <a:off x="6262448" y="1504484"/>
            <a:ext cx="3979943" cy="4508593"/>
            <a:chOff x="4738447" y="1421926"/>
            <a:chExt cx="3979943" cy="4508593"/>
          </a:xfrm>
        </p:grpSpPr>
        <p:sp>
          <p:nvSpPr>
            <p:cNvPr id="11" name="Rectangle 10">
              <a:extLst>
                <a:ext uri="{FF2B5EF4-FFF2-40B4-BE49-F238E27FC236}">
                  <a16:creationId xmlns:a16="http://schemas.microsoft.com/office/drawing/2014/main" id="{34726DAF-AFAB-69D8-0D34-74C47ACD1B07}"/>
                </a:ext>
              </a:extLst>
            </p:cNvPr>
            <p:cNvSpPr/>
            <p:nvPr/>
          </p:nvSpPr>
          <p:spPr>
            <a:xfrm>
              <a:off x="4738447" y="1421926"/>
              <a:ext cx="3979943" cy="4508593"/>
            </a:xfrm>
            <a:prstGeom prst="rect">
              <a:avLst/>
            </a:prstGeom>
            <a:solidFill>
              <a:schemeClr val="bg1"/>
            </a:solidFill>
            <a:ln w="25400">
              <a:solidFill>
                <a:srgbClr val="D61F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28C42B-0EE6-F54C-6606-A0A75FD9F68B}"/>
                </a:ext>
              </a:extLst>
            </p:cNvPr>
            <p:cNvSpPr txBox="1"/>
            <p:nvPr/>
          </p:nvSpPr>
          <p:spPr>
            <a:xfrm>
              <a:off x="4738447" y="1434694"/>
              <a:ext cx="3979943" cy="2964914"/>
            </a:xfrm>
            <a:prstGeom prst="rect">
              <a:avLst/>
            </a:prstGeom>
            <a:noFill/>
          </p:spPr>
          <p:txBody>
            <a:bodyPr wrap="square">
              <a:spAutoFit/>
            </a:bodyPr>
            <a:lstStyle/>
            <a:p>
              <a:pPr>
                <a:spcAft>
                  <a:spcPts val="400"/>
                </a:spcAft>
              </a:pPr>
              <a:r>
                <a:rPr lang="en-US" sz="1600" b="1" dirty="0">
                  <a:latin typeface="Arial" panose="020B0604020202020204" pitchFamily="34" charset="0"/>
                  <a:cs typeface="Arial" panose="020B0604020202020204" pitchFamily="34" charset="0"/>
                </a:rPr>
                <a:t>Separation-from-service requirement</a:t>
              </a:r>
            </a:p>
            <a:p>
              <a:pPr>
                <a:spcAft>
                  <a:spcPts val="1800"/>
                </a:spcAft>
              </a:pPr>
              <a:r>
                <a:rPr lang="en-US" sz="1600" dirty="0">
                  <a:latin typeface="Arial" panose="020B0604020202020204" pitchFamily="34" charset="0"/>
                  <a:cs typeface="Arial" panose="020B0604020202020204" pitchFamily="34" charset="0"/>
                </a:rPr>
                <a:t>Benefit reduced dollar for dollar by the amount you earn in CalSTRS-covered employment during the first 180 calendar days of retirement.</a:t>
              </a:r>
            </a:p>
            <a:p>
              <a:pPr>
                <a:spcAft>
                  <a:spcPts val="400"/>
                </a:spcAft>
              </a:pPr>
              <a:r>
                <a:rPr lang="en-US" sz="1600" b="1" dirty="0">
                  <a:latin typeface="Arial" panose="020B0604020202020204" pitchFamily="34" charset="0"/>
                  <a:cs typeface="Arial" panose="020B0604020202020204" pitchFamily="34" charset="0"/>
                </a:rPr>
                <a:t>Annual postretirement earnings limit</a:t>
              </a:r>
            </a:p>
            <a:p>
              <a:pPr marL="285750" indent="-285750">
                <a:spcAft>
                  <a:spcPts val="600"/>
                </a:spcAft>
                <a:buBlip>
                  <a:blip r:embed="rId5"/>
                </a:buBlip>
              </a:pPr>
              <a:r>
                <a:rPr lang="en-US" sz="1600" dirty="0">
                  <a:latin typeface="Arial" panose="020B0604020202020204" pitchFamily="34" charset="0"/>
                  <a:cs typeface="Arial" panose="020B0604020202020204" pitchFamily="34" charset="0"/>
                </a:rPr>
                <a:t>Benefit reduced dollar for dollar for earnings in excess of the annual limit.</a:t>
              </a:r>
            </a:p>
            <a:p>
              <a:pPr marL="285750" indent="-285750">
                <a:spcAft>
                  <a:spcPts val="3600"/>
                </a:spcAft>
                <a:buBlip>
                  <a:blip r:embed="rId5"/>
                </a:buBlip>
              </a:pPr>
              <a:r>
                <a:rPr lang="en-US" sz="1600" dirty="0">
                  <a:latin typeface="Arial" panose="020B0604020202020204" pitchFamily="34" charset="0"/>
                  <a:cs typeface="Arial" panose="020B0604020202020204" pitchFamily="34" charset="0"/>
                </a:rPr>
                <a:t>Earnings limit changes every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fiscal year.</a:t>
              </a:r>
            </a:p>
          </p:txBody>
        </p:sp>
        <p:cxnSp>
          <p:nvCxnSpPr>
            <p:cNvPr id="14" name="Straight Connector 13">
              <a:extLst>
                <a:ext uri="{FF2B5EF4-FFF2-40B4-BE49-F238E27FC236}">
                  <a16:creationId xmlns:a16="http://schemas.microsoft.com/office/drawing/2014/main" id="{B0D4B9A4-77F0-C6D9-13C1-ED49CF1F429D}"/>
                </a:ext>
              </a:extLst>
            </p:cNvPr>
            <p:cNvCxnSpPr/>
            <p:nvPr/>
          </p:nvCxnSpPr>
          <p:spPr>
            <a:xfrm>
              <a:off x="4835910" y="4563089"/>
              <a:ext cx="3785016" cy="0"/>
            </a:xfrm>
            <a:prstGeom prst="line">
              <a:avLst/>
            </a:prstGeom>
            <a:ln w="25400">
              <a:solidFill>
                <a:srgbClr val="D61F3D"/>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412DE3B-897D-BCEB-0504-3EF106FFAD1C}"/>
                </a:ext>
              </a:extLst>
            </p:cNvPr>
            <p:cNvPicPr>
              <a:picLocks noChangeAspect="1"/>
            </p:cNvPicPr>
            <p:nvPr/>
          </p:nvPicPr>
          <p:blipFill>
            <a:blip r:embed="rId6"/>
            <a:srcRect/>
            <a:stretch/>
          </p:blipFill>
          <p:spPr>
            <a:xfrm>
              <a:off x="4847328" y="4856080"/>
              <a:ext cx="914400" cy="914400"/>
            </a:xfrm>
            <a:prstGeom prst="rect">
              <a:avLst/>
            </a:prstGeom>
            <a:ln w="25400">
              <a:solidFill>
                <a:srgbClr val="D61F3D"/>
              </a:solidFill>
            </a:ln>
          </p:spPr>
        </p:pic>
        <p:sp>
          <p:nvSpPr>
            <p:cNvPr id="17" name="TextBox 16">
              <a:extLst>
                <a:ext uri="{FF2B5EF4-FFF2-40B4-BE49-F238E27FC236}">
                  <a16:creationId xmlns:a16="http://schemas.microsoft.com/office/drawing/2014/main" id="{09A464FB-C3CF-B424-017F-CD3C900F7276}"/>
                </a:ext>
              </a:extLst>
            </p:cNvPr>
            <p:cNvSpPr txBox="1"/>
            <p:nvPr/>
          </p:nvSpPr>
          <p:spPr>
            <a:xfrm>
              <a:off x="5909152" y="5020892"/>
              <a:ext cx="2698231" cy="584775"/>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read </a:t>
              </a:r>
              <a:r>
                <a:rPr lang="en-US" sz="1600" i="1" dirty="0">
                  <a:latin typeface="Arial" panose="020B0604020202020204" pitchFamily="34" charset="0"/>
                  <a:cs typeface="Arial" panose="020B0604020202020204" pitchFamily="34" charset="0"/>
                </a:rPr>
                <a:t>Working After Retirement</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12351FD3-454C-F86D-6A09-07E480622CF0}"/>
              </a:ext>
            </a:extLst>
          </p:cNvPr>
          <p:cNvSpPr txBox="1">
            <a:spLocks/>
          </p:cNvSpPr>
          <p:nvPr/>
        </p:nvSpPr>
        <p:spPr>
          <a:xfrm>
            <a:off x="260542" y="2"/>
            <a:ext cx="9001852" cy="794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Working After Retirement</a:t>
            </a:r>
          </a:p>
        </p:txBody>
      </p:sp>
    </p:spTree>
    <p:extLst>
      <p:ext uri="{BB962C8B-B14F-4D97-AF65-F5344CB8AC3E}">
        <p14:creationId xmlns:p14="http://schemas.microsoft.com/office/powerpoint/2010/main" val="3556619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child riding a bike&#10;&#10;Description automatically generated">
            <a:extLst>
              <a:ext uri="{FF2B5EF4-FFF2-40B4-BE49-F238E27FC236}">
                <a16:creationId xmlns:a16="http://schemas.microsoft.com/office/drawing/2014/main" id="{5DEA7945-ACA3-87A9-AFC0-5046921E57E3}"/>
              </a:ext>
            </a:extLst>
          </p:cNvPr>
          <p:cNvPicPr>
            <a:picLocks noChangeAspect="1"/>
          </p:cNvPicPr>
          <p:nvPr/>
        </p:nvPicPr>
        <p:blipFill rotWithShape="1">
          <a:blip r:embed="rId3"/>
          <a:srcRect l="38031" r="953"/>
          <a:stretch/>
        </p:blipFill>
        <p:spPr>
          <a:xfrm>
            <a:off x="1" y="0"/>
            <a:ext cx="7684794" cy="6858000"/>
          </a:xfrm>
          <a:prstGeom prst="rect">
            <a:avLst/>
          </a:prstGeom>
        </p:spPr>
      </p:pic>
      <p:sp>
        <p:nvSpPr>
          <p:cNvPr id="4" name="Rectangle 3">
            <a:extLst>
              <a:ext uri="{FF2B5EF4-FFF2-40B4-BE49-F238E27FC236}">
                <a16:creationId xmlns:a16="http://schemas.microsoft.com/office/drawing/2014/main" id="{3856E1FE-6A93-529D-0591-A4E78B343659}"/>
              </a:ext>
            </a:extLst>
          </p:cNvPr>
          <p:cNvSpPr/>
          <p:nvPr/>
        </p:nvSpPr>
        <p:spPr>
          <a:xfrm>
            <a:off x="6397752" y="0"/>
            <a:ext cx="579424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grpSp>
        <p:nvGrpSpPr>
          <p:cNvPr id="7" name="Group 6">
            <a:extLst>
              <a:ext uri="{FF2B5EF4-FFF2-40B4-BE49-F238E27FC236}">
                <a16:creationId xmlns:a16="http://schemas.microsoft.com/office/drawing/2014/main" id="{E6250478-F0A9-2E48-A83F-1EF0620FB33D}"/>
              </a:ext>
            </a:extLst>
          </p:cNvPr>
          <p:cNvGrpSpPr/>
          <p:nvPr/>
        </p:nvGrpSpPr>
        <p:grpSpPr>
          <a:xfrm>
            <a:off x="7274238" y="803935"/>
            <a:ext cx="4041275" cy="5250130"/>
            <a:chOff x="5038717" y="812371"/>
            <a:chExt cx="4041275" cy="5250130"/>
          </a:xfrm>
        </p:grpSpPr>
        <p:pic>
          <p:nvPicPr>
            <p:cNvPr id="5" name="Picture 4" descr="Pension 2 logo">
              <a:extLst>
                <a:ext uri="{FF2B5EF4-FFF2-40B4-BE49-F238E27FC236}">
                  <a16:creationId xmlns:a16="http://schemas.microsoft.com/office/drawing/2014/main" id="{C41D45F3-B383-BDD9-7D7D-1AAB8234A4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5175" y="812371"/>
              <a:ext cx="2729604" cy="1364802"/>
            </a:xfrm>
            <a:prstGeom prst="rect">
              <a:avLst/>
            </a:prstGeom>
          </p:spPr>
        </p:pic>
        <p:sp>
          <p:nvSpPr>
            <p:cNvPr id="6" name="Rectangle 7">
              <a:extLst>
                <a:ext uri="{FF2B5EF4-FFF2-40B4-BE49-F238E27FC236}">
                  <a16:creationId xmlns:a16="http://schemas.microsoft.com/office/drawing/2014/main" id="{5883C0D4-509B-D9F4-69AC-21CB9106420C}"/>
                </a:ext>
              </a:extLst>
            </p:cNvPr>
            <p:cNvSpPr>
              <a:spLocks noChangeArrowheads="1"/>
            </p:cNvSpPr>
            <p:nvPr/>
          </p:nvSpPr>
          <p:spPr bwMode="auto">
            <a:xfrm>
              <a:off x="5038717" y="2595115"/>
              <a:ext cx="4041275" cy="166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defTabSz="914400" eaLnBrk="1" hangingPunct="1">
                <a:lnSpc>
                  <a:spcPct val="100000"/>
                </a:lnSpc>
                <a:spcBef>
                  <a:spcPct val="0"/>
                </a:spcBef>
                <a:spcAft>
                  <a:spcPts val="1200"/>
                </a:spcAft>
                <a:buBlip>
                  <a:blip r:embed="rId5"/>
                </a:buBlip>
                <a:defRPr/>
              </a:pPr>
              <a:r>
                <a:rPr lang="en-US" altLang="en-US" sz="1800" dirty="0">
                  <a:solidFill>
                    <a:schemeClr val="tx1"/>
                  </a:solidFill>
                  <a:latin typeface="Arial" panose="020B0604020202020204" pitchFamily="34" charset="0"/>
                  <a:cs typeface="Arial" panose="020B0604020202020204" pitchFamily="34" charset="0"/>
                </a:rPr>
                <a:t>Tax-deferred retirement savings.</a:t>
              </a:r>
            </a:p>
            <a:p>
              <a:pPr defTabSz="914400" eaLnBrk="1" hangingPunct="1">
                <a:lnSpc>
                  <a:spcPct val="100000"/>
                </a:lnSpc>
                <a:spcBef>
                  <a:spcPct val="0"/>
                </a:spcBef>
                <a:spcAft>
                  <a:spcPts val="1200"/>
                </a:spcAft>
                <a:buBlip>
                  <a:blip r:embed="rId5"/>
                </a:buBlip>
                <a:defRPr/>
              </a:pPr>
              <a:r>
                <a:rPr lang="en-US" altLang="en-US" sz="1800" dirty="0">
                  <a:solidFill>
                    <a:schemeClr val="tx1"/>
                  </a:solidFill>
                  <a:latin typeface="Arial" panose="020B0604020202020204" pitchFamily="34" charset="0"/>
                  <a:cs typeface="Arial" panose="020B0604020202020204" pitchFamily="34" charset="0"/>
                </a:rPr>
                <a:t>Low cost.</a:t>
              </a:r>
            </a:p>
            <a:p>
              <a:pPr defTabSz="914400" eaLnBrk="1" hangingPunct="1">
                <a:lnSpc>
                  <a:spcPct val="100000"/>
                </a:lnSpc>
                <a:spcBef>
                  <a:spcPct val="0"/>
                </a:spcBef>
                <a:spcAft>
                  <a:spcPts val="1200"/>
                </a:spcAft>
                <a:buBlip>
                  <a:blip r:embed="rId5"/>
                </a:buBlip>
                <a:defRPr/>
              </a:pPr>
              <a:r>
                <a:rPr lang="en-US" altLang="en-US" sz="1800" dirty="0">
                  <a:solidFill>
                    <a:schemeClr val="tx1"/>
                  </a:solidFill>
                  <a:latin typeface="Arial" panose="020B0604020202020204" pitchFamily="34" charset="0"/>
                  <a:cs typeface="Arial" panose="020B0604020202020204" pitchFamily="34" charset="0"/>
                </a:rPr>
                <a:t>Flexible investment options.</a:t>
              </a:r>
            </a:p>
            <a:p>
              <a:pPr defTabSz="914400" eaLnBrk="1" hangingPunct="1">
                <a:lnSpc>
                  <a:spcPct val="100000"/>
                </a:lnSpc>
                <a:spcBef>
                  <a:spcPct val="0"/>
                </a:spcBef>
                <a:spcAft>
                  <a:spcPts val="1200"/>
                </a:spcAft>
                <a:buBlip>
                  <a:blip r:embed="rId5"/>
                </a:buBlip>
                <a:defRPr/>
              </a:pPr>
              <a:r>
                <a:rPr lang="en-US" altLang="en-US" sz="1800" dirty="0">
                  <a:solidFill>
                    <a:schemeClr val="tx1"/>
                  </a:solidFill>
                  <a:latin typeface="Arial" panose="020B0604020202020204" pitchFamily="34" charset="0"/>
                  <a:cs typeface="Arial" panose="020B0604020202020204" pitchFamily="34" charset="0"/>
                </a:rPr>
                <a:t>Friendly support team.</a:t>
              </a:r>
            </a:p>
          </p:txBody>
        </p:sp>
        <p:sp>
          <p:nvSpPr>
            <p:cNvPr id="11" name="TextBox 10">
              <a:extLst>
                <a:ext uri="{FF2B5EF4-FFF2-40B4-BE49-F238E27FC236}">
                  <a16:creationId xmlns:a16="http://schemas.microsoft.com/office/drawing/2014/main" id="{9A7E6CE6-D398-760E-9E8F-EC8B30459396}"/>
                </a:ext>
              </a:extLst>
            </p:cNvPr>
            <p:cNvSpPr txBox="1"/>
            <p:nvPr/>
          </p:nvSpPr>
          <p:spPr>
            <a:xfrm>
              <a:off x="5622150" y="5038263"/>
              <a:ext cx="2113674"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888-394-2060</a:t>
              </a:r>
            </a:p>
          </p:txBody>
        </p:sp>
        <p:sp>
          <p:nvSpPr>
            <p:cNvPr id="12" name="TextBox 11">
              <a:extLst>
                <a:ext uri="{FF2B5EF4-FFF2-40B4-BE49-F238E27FC236}">
                  <a16:creationId xmlns:a16="http://schemas.microsoft.com/office/drawing/2014/main" id="{E9D0C5B2-BD35-AB88-E042-54EFE5F90C3F}"/>
                </a:ext>
              </a:extLst>
            </p:cNvPr>
            <p:cNvSpPr txBox="1"/>
            <p:nvPr/>
          </p:nvSpPr>
          <p:spPr>
            <a:xfrm>
              <a:off x="5622150" y="5609023"/>
              <a:ext cx="2113674"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Pension2.com</a:t>
              </a:r>
            </a:p>
          </p:txBody>
        </p:sp>
        <p:cxnSp>
          <p:nvCxnSpPr>
            <p:cNvPr id="15" name="Straight Connector 14">
              <a:extLst>
                <a:ext uri="{FF2B5EF4-FFF2-40B4-BE49-F238E27FC236}">
                  <a16:creationId xmlns:a16="http://schemas.microsoft.com/office/drawing/2014/main" id="{82D394DE-C139-A0D6-D8C6-F06EB68D6911}"/>
                </a:ext>
              </a:extLst>
            </p:cNvPr>
            <p:cNvCxnSpPr/>
            <p:nvPr/>
          </p:nvCxnSpPr>
          <p:spPr>
            <a:xfrm>
              <a:off x="5121453" y="4615342"/>
              <a:ext cx="3803091" cy="0"/>
            </a:xfrm>
            <a:prstGeom prst="line">
              <a:avLst/>
            </a:prstGeom>
            <a:ln w="25400">
              <a:solidFill>
                <a:srgbClr val="00768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2E3E012-63F9-167B-667C-81FDCB8F8552}"/>
                </a:ext>
              </a:extLst>
            </p:cNvPr>
            <p:cNvPicPr>
              <a:picLocks noChangeAspect="1"/>
            </p:cNvPicPr>
            <p:nvPr/>
          </p:nvPicPr>
          <p:blipFill>
            <a:blip r:embed="rId6"/>
            <a:srcRect/>
            <a:stretch/>
          </p:blipFill>
          <p:spPr>
            <a:xfrm>
              <a:off x="5062453" y="5586430"/>
              <a:ext cx="476071" cy="476071"/>
            </a:xfrm>
            <a:prstGeom prst="rect">
              <a:avLst/>
            </a:prstGeom>
          </p:spPr>
        </p:pic>
        <p:pic>
          <p:nvPicPr>
            <p:cNvPr id="17" name="Picture 16">
              <a:extLst>
                <a:ext uri="{FF2B5EF4-FFF2-40B4-BE49-F238E27FC236}">
                  <a16:creationId xmlns:a16="http://schemas.microsoft.com/office/drawing/2014/main" id="{A3D3EF11-A0F5-8249-1817-4BF8B8FB188A}"/>
                </a:ext>
              </a:extLst>
            </p:cNvPr>
            <p:cNvPicPr>
              <a:picLocks noChangeAspect="1"/>
            </p:cNvPicPr>
            <p:nvPr/>
          </p:nvPicPr>
          <p:blipFill>
            <a:blip r:embed="rId7"/>
            <a:srcRect/>
            <a:stretch/>
          </p:blipFill>
          <p:spPr>
            <a:xfrm>
              <a:off x="5038717" y="4991933"/>
              <a:ext cx="523545" cy="523545"/>
            </a:xfrm>
            <a:prstGeom prst="rect">
              <a:avLst/>
            </a:prstGeom>
          </p:spPr>
        </p:pic>
      </p:grpSp>
      <p:pic>
        <p:nvPicPr>
          <p:cNvPr id="3" name="Picture 2">
            <a:extLst>
              <a:ext uri="{FF2B5EF4-FFF2-40B4-BE49-F238E27FC236}">
                <a16:creationId xmlns:a16="http://schemas.microsoft.com/office/drawing/2014/main" id="{D71934D5-7960-EB14-4F1C-062E5FE23C51}"/>
              </a:ext>
            </a:extLst>
          </p:cNvPr>
          <p:cNvPicPr>
            <a:picLocks noChangeAspect="1"/>
          </p:cNvPicPr>
          <p:nvPr/>
        </p:nvPicPr>
        <p:blipFill>
          <a:blip r:embed="rId8"/>
          <a:srcRect/>
          <a:stretch/>
        </p:blipFill>
        <p:spPr>
          <a:xfrm>
            <a:off x="231504" y="5722110"/>
            <a:ext cx="914400" cy="914400"/>
          </a:xfrm>
          <a:prstGeom prst="rect">
            <a:avLst/>
          </a:prstGeom>
          <a:ln w="25400">
            <a:solidFill>
              <a:srgbClr val="84BD00"/>
            </a:solidFill>
          </a:ln>
        </p:spPr>
      </p:pic>
    </p:spTree>
    <p:extLst>
      <p:ext uri="{BB962C8B-B14F-4D97-AF65-F5344CB8AC3E}">
        <p14:creationId xmlns:p14="http://schemas.microsoft.com/office/powerpoint/2010/main" val="434659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at camera&#10;&#10;Description automatically generated">
            <a:extLst>
              <a:ext uri="{FF2B5EF4-FFF2-40B4-BE49-F238E27FC236}">
                <a16:creationId xmlns:a16="http://schemas.microsoft.com/office/drawing/2014/main" id="{3D03FBFE-368F-2477-DB5A-2B3FFE24EC49}"/>
              </a:ext>
            </a:extLst>
          </p:cNvPr>
          <p:cNvPicPr>
            <a:picLocks noChangeAspect="1"/>
          </p:cNvPicPr>
          <p:nvPr/>
        </p:nvPicPr>
        <p:blipFill rotWithShape="1">
          <a:blip r:embed="rId3"/>
          <a:srcRect l="4708" r="26133"/>
          <a:stretch/>
        </p:blipFill>
        <p:spPr>
          <a:xfrm>
            <a:off x="0" y="0"/>
            <a:ext cx="7110984" cy="6858000"/>
          </a:xfrm>
          <a:prstGeom prst="rect">
            <a:avLst/>
          </a:prstGeom>
        </p:spPr>
      </p:pic>
      <p:sp>
        <p:nvSpPr>
          <p:cNvPr id="4" name="Rectangle 3">
            <a:extLst>
              <a:ext uri="{FF2B5EF4-FFF2-40B4-BE49-F238E27FC236}">
                <a16:creationId xmlns:a16="http://schemas.microsoft.com/office/drawing/2014/main" id="{8D97D4B2-3F25-01E8-30A4-C7FED77F3887}"/>
              </a:ext>
            </a:extLst>
          </p:cNvPr>
          <p:cNvSpPr/>
          <p:nvPr/>
        </p:nvSpPr>
        <p:spPr>
          <a:xfrm>
            <a:off x="6191416" y="0"/>
            <a:ext cx="6000584" cy="6858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5714FDCF-92B5-2CDB-1050-F8E0F77AFC1A}"/>
              </a:ext>
            </a:extLst>
          </p:cNvPr>
          <p:cNvSpPr txBox="1"/>
          <p:nvPr/>
        </p:nvSpPr>
        <p:spPr>
          <a:xfrm>
            <a:off x="6426011" y="2090175"/>
            <a:ext cx="5531394" cy="2677656"/>
          </a:xfrm>
          <a:prstGeom prst="rect">
            <a:avLst/>
          </a:prstGeom>
          <a:noFill/>
        </p:spPr>
        <p:txBody>
          <a:bodyPr wrap="square" rtlCol="0" anchor="ctr">
            <a:spAutoFit/>
          </a:bodyPr>
          <a:lstStyle/>
          <a:p>
            <a:pPr>
              <a:spcAft>
                <a:spcPts val="3600"/>
              </a:spcAft>
            </a:pPr>
            <a:r>
              <a:rPr lang="en-US" sz="2800" b="1" dirty="0">
                <a:solidFill>
                  <a:schemeClr val="bg1"/>
                </a:solidFill>
                <a:latin typeface="Arial" panose="020B0604020202020204" pitchFamily="34" charset="0"/>
                <a:cs typeface="Arial" panose="020B0604020202020204" pitchFamily="34" charset="0"/>
              </a:rPr>
              <a:t>Be your own advocate</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Create your </a:t>
            </a:r>
            <a:r>
              <a:rPr lang="en-US" sz="1600" i="1" dirty="0" err="1">
                <a:solidFill>
                  <a:schemeClr val="bg1"/>
                </a:solidFill>
                <a:latin typeface="Arial" panose="020B0604020202020204" pitchFamily="34" charset="0"/>
                <a:cs typeface="Arial" panose="020B0604020202020204" pitchFamily="34" charset="0"/>
              </a:rPr>
              <a:t>my</a:t>
            </a:r>
            <a:r>
              <a:rPr lang="en-US" sz="1600" dirty="0" err="1">
                <a:solidFill>
                  <a:schemeClr val="bg1"/>
                </a:solidFill>
                <a:latin typeface="Arial" panose="020B0604020202020204" pitchFamily="34" charset="0"/>
                <a:cs typeface="Arial" panose="020B0604020202020204" pitchFamily="34" charset="0"/>
              </a:rPr>
              <a:t>CalSTRS</a:t>
            </a:r>
            <a:r>
              <a:rPr lang="en-US" sz="1600" dirty="0">
                <a:solidFill>
                  <a:schemeClr val="bg1"/>
                </a:solidFill>
                <a:latin typeface="Arial" panose="020B0604020202020204" pitchFamily="34" charset="0"/>
                <a:cs typeface="Arial" panose="020B0604020202020204" pitchFamily="34" charset="0"/>
              </a:rPr>
              <a:t> account.</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Review your CalSTRS </a:t>
            </a:r>
            <a:r>
              <a:rPr lang="en-US" sz="1600" i="1" dirty="0">
                <a:solidFill>
                  <a:schemeClr val="bg1"/>
                </a:solidFill>
                <a:latin typeface="Arial" panose="020B0604020202020204" pitchFamily="34" charset="0"/>
                <a:cs typeface="Arial" panose="020B0604020202020204" pitchFamily="34" charset="0"/>
              </a:rPr>
              <a:t>Retirement Progress Report </a:t>
            </a:r>
            <a:r>
              <a:rPr lang="en-US" sz="1600" dirty="0">
                <a:solidFill>
                  <a:schemeClr val="bg1"/>
                </a:solidFill>
                <a:latin typeface="Arial" panose="020B0604020202020204" pitchFamily="34" charset="0"/>
                <a:cs typeface="Arial" panose="020B0604020202020204" pitchFamily="34" charset="0"/>
              </a:rPr>
              <a:t>annually.</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Subscribe to CalSTRS’ online newsletter.</a:t>
            </a:r>
          </a:p>
          <a:p>
            <a:pPr marL="285750" indent="-285750">
              <a:spcAft>
                <a:spcPts val="1200"/>
              </a:spcAft>
              <a:buBlip>
                <a:blip r:embed="rId4"/>
              </a:buBlip>
            </a:pPr>
            <a:r>
              <a:rPr lang="en-US" sz="1600" dirty="0">
                <a:solidFill>
                  <a:schemeClr val="bg1"/>
                </a:solidFill>
                <a:latin typeface="Arial" panose="020B0604020202020204" pitchFamily="34" charset="0"/>
                <a:cs typeface="Arial" panose="020B0604020202020204" pitchFamily="34" charset="0"/>
              </a:rPr>
              <a:t>Verify your one-time death benefit information is correct.</a:t>
            </a:r>
          </a:p>
        </p:txBody>
      </p:sp>
      <p:cxnSp>
        <p:nvCxnSpPr>
          <p:cNvPr id="12" name="Straight Connector 11">
            <a:extLst>
              <a:ext uri="{FF2B5EF4-FFF2-40B4-BE49-F238E27FC236}">
                <a16:creationId xmlns:a16="http://schemas.microsoft.com/office/drawing/2014/main" id="{90E993C4-B455-6BBC-8DDF-9F5894713BCA}"/>
              </a:ext>
            </a:extLst>
          </p:cNvPr>
          <p:cNvCxnSpPr>
            <a:cxnSpLocks/>
          </p:cNvCxnSpPr>
          <p:nvPr/>
        </p:nvCxnSpPr>
        <p:spPr>
          <a:xfrm>
            <a:off x="6515621" y="2777354"/>
            <a:ext cx="389033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252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alpha val="3000"/>
          </a:schemeClr>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742689A2-33B9-C9B1-6760-B0AE5002A1B0}"/>
              </a:ext>
            </a:extLst>
          </p:cNvPr>
          <p:cNvSpPr/>
          <p:nvPr/>
        </p:nvSpPr>
        <p:spPr>
          <a:xfrm>
            <a:off x="-1" y="1975972"/>
            <a:ext cx="12191999" cy="3536937"/>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64129E-A7A3-8D11-7836-E19946938D44}"/>
              </a:ext>
            </a:extLst>
          </p:cNvPr>
          <p:cNvSpPr txBox="1"/>
          <p:nvPr/>
        </p:nvSpPr>
        <p:spPr>
          <a:xfrm>
            <a:off x="1524000" y="412548"/>
            <a:ext cx="9143998" cy="1323439"/>
          </a:xfrm>
          <a:prstGeom prst="rect">
            <a:avLst/>
          </a:prstGeom>
          <a:noFill/>
        </p:spPr>
        <p:txBody>
          <a:bodyPr wrap="square">
            <a:spAutoFit/>
          </a:bodyPr>
          <a:lstStyle/>
          <a:p>
            <a:pPr algn="ctr"/>
            <a:r>
              <a:rPr lang="en-US" sz="4000" b="1" dirty="0">
                <a:solidFill>
                  <a:srgbClr val="D61F3D"/>
                </a:solidFill>
                <a:latin typeface="Arial" panose="020B0604020202020204" pitchFamily="34" charset="0"/>
                <a:cs typeface="Arial" panose="020B0604020202020204" pitchFamily="34" charset="0"/>
              </a:rPr>
              <a:t>Additional webinars for </a:t>
            </a:r>
            <a:br>
              <a:rPr lang="en-US" sz="4000" b="1" dirty="0">
                <a:solidFill>
                  <a:srgbClr val="D61F3D"/>
                </a:solidFill>
                <a:latin typeface="Arial" panose="020B0604020202020204" pitchFamily="34" charset="0"/>
                <a:cs typeface="Arial" panose="020B0604020202020204" pitchFamily="34" charset="0"/>
              </a:rPr>
            </a:br>
            <a:r>
              <a:rPr lang="en-US" sz="4000" b="1" dirty="0">
                <a:solidFill>
                  <a:srgbClr val="D61F3D"/>
                </a:solidFill>
                <a:latin typeface="Arial" panose="020B0604020202020204" pitchFamily="34" charset="0"/>
                <a:cs typeface="Arial" panose="020B0604020202020204" pitchFamily="34" charset="0"/>
              </a:rPr>
              <a:t>part-time educators</a:t>
            </a:r>
            <a:endParaRPr lang="en-US" sz="4000" dirty="0">
              <a:solidFill>
                <a:srgbClr val="D61F3D"/>
              </a:solidFill>
            </a:endParaRPr>
          </a:p>
        </p:txBody>
      </p:sp>
      <p:pic>
        <p:nvPicPr>
          <p:cNvPr id="27" name="Picture 26">
            <a:extLst>
              <a:ext uri="{FF2B5EF4-FFF2-40B4-BE49-F238E27FC236}">
                <a16:creationId xmlns:a16="http://schemas.microsoft.com/office/drawing/2014/main" id="{A4240412-13E0-EAA2-5FB5-937856D0BAA7}"/>
              </a:ext>
            </a:extLst>
          </p:cNvPr>
          <p:cNvPicPr>
            <a:picLocks noChangeAspect="1"/>
          </p:cNvPicPr>
          <p:nvPr/>
        </p:nvPicPr>
        <p:blipFill>
          <a:blip r:embed="rId4"/>
          <a:srcRect/>
          <a:stretch/>
        </p:blipFill>
        <p:spPr>
          <a:xfrm>
            <a:off x="421096" y="5991149"/>
            <a:ext cx="557921" cy="557921"/>
          </a:xfrm>
          <a:prstGeom prst="rect">
            <a:avLst/>
          </a:prstGeom>
        </p:spPr>
      </p:pic>
      <p:sp>
        <p:nvSpPr>
          <p:cNvPr id="28" name="TextBox 27">
            <a:extLst>
              <a:ext uri="{FF2B5EF4-FFF2-40B4-BE49-F238E27FC236}">
                <a16:creationId xmlns:a16="http://schemas.microsoft.com/office/drawing/2014/main" id="{2D060748-03BF-31AF-772C-07868D560041}"/>
              </a:ext>
            </a:extLst>
          </p:cNvPr>
          <p:cNvSpPr txBox="1"/>
          <p:nvPr/>
        </p:nvSpPr>
        <p:spPr>
          <a:xfrm>
            <a:off x="1077158" y="6094960"/>
            <a:ext cx="7426188" cy="338554"/>
          </a:xfrm>
          <a:prstGeom prst="rect">
            <a:avLst/>
          </a:prstGeom>
          <a:noFill/>
        </p:spPr>
        <p:txBody>
          <a:bodyPr wrap="square" rtlCol="0" anchor="ctr">
            <a:spAutoFit/>
          </a:bodyPr>
          <a:lstStyle/>
          <a:p>
            <a:r>
              <a:rPr lang="en-US" sz="1600" dirty="0">
                <a:solidFill>
                  <a:srgbClr val="D61F3D"/>
                </a:solidFill>
                <a:latin typeface="Arial" panose="020B0604020202020204" pitchFamily="34" charset="0"/>
                <a:cs typeface="Arial" panose="020B0604020202020204" pitchFamily="34" charset="0"/>
              </a:rPr>
              <a:t>Sign up at </a:t>
            </a:r>
            <a:r>
              <a:rPr lang="en-US" sz="1600" b="1" dirty="0">
                <a:solidFill>
                  <a:srgbClr val="D61F3D"/>
                </a:solidFill>
                <a:latin typeface="Arial" panose="020B0604020202020204" pitchFamily="34" charset="0"/>
                <a:cs typeface="Arial" panose="020B0604020202020204" pitchFamily="34" charset="0"/>
              </a:rPr>
              <a:t>CalSTRS.com/attend-a-part-time-educator-webinar</a:t>
            </a:r>
            <a:r>
              <a:rPr lang="en-US" sz="1600" dirty="0">
                <a:solidFill>
                  <a:srgbClr val="D61F3D"/>
                </a:solidFill>
                <a:latin typeface="Arial" panose="020B0604020202020204" pitchFamily="34" charset="0"/>
                <a:cs typeface="Arial" panose="020B0604020202020204" pitchFamily="34" charset="0"/>
              </a:rPr>
              <a:t>.</a:t>
            </a:r>
          </a:p>
        </p:txBody>
      </p:sp>
      <p:grpSp>
        <p:nvGrpSpPr>
          <p:cNvPr id="12" name="Group 11">
            <a:extLst>
              <a:ext uri="{FF2B5EF4-FFF2-40B4-BE49-F238E27FC236}">
                <a16:creationId xmlns:a16="http://schemas.microsoft.com/office/drawing/2014/main" id="{7B4BDC61-839C-E4D4-385C-306E22FEE0C0}"/>
              </a:ext>
            </a:extLst>
          </p:cNvPr>
          <p:cNvGrpSpPr/>
          <p:nvPr/>
        </p:nvGrpSpPr>
        <p:grpSpPr>
          <a:xfrm>
            <a:off x="1802663" y="2546485"/>
            <a:ext cx="8707979" cy="2507482"/>
            <a:chOff x="278662" y="2693956"/>
            <a:chExt cx="8707979" cy="2507482"/>
          </a:xfrm>
        </p:grpSpPr>
        <p:sp>
          <p:nvSpPr>
            <p:cNvPr id="21" name="TextBox 20">
              <a:extLst>
                <a:ext uri="{FF2B5EF4-FFF2-40B4-BE49-F238E27FC236}">
                  <a16:creationId xmlns:a16="http://schemas.microsoft.com/office/drawing/2014/main" id="{A27F97DD-5764-DAB0-F37A-272D9E34A8BB}"/>
                </a:ext>
              </a:extLst>
            </p:cNvPr>
            <p:cNvSpPr txBox="1"/>
            <p:nvPr/>
          </p:nvSpPr>
          <p:spPr>
            <a:xfrm>
              <a:off x="278662" y="4006239"/>
              <a:ext cx="2788920" cy="1005403"/>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Cash Balance Benefit Program</a:t>
              </a:r>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Explore the benefits of being a participant of the Cash Balance Benefit Program.</a:t>
              </a:r>
            </a:p>
          </p:txBody>
        </p:sp>
        <p:pic>
          <p:nvPicPr>
            <p:cNvPr id="2" name="Picture 1">
              <a:extLst>
                <a:ext uri="{FF2B5EF4-FFF2-40B4-BE49-F238E27FC236}">
                  <a16:creationId xmlns:a16="http://schemas.microsoft.com/office/drawing/2014/main" id="{2403DBEC-646C-8C2C-5AEF-59A5CECA393C}"/>
                </a:ext>
              </a:extLst>
            </p:cNvPr>
            <p:cNvPicPr>
              <a:picLocks noChangeAspect="1"/>
            </p:cNvPicPr>
            <p:nvPr/>
          </p:nvPicPr>
          <p:blipFill>
            <a:blip r:embed="rId5"/>
            <a:stretch>
              <a:fillRect/>
            </a:stretch>
          </p:blipFill>
          <p:spPr>
            <a:xfrm>
              <a:off x="917247" y="2693957"/>
              <a:ext cx="1717033" cy="1143000"/>
            </a:xfrm>
            <a:prstGeom prst="rect">
              <a:avLst/>
            </a:prstGeom>
          </p:spPr>
        </p:pic>
        <p:pic>
          <p:nvPicPr>
            <p:cNvPr id="3" name="Picture 2">
              <a:extLst>
                <a:ext uri="{FF2B5EF4-FFF2-40B4-BE49-F238E27FC236}">
                  <a16:creationId xmlns:a16="http://schemas.microsoft.com/office/drawing/2014/main" id="{1B2EA3DA-8043-16A2-C38A-B9EBF997263F}"/>
                </a:ext>
              </a:extLst>
            </p:cNvPr>
            <p:cNvPicPr>
              <a:picLocks noChangeAspect="1"/>
            </p:cNvPicPr>
            <p:nvPr/>
          </p:nvPicPr>
          <p:blipFill>
            <a:blip r:embed="rId6"/>
            <a:stretch>
              <a:fillRect/>
            </a:stretch>
          </p:blipFill>
          <p:spPr>
            <a:xfrm>
              <a:off x="6508041" y="2693956"/>
              <a:ext cx="1701729" cy="1143000"/>
            </a:xfrm>
            <a:prstGeom prst="rect">
              <a:avLst/>
            </a:prstGeom>
          </p:spPr>
        </p:pic>
        <p:pic>
          <p:nvPicPr>
            <p:cNvPr id="4" name="Picture 3">
              <a:extLst>
                <a:ext uri="{FF2B5EF4-FFF2-40B4-BE49-F238E27FC236}">
                  <a16:creationId xmlns:a16="http://schemas.microsoft.com/office/drawing/2014/main" id="{1263A21D-3E31-761C-8124-73E285B4101C}"/>
                </a:ext>
              </a:extLst>
            </p:cNvPr>
            <p:cNvPicPr>
              <a:picLocks noChangeAspect="1"/>
            </p:cNvPicPr>
            <p:nvPr/>
          </p:nvPicPr>
          <p:blipFill>
            <a:blip r:embed="rId7"/>
            <a:srcRect/>
            <a:stretch/>
          </p:blipFill>
          <p:spPr>
            <a:xfrm>
              <a:off x="3692666" y="2693956"/>
              <a:ext cx="1766319" cy="1143000"/>
            </a:xfrm>
            <a:prstGeom prst="rect">
              <a:avLst/>
            </a:prstGeom>
          </p:spPr>
        </p:pic>
        <p:sp>
          <p:nvSpPr>
            <p:cNvPr id="10" name="TextBox 9">
              <a:extLst>
                <a:ext uri="{FF2B5EF4-FFF2-40B4-BE49-F238E27FC236}">
                  <a16:creationId xmlns:a16="http://schemas.microsoft.com/office/drawing/2014/main" id="{9492AAB1-5081-4284-3599-4639FB1F2210}"/>
                </a:ext>
              </a:extLst>
            </p:cNvPr>
            <p:cNvSpPr txBox="1"/>
            <p:nvPr/>
          </p:nvSpPr>
          <p:spPr>
            <a:xfrm>
              <a:off x="3245333" y="4006239"/>
              <a:ext cx="2788920" cy="1195199"/>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Consolidation of Benefits</a:t>
              </a:r>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Learn how to consolidate your Cash Balance Benefit Program account into service credit for the Defined Benefit Program.</a:t>
              </a:r>
            </a:p>
          </p:txBody>
        </p:sp>
        <p:sp>
          <p:nvSpPr>
            <p:cNvPr id="11" name="TextBox 10">
              <a:extLst>
                <a:ext uri="{FF2B5EF4-FFF2-40B4-BE49-F238E27FC236}">
                  <a16:creationId xmlns:a16="http://schemas.microsoft.com/office/drawing/2014/main" id="{AE829EA4-9572-D023-98A2-6BCA2B569711}"/>
                </a:ext>
              </a:extLst>
            </p:cNvPr>
            <p:cNvSpPr txBox="1"/>
            <p:nvPr/>
          </p:nvSpPr>
          <p:spPr>
            <a:xfrm>
              <a:off x="6197721" y="4006239"/>
              <a:ext cx="2788920" cy="1195199"/>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Part-time Educator</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Additional Income Sources</a:t>
              </a:r>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Discover all the different income sources that will contribute to your retirement income.</a:t>
              </a:r>
            </a:p>
          </p:txBody>
        </p:sp>
      </p:grpSp>
      <p:pic>
        <p:nvPicPr>
          <p:cNvPr id="6" name="Picture 5" descr="A qr code on a white background&#10;&#10;Description automatically generated">
            <a:extLst>
              <a:ext uri="{FF2B5EF4-FFF2-40B4-BE49-F238E27FC236}">
                <a16:creationId xmlns:a16="http://schemas.microsoft.com/office/drawing/2014/main" id="{527316E9-7428-BF77-EA19-6E33DA1D155F}"/>
              </a:ext>
            </a:extLst>
          </p:cNvPr>
          <p:cNvPicPr>
            <a:picLocks noChangeAspect="1"/>
          </p:cNvPicPr>
          <p:nvPr/>
        </p:nvPicPr>
        <p:blipFill>
          <a:blip r:embed="rId8"/>
          <a:stretch>
            <a:fillRect/>
          </a:stretch>
        </p:blipFill>
        <p:spPr>
          <a:xfrm>
            <a:off x="10820399" y="5682191"/>
            <a:ext cx="914400" cy="914400"/>
          </a:xfrm>
          <a:prstGeom prst="rect">
            <a:avLst/>
          </a:prstGeom>
          <a:ln w="25400">
            <a:solidFill>
              <a:srgbClr val="D61F3D"/>
            </a:solidFill>
          </a:ln>
        </p:spPr>
      </p:pic>
    </p:spTree>
    <p:extLst>
      <p:ext uri="{BB962C8B-B14F-4D97-AF65-F5344CB8AC3E}">
        <p14:creationId xmlns:p14="http://schemas.microsoft.com/office/powerpoint/2010/main" val="342274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320FCD7-BB06-66F6-CBD6-D252B9CA90F7}"/>
              </a:ext>
            </a:extLst>
          </p:cNvPr>
          <p:cNvPicPr>
            <a:picLocks noChangeAspect="1"/>
          </p:cNvPicPr>
          <p:nvPr/>
        </p:nvPicPr>
        <p:blipFill>
          <a:blip r:embed="rId3">
            <a:alphaModFix amt="3000"/>
          </a:blip>
          <a:srcRect/>
          <a:stretch/>
        </p:blipFill>
        <p:spPr>
          <a:xfrm>
            <a:off x="-1" y="-1"/>
            <a:ext cx="12191999" cy="6857999"/>
          </a:xfrm>
          <a:prstGeom prst="rect">
            <a:avLst/>
          </a:prstGeom>
        </p:spPr>
      </p:pic>
      <p:sp>
        <p:nvSpPr>
          <p:cNvPr id="29" name="Rectangle 28">
            <a:extLst>
              <a:ext uri="{FF2B5EF4-FFF2-40B4-BE49-F238E27FC236}">
                <a16:creationId xmlns:a16="http://schemas.microsoft.com/office/drawing/2014/main" id="{742689A2-33B9-C9B1-6760-B0AE5002A1B0}"/>
              </a:ext>
            </a:extLst>
          </p:cNvPr>
          <p:cNvSpPr/>
          <p:nvPr/>
        </p:nvSpPr>
        <p:spPr>
          <a:xfrm>
            <a:off x="0" y="1671570"/>
            <a:ext cx="12192000" cy="3931920"/>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F3E2ED7-9FA7-416B-6A78-EBDD08BB93D0}"/>
              </a:ext>
            </a:extLst>
          </p:cNvPr>
          <p:cNvPicPr>
            <a:picLocks noChangeAspect="1"/>
          </p:cNvPicPr>
          <p:nvPr/>
        </p:nvPicPr>
        <p:blipFill>
          <a:blip r:embed="rId4"/>
          <a:srcRect/>
          <a:stretch/>
        </p:blipFill>
        <p:spPr>
          <a:xfrm>
            <a:off x="8244094" y="2160555"/>
            <a:ext cx="1572532" cy="1572532"/>
          </a:xfrm>
          <a:prstGeom prst="rect">
            <a:avLst/>
          </a:prstGeom>
        </p:spPr>
      </p:pic>
      <p:pic>
        <p:nvPicPr>
          <p:cNvPr id="7" name="Picture 6">
            <a:extLst>
              <a:ext uri="{FF2B5EF4-FFF2-40B4-BE49-F238E27FC236}">
                <a16:creationId xmlns:a16="http://schemas.microsoft.com/office/drawing/2014/main" id="{12951725-5139-6008-B6CC-53168AE959BA}"/>
              </a:ext>
            </a:extLst>
          </p:cNvPr>
          <p:cNvPicPr>
            <a:picLocks noChangeAspect="1"/>
          </p:cNvPicPr>
          <p:nvPr/>
        </p:nvPicPr>
        <p:blipFill>
          <a:blip r:embed="rId5"/>
          <a:srcRect/>
          <a:stretch/>
        </p:blipFill>
        <p:spPr>
          <a:xfrm>
            <a:off x="5188430" y="2160555"/>
            <a:ext cx="1572532" cy="1572532"/>
          </a:xfrm>
          <a:prstGeom prst="rect">
            <a:avLst/>
          </a:prstGeom>
        </p:spPr>
      </p:pic>
      <p:pic>
        <p:nvPicPr>
          <p:cNvPr id="9" name="Picture 8">
            <a:extLst>
              <a:ext uri="{FF2B5EF4-FFF2-40B4-BE49-F238E27FC236}">
                <a16:creationId xmlns:a16="http://schemas.microsoft.com/office/drawing/2014/main" id="{9307F6E3-554B-70AF-F382-8787F8A6CB52}"/>
              </a:ext>
            </a:extLst>
          </p:cNvPr>
          <p:cNvPicPr>
            <a:picLocks noChangeAspect="1"/>
          </p:cNvPicPr>
          <p:nvPr/>
        </p:nvPicPr>
        <p:blipFill>
          <a:blip r:embed="rId6"/>
          <a:srcRect/>
          <a:stretch/>
        </p:blipFill>
        <p:spPr>
          <a:xfrm>
            <a:off x="2066211" y="2160555"/>
            <a:ext cx="1572532" cy="1572532"/>
          </a:xfrm>
          <a:prstGeom prst="rect">
            <a:avLst/>
          </a:prstGeom>
        </p:spPr>
      </p:pic>
      <p:sp>
        <p:nvSpPr>
          <p:cNvPr id="21" name="TextBox 20">
            <a:extLst>
              <a:ext uri="{FF2B5EF4-FFF2-40B4-BE49-F238E27FC236}">
                <a16:creationId xmlns:a16="http://schemas.microsoft.com/office/drawing/2014/main" id="{A27F97DD-5764-DAB0-F37A-272D9E34A8BB}"/>
              </a:ext>
            </a:extLst>
          </p:cNvPr>
          <p:cNvSpPr txBox="1"/>
          <p:nvPr/>
        </p:nvSpPr>
        <p:spPr>
          <a:xfrm>
            <a:off x="1681357" y="3955082"/>
            <a:ext cx="2770632" cy="1031051"/>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Online resources</a:t>
            </a:r>
          </a:p>
          <a:p>
            <a:pPr marL="285750" indent="-285750">
              <a:spcAft>
                <a:spcPts val="200"/>
              </a:spcAft>
              <a:buBlip>
                <a:blip r:embed="rId7"/>
              </a:buBlip>
            </a:pPr>
            <a:r>
              <a:rPr lang="en-US" sz="1400" dirty="0">
                <a:solidFill>
                  <a:schemeClr val="bg1"/>
                </a:solidFill>
                <a:latin typeface="Arial" panose="020B0604020202020204" pitchFamily="34" charset="0"/>
                <a:cs typeface="Arial" panose="020B0604020202020204" pitchFamily="34" charset="0"/>
              </a:rPr>
              <a:t>Part-time Educator webpage</a:t>
            </a:r>
          </a:p>
          <a:p>
            <a:pPr marL="285750" indent="-285750">
              <a:spcAft>
                <a:spcPts val="200"/>
              </a:spcAft>
              <a:buBlip>
                <a:blip r:embed="rId7"/>
              </a:buBlip>
            </a:pPr>
            <a:r>
              <a:rPr lang="en-US" sz="1400" i="1" dirty="0" err="1">
                <a:solidFill>
                  <a:schemeClr val="bg1"/>
                </a:solidFill>
                <a:latin typeface="Arial" panose="020B0604020202020204" pitchFamily="34" charset="0"/>
                <a:cs typeface="Arial" panose="020B0604020202020204" pitchFamily="34" charset="0"/>
              </a:rPr>
              <a:t>my</a:t>
            </a:r>
            <a:r>
              <a:rPr lang="en-US" sz="1400" dirty="0" err="1">
                <a:solidFill>
                  <a:schemeClr val="bg1"/>
                </a:solidFill>
                <a:latin typeface="Arial" panose="020B0604020202020204" pitchFamily="34" charset="0"/>
                <a:cs typeface="Arial" panose="020B0604020202020204" pitchFamily="34" charset="0"/>
              </a:rPr>
              <a:t>CalSTRS</a:t>
            </a:r>
            <a:endParaRPr lang="en-US" sz="1400" dirty="0">
              <a:solidFill>
                <a:schemeClr val="bg1"/>
              </a:solidFill>
              <a:latin typeface="Arial" panose="020B0604020202020204" pitchFamily="34" charset="0"/>
              <a:cs typeface="Arial" panose="020B0604020202020204" pitchFamily="34" charset="0"/>
            </a:endParaRPr>
          </a:p>
          <a:p>
            <a:pPr marL="285750" indent="-285750">
              <a:spcAft>
                <a:spcPts val="200"/>
              </a:spcAft>
              <a:buBlip>
                <a:blip r:embed="rId7"/>
              </a:buBlip>
            </a:pPr>
            <a:r>
              <a:rPr lang="en-US" sz="1400" i="1" dirty="0">
                <a:solidFill>
                  <a:schemeClr val="bg1"/>
                </a:solidFill>
                <a:latin typeface="Arial" panose="020B0604020202020204" pitchFamily="34" charset="0"/>
                <a:cs typeface="Arial" panose="020B0604020202020204" pitchFamily="34" charset="0"/>
              </a:rPr>
              <a:t>Retirement Progress Report</a:t>
            </a:r>
          </a:p>
        </p:txBody>
      </p:sp>
      <p:sp>
        <p:nvSpPr>
          <p:cNvPr id="22" name="TextBox 21">
            <a:extLst>
              <a:ext uri="{FF2B5EF4-FFF2-40B4-BE49-F238E27FC236}">
                <a16:creationId xmlns:a16="http://schemas.microsoft.com/office/drawing/2014/main" id="{852C6F6F-4D91-4C80-3C4B-31FBBA0AB5CB}"/>
              </a:ext>
            </a:extLst>
          </p:cNvPr>
          <p:cNvSpPr txBox="1"/>
          <p:nvPr/>
        </p:nvSpPr>
        <p:spPr>
          <a:xfrm>
            <a:off x="4713529" y="3955082"/>
            <a:ext cx="2770632" cy="764312"/>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Benefits planning sessions</a:t>
            </a:r>
          </a:p>
          <a:p>
            <a:pPr marL="285750" indent="-285750">
              <a:buBlip>
                <a:blip r:embed="rId8"/>
              </a:buBlip>
            </a:pPr>
            <a:r>
              <a:rPr lang="en-US" sz="1400" dirty="0">
                <a:solidFill>
                  <a:schemeClr val="bg1"/>
                </a:solidFill>
                <a:latin typeface="Arial" panose="020B0604020202020204" pitchFamily="34" charset="0"/>
                <a:cs typeface="Arial" panose="020B0604020202020204" pitchFamily="34" charset="0"/>
              </a:rPr>
              <a:t>Schedule a benefits planning session</a:t>
            </a:r>
          </a:p>
        </p:txBody>
      </p:sp>
      <p:sp>
        <p:nvSpPr>
          <p:cNvPr id="23" name="TextBox 22">
            <a:extLst>
              <a:ext uri="{FF2B5EF4-FFF2-40B4-BE49-F238E27FC236}">
                <a16:creationId xmlns:a16="http://schemas.microsoft.com/office/drawing/2014/main" id="{8695DEB3-671A-C10E-51E4-97E215D4CFDA}"/>
              </a:ext>
            </a:extLst>
          </p:cNvPr>
          <p:cNvSpPr txBox="1"/>
          <p:nvPr/>
        </p:nvSpPr>
        <p:spPr>
          <a:xfrm>
            <a:off x="7645044" y="3955082"/>
            <a:ext cx="2977234" cy="1246495"/>
          </a:xfrm>
          <a:prstGeom prst="rect">
            <a:avLst/>
          </a:prstGeom>
          <a:noFill/>
        </p:spPr>
        <p:txBody>
          <a:bodyPr wrap="square" rtlCol="0" anchor="t">
            <a:spAutoFit/>
          </a:bodyPr>
          <a:lstStyle/>
          <a:p>
            <a:pPr>
              <a:spcAft>
                <a:spcPts val="200"/>
              </a:spcAft>
            </a:pPr>
            <a:r>
              <a:rPr lang="en-US" sz="1400" b="1" dirty="0">
                <a:solidFill>
                  <a:schemeClr val="bg1"/>
                </a:solidFill>
                <a:latin typeface="Arial" panose="020B0604020202020204" pitchFamily="34" charset="0"/>
                <a:cs typeface="Arial" panose="020B0604020202020204" pitchFamily="34" charset="0"/>
              </a:rPr>
              <a:t>Attend a workshop or webinar</a:t>
            </a:r>
          </a:p>
          <a:p>
            <a:pPr marL="285750" indent="-285750">
              <a:spcAft>
                <a:spcPts val="200"/>
              </a:spcAft>
              <a:buBlip>
                <a:blip r:embed="rId7"/>
              </a:buBlip>
            </a:pPr>
            <a:r>
              <a:rPr lang="en-US" sz="1400" dirty="0">
                <a:solidFill>
                  <a:schemeClr val="bg1"/>
                </a:solidFill>
                <a:latin typeface="Arial" panose="020B0604020202020204" pitchFamily="34" charset="0"/>
                <a:cs typeface="Arial" panose="020B0604020202020204" pitchFamily="34" charset="0"/>
              </a:rPr>
              <a:t>Consolidation of Benefits</a:t>
            </a:r>
          </a:p>
          <a:p>
            <a:pPr marL="285750" indent="-285750">
              <a:spcAft>
                <a:spcPts val="200"/>
              </a:spcAft>
              <a:buBlip>
                <a:blip r:embed="rId7"/>
              </a:buBlip>
            </a:pPr>
            <a:r>
              <a:rPr lang="en-US" sz="1400" dirty="0">
                <a:solidFill>
                  <a:schemeClr val="bg1"/>
                </a:solidFill>
                <a:latin typeface="Arial" panose="020B0604020202020204" pitchFamily="34" charset="0"/>
                <a:cs typeface="Arial" panose="020B0604020202020204" pitchFamily="34" charset="0"/>
              </a:rPr>
              <a:t>Cash Balance Benefit Program</a:t>
            </a:r>
          </a:p>
          <a:p>
            <a:pPr marL="285750" indent="-285750">
              <a:spcAft>
                <a:spcPts val="200"/>
              </a:spcAft>
              <a:buBlip>
                <a:blip r:embed="rId7"/>
              </a:buBlip>
            </a:pPr>
            <a:r>
              <a:rPr lang="en-US" sz="1400" dirty="0">
                <a:solidFill>
                  <a:schemeClr val="bg1"/>
                </a:solidFill>
                <a:latin typeface="Arial" panose="020B0604020202020204" pitchFamily="34" charset="0"/>
                <a:cs typeface="Arial" panose="020B0604020202020204" pitchFamily="34" charset="0"/>
              </a:rPr>
              <a:t>Part-time Educators Additional Income Sources</a:t>
            </a:r>
          </a:p>
        </p:txBody>
      </p:sp>
      <p:sp>
        <p:nvSpPr>
          <p:cNvPr id="24" name="TextBox 23">
            <a:extLst>
              <a:ext uri="{FF2B5EF4-FFF2-40B4-BE49-F238E27FC236}">
                <a16:creationId xmlns:a16="http://schemas.microsoft.com/office/drawing/2014/main" id="{F864129E-A7A3-8D11-7836-E19946938D44}"/>
              </a:ext>
            </a:extLst>
          </p:cNvPr>
          <p:cNvSpPr txBox="1"/>
          <p:nvPr/>
        </p:nvSpPr>
        <p:spPr>
          <a:xfrm>
            <a:off x="1524000" y="730958"/>
            <a:ext cx="9143998" cy="769441"/>
          </a:xfrm>
          <a:prstGeom prst="rect">
            <a:avLst/>
          </a:prstGeom>
          <a:noFill/>
        </p:spPr>
        <p:txBody>
          <a:bodyPr wrap="square">
            <a:spAutoFit/>
          </a:bodyPr>
          <a:lstStyle/>
          <a:p>
            <a:pPr algn="ctr"/>
            <a:r>
              <a:rPr lang="en-US" sz="4400" b="1" dirty="0">
                <a:solidFill>
                  <a:srgbClr val="490229"/>
                </a:solidFill>
                <a:latin typeface="Arial" panose="020B0604020202020204" pitchFamily="34" charset="0"/>
                <a:cs typeface="Arial" panose="020B0604020202020204" pitchFamily="34" charset="0"/>
              </a:rPr>
              <a:t>For more information</a:t>
            </a:r>
            <a:endParaRPr lang="en-US" sz="4400" dirty="0">
              <a:solidFill>
                <a:srgbClr val="490229"/>
              </a:solidFill>
            </a:endParaRPr>
          </a:p>
        </p:txBody>
      </p:sp>
    </p:spTree>
    <p:extLst>
      <p:ext uri="{BB962C8B-B14F-4D97-AF65-F5344CB8AC3E}">
        <p14:creationId xmlns:p14="http://schemas.microsoft.com/office/powerpoint/2010/main" val="3913333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3FBFE-368F-2477-DB5A-2B3FFE24EC49}"/>
              </a:ext>
            </a:extLst>
          </p:cNvPr>
          <p:cNvPicPr>
            <a:picLocks noChangeAspect="1"/>
          </p:cNvPicPr>
          <p:nvPr/>
        </p:nvPicPr>
        <p:blipFill rotWithShape="1">
          <a:blip r:embed="rId3"/>
          <a:srcRect l="21212" t="25817" r="33623"/>
          <a:stretch/>
        </p:blipFill>
        <p:spPr>
          <a:xfrm>
            <a:off x="0" y="0"/>
            <a:ext cx="6260097" cy="6857997"/>
          </a:xfrm>
          <a:prstGeom prst="rect">
            <a:avLst/>
          </a:prstGeom>
        </p:spPr>
      </p:pic>
      <p:sp>
        <p:nvSpPr>
          <p:cNvPr id="4" name="Rectangle 3">
            <a:extLst>
              <a:ext uri="{FF2B5EF4-FFF2-40B4-BE49-F238E27FC236}">
                <a16:creationId xmlns:a16="http://schemas.microsoft.com/office/drawing/2014/main" id="{8D97D4B2-3F25-01E8-30A4-C7FED77F3887}"/>
              </a:ext>
            </a:extLst>
          </p:cNvPr>
          <p:cNvSpPr/>
          <p:nvPr/>
        </p:nvSpPr>
        <p:spPr>
          <a:xfrm>
            <a:off x="6191416" y="0"/>
            <a:ext cx="6000584" cy="6858000"/>
          </a:xfrm>
          <a:prstGeom prst="rect">
            <a:avLst/>
          </a:prstGeom>
          <a:solidFill>
            <a:srgbClr val="D61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5714FDCF-92B5-2CDB-1050-F8E0F77AFC1A}"/>
              </a:ext>
            </a:extLst>
          </p:cNvPr>
          <p:cNvSpPr txBox="1"/>
          <p:nvPr/>
        </p:nvSpPr>
        <p:spPr>
          <a:xfrm>
            <a:off x="7110984" y="1755873"/>
            <a:ext cx="3979943" cy="584775"/>
          </a:xfrm>
          <a:prstGeom prst="rect">
            <a:avLst/>
          </a:prstGeom>
          <a:noFill/>
        </p:spPr>
        <p:txBody>
          <a:bodyPr wrap="square" rtlCol="0" anchor="ctr">
            <a:spAutoFit/>
          </a:bodyPr>
          <a:lstStyle/>
          <a:p>
            <a:pPr>
              <a:spcAft>
                <a:spcPts val="3600"/>
              </a:spcAft>
            </a:pPr>
            <a:r>
              <a:rPr lang="en-US" sz="3200" b="1" dirty="0">
                <a:solidFill>
                  <a:schemeClr val="bg1"/>
                </a:solidFill>
                <a:latin typeface="Arial" panose="020B0604020202020204" pitchFamily="34" charset="0"/>
                <a:cs typeface="Arial" panose="020B0604020202020204" pitchFamily="34" charset="0"/>
              </a:rPr>
              <a:t>Questions?</a:t>
            </a:r>
          </a:p>
        </p:txBody>
      </p:sp>
      <p:cxnSp>
        <p:nvCxnSpPr>
          <p:cNvPr id="12" name="Straight Connector 11">
            <a:extLst>
              <a:ext uri="{FF2B5EF4-FFF2-40B4-BE49-F238E27FC236}">
                <a16:creationId xmlns:a16="http://schemas.microsoft.com/office/drawing/2014/main" id="{90E993C4-B455-6BBC-8DDF-9F5894713BCA}"/>
              </a:ext>
            </a:extLst>
          </p:cNvPr>
          <p:cNvCxnSpPr>
            <a:cxnSpLocks/>
          </p:cNvCxnSpPr>
          <p:nvPr/>
        </p:nvCxnSpPr>
        <p:spPr>
          <a:xfrm>
            <a:off x="7200594" y="2451387"/>
            <a:ext cx="389033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BD5ACB2-C2E6-D3C8-9629-AFDEC6D192DD}"/>
              </a:ext>
            </a:extLst>
          </p:cNvPr>
          <p:cNvPicPr>
            <a:picLocks noChangeAspect="1"/>
          </p:cNvPicPr>
          <p:nvPr/>
        </p:nvPicPr>
        <p:blipFill>
          <a:blip r:embed="rId4"/>
          <a:srcRect/>
          <a:stretch/>
        </p:blipFill>
        <p:spPr>
          <a:xfrm>
            <a:off x="7371944" y="4671789"/>
            <a:ext cx="914400" cy="914400"/>
          </a:xfrm>
          <a:prstGeom prst="rect">
            <a:avLst/>
          </a:prstGeom>
        </p:spPr>
      </p:pic>
      <p:pic>
        <p:nvPicPr>
          <p:cNvPr id="9" name="Picture 8">
            <a:extLst>
              <a:ext uri="{FF2B5EF4-FFF2-40B4-BE49-F238E27FC236}">
                <a16:creationId xmlns:a16="http://schemas.microsoft.com/office/drawing/2014/main" id="{747B85E6-5A7E-2B87-EB77-091435F4F386}"/>
              </a:ext>
            </a:extLst>
          </p:cNvPr>
          <p:cNvPicPr>
            <a:picLocks noChangeAspect="1"/>
          </p:cNvPicPr>
          <p:nvPr/>
        </p:nvPicPr>
        <p:blipFill>
          <a:blip r:embed="rId5"/>
          <a:srcRect/>
          <a:stretch/>
        </p:blipFill>
        <p:spPr>
          <a:xfrm>
            <a:off x="7408520" y="3114938"/>
            <a:ext cx="914400" cy="914400"/>
          </a:xfrm>
          <a:prstGeom prst="rect">
            <a:avLst/>
          </a:prstGeom>
        </p:spPr>
      </p:pic>
      <p:sp>
        <p:nvSpPr>
          <p:cNvPr id="10" name="TextBox 9">
            <a:extLst>
              <a:ext uri="{FF2B5EF4-FFF2-40B4-BE49-F238E27FC236}">
                <a16:creationId xmlns:a16="http://schemas.microsoft.com/office/drawing/2014/main" id="{D085C8C3-4087-4D0A-6F5D-5F1ADBE7118F}"/>
              </a:ext>
            </a:extLst>
          </p:cNvPr>
          <p:cNvSpPr txBox="1"/>
          <p:nvPr/>
        </p:nvSpPr>
        <p:spPr>
          <a:xfrm>
            <a:off x="8546592" y="3148944"/>
            <a:ext cx="2544335" cy="846386"/>
          </a:xfrm>
          <a:prstGeom prst="rect">
            <a:avLst/>
          </a:prstGeom>
          <a:noFill/>
        </p:spPr>
        <p:txBody>
          <a:bodyPr wrap="square" rtlCol="0" anchor="ctr">
            <a:spAutoFit/>
          </a:bodyPr>
          <a:lstStyle/>
          <a:p>
            <a:pPr>
              <a:spcAft>
                <a:spcPts val="600"/>
              </a:spcAft>
            </a:pPr>
            <a:r>
              <a:rPr lang="en-US" sz="2200" b="1" dirty="0" err="1">
                <a:solidFill>
                  <a:schemeClr val="bg1"/>
                </a:solidFill>
                <a:latin typeface="Arial" panose="020B0604020202020204" pitchFamily="34" charset="0"/>
                <a:cs typeface="Arial" panose="020B0604020202020204" pitchFamily="34" charset="0"/>
              </a:rPr>
              <a:t>CalSTRS.com</a:t>
            </a:r>
            <a:endParaRPr lang="en-US" sz="2200" b="1" dirty="0">
              <a:solidFill>
                <a:schemeClr val="bg1"/>
              </a:solidFill>
              <a:latin typeface="Arial" panose="020B0604020202020204" pitchFamily="34" charset="0"/>
              <a:cs typeface="Arial" panose="020B0604020202020204" pitchFamily="34" charset="0"/>
            </a:endParaRPr>
          </a:p>
          <a:p>
            <a:pPr>
              <a:spcAft>
                <a:spcPts val="600"/>
              </a:spcAft>
            </a:pPr>
            <a:r>
              <a:rPr lang="en-US" sz="2200" b="1" dirty="0">
                <a:solidFill>
                  <a:schemeClr val="bg1"/>
                </a:solidFill>
                <a:latin typeface="Arial" panose="020B0604020202020204" pitchFamily="34" charset="0"/>
                <a:cs typeface="Arial" panose="020B0604020202020204" pitchFamily="34" charset="0"/>
              </a:rPr>
              <a:t>myCalSTRS.com</a:t>
            </a:r>
          </a:p>
        </p:txBody>
      </p:sp>
      <p:sp>
        <p:nvSpPr>
          <p:cNvPr id="11" name="TextBox 10">
            <a:extLst>
              <a:ext uri="{FF2B5EF4-FFF2-40B4-BE49-F238E27FC236}">
                <a16:creationId xmlns:a16="http://schemas.microsoft.com/office/drawing/2014/main" id="{ABB6EA39-2DE8-5E8F-D8A8-CD6C95ADE076}"/>
              </a:ext>
            </a:extLst>
          </p:cNvPr>
          <p:cNvSpPr txBox="1"/>
          <p:nvPr/>
        </p:nvSpPr>
        <p:spPr>
          <a:xfrm>
            <a:off x="8546592" y="4480286"/>
            <a:ext cx="2544335" cy="1292662"/>
          </a:xfrm>
          <a:prstGeom prst="rect">
            <a:avLst/>
          </a:prstGeom>
          <a:noFill/>
        </p:spPr>
        <p:txBody>
          <a:bodyPr wrap="square" rtlCol="0" anchor="ctr">
            <a:spAutoFit/>
          </a:bodyPr>
          <a:lstStyle/>
          <a:p>
            <a:r>
              <a:rPr lang="en-US" sz="2200" b="1" dirty="0">
                <a:solidFill>
                  <a:schemeClr val="bg1"/>
                </a:solidFill>
                <a:latin typeface="Arial" panose="020B0604020202020204" pitchFamily="34" charset="0"/>
                <a:cs typeface="Arial" panose="020B0604020202020204" pitchFamily="34" charset="0"/>
              </a:rPr>
              <a:t>800-228-5453</a:t>
            </a:r>
          </a:p>
          <a:p>
            <a:r>
              <a:rPr lang="en-US" sz="1200" dirty="0">
                <a:solidFill>
                  <a:schemeClr val="bg1"/>
                </a:solidFill>
                <a:latin typeface="Arial" panose="020B0604020202020204" pitchFamily="34" charset="0"/>
                <a:cs typeface="Arial" panose="020B0604020202020204" pitchFamily="34" charset="0"/>
              </a:rPr>
              <a:t>*Press 2 for Customer Service</a:t>
            </a:r>
          </a:p>
          <a:p>
            <a:r>
              <a:rPr lang="en-US" sz="2200" dirty="0">
                <a:solidFill>
                  <a:schemeClr val="bg1"/>
                </a:solidFill>
                <a:latin typeface="Arial" panose="020B0604020202020204" pitchFamily="34" charset="0"/>
                <a:cs typeface="Arial" panose="020B0604020202020204" pitchFamily="34" charset="0"/>
              </a:rPr>
              <a:t>Monday–Friday</a:t>
            </a:r>
          </a:p>
          <a:p>
            <a:r>
              <a:rPr lang="en-US" sz="2200" dirty="0">
                <a:solidFill>
                  <a:schemeClr val="bg1"/>
                </a:solidFill>
                <a:latin typeface="Arial" panose="020B0604020202020204" pitchFamily="34" charset="0"/>
                <a:cs typeface="Arial" panose="020B0604020202020204" pitchFamily="34" charset="0"/>
              </a:rPr>
              <a:t>8 a.m. to 5 p.m.</a:t>
            </a:r>
          </a:p>
        </p:txBody>
      </p:sp>
    </p:spTree>
    <p:extLst>
      <p:ext uri="{BB962C8B-B14F-4D97-AF65-F5344CB8AC3E}">
        <p14:creationId xmlns:p14="http://schemas.microsoft.com/office/powerpoint/2010/main" val="392577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90229"/>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4273C7F-F72C-DC0F-DFE8-263D3B4026C2}"/>
              </a:ext>
            </a:extLst>
          </p:cNvPr>
          <p:cNvCxnSpPr>
            <a:cxnSpLocks/>
          </p:cNvCxnSpPr>
          <p:nvPr/>
        </p:nvCxnSpPr>
        <p:spPr>
          <a:xfrm>
            <a:off x="6161227" y="2196511"/>
            <a:ext cx="0" cy="246903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F3E87F-7027-58D0-260A-5D4E31A13938}"/>
              </a:ext>
            </a:extLst>
          </p:cNvPr>
          <p:cNvCxnSpPr/>
          <p:nvPr/>
        </p:nvCxnSpPr>
        <p:spPr>
          <a:xfrm>
            <a:off x="6150287" y="2196511"/>
            <a:ext cx="13457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CB6086-DE59-49D0-39C8-4BFD9A8C2520}"/>
              </a:ext>
            </a:extLst>
          </p:cNvPr>
          <p:cNvCxnSpPr>
            <a:cxnSpLocks/>
          </p:cNvCxnSpPr>
          <p:nvPr/>
        </p:nvCxnSpPr>
        <p:spPr>
          <a:xfrm>
            <a:off x="6150287" y="4665543"/>
            <a:ext cx="110418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94B339-604D-1303-1737-0F6D0639BB74}"/>
              </a:ext>
            </a:extLst>
          </p:cNvPr>
          <p:cNvCxnSpPr>
            <a:cxnSpLocks/>
          </p:cNvCxnSpPr>
          <p:nvPr/>
        </p:nvCxnSpPr>
        <p:spPr>
          <a:xfrm>
            <a:off x="5239522" y="3360245"/>
            <a:ext cx="91076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8EF9F3-F8E1-1847-C841-395E3BCFFCAF}"/>
              </a:ext>
            </a:extLst>
          </p:cNvPr>
          <p:cNvSpPr txBox="1"/>
          <p:nvPr/>
        </p:nvSpPr>
        <p:spPr>
          <a:xfrm>
            <a:off x="6611403" y="1574446"/>
            <a:ext cx="3091747" cy="1256754"/>
          </a:xfrm>
          <a:prstGeom prst="rect">
            <a:avLst/>
          </a:prstGeom>
          <a:solidFill>
            <a:srgbClr val="490229"/>
          </a:solidFill>
          <a:ln w="25400">
            <a:solidFill>
              <a:schemeClr val="bg1"/>
            </a:solidFill>
          </a:ln>
        </p:spPr>
        <p:txBody>
          <a:bodyPr wrap="square" rtlCol="0" anchor="ctr">
            <a:spAutoFit/>
          </a:bodyPr>
          <a:lstStyle/>
          <a:p>
            <a:pPr>
              <a:spcAft>
                <a:spcPts val="200"/>
              </a:spcAft>
            </a:pPr>
            <a:r>
              <a:rPr lang="en-US" b="1" dirty="0">
                <a:solidFill>
                  <a:schemeClr val="bg1"/>
                </a:solidFill>
                <a:latin typeface="Arial" panose="020B0604020202020204" pitchFamily="34" charset="0"/>
                <a:cs typeface="Arial" panose="020B0604020202020204" pitchFamily="34" charset="0"/>
              </a:rPr>
              <a:t>Social Security</a:t>
            </a:r>
          </a:p>
          <a:p>
            <a:r>
              <a:rPr lang="en-US" sz="1400" dirty="0">
                <a:solidFill>
                  <a:schemeClr val="bg1"/>
                </a:solidFill>
                <a:latin typeface="Arial" panose="020B0604020202020204" pitchFamily="34" charset="0"/>
                <a:cs typeface="Arial" panose="020B0604020202020204" pitchFamily="34" charset="0"/>
              </a:rPr>
              <a:t>If you’re part-time, your district must offer Social Security or an alternative plan in addition to the Defined Benefit Program.</a:t>
            </a:r>
          </a:p>
        </p:txBody>
      </p:sp>
      <p:sp>
        <p:nvSpPr>
          <p:cNvPr id="13" name="TextBox 12">
            <a:extLst>
              <a:ext uri="{FF2B5EF4-FFF2-40B4-BE49-F238E27FC236}">
                <a16:creationId xmlns:a16="http://schemas.microsoft.com/office/drawing/2014/main" id="{ED43160A-BF02-3647-AD92-E5AD5992613F}"/>
              </a:ext>
            </a:extLst>
          </p:cNvPr>
          <p:cNvSpPr txBox="1"/>
          <p:nvPr/>
        </p:nvSpPr>
        <p:spPr>
          <a:xfrm>
            <a:off x="6611403" y="4026802"/>
            <a:ext cx="3091747" cy="1256754"/>
          </a:xfrm>
          <a:prstGeom prst="rect">
            <a:avLst/>
          </a:prstGeom>
          <a:solidFill>
            <a:srgbClr val="490229"/>
          </a:solidFill>
          <a:ln w="25400">
            <a:solidFill>
              <a:schemeClr val="bg1"/>
            </a:solidFill>
          </a:ln>
        </p:spPr>
        <p:txBody>
          <a:bodyPr wrap="square" rtlCol="0" anchor="ctr">
            <a:spAutoFit/>
          </a:bodyPr>
          <a:lstStyle/>
          <a:p>
            <a:pPr>
              <a:spcAft>
                <a:spcPts val="200"/>
              </a:spcAft>
            </a:pPr>
            <a:r>
              <a:rPr lang="en-US" b="1" dirty="0">
                <a:solidFill>
                  <a:schemeClr val="bg1"/>
                </a:solidFill>
                <a:latin typeface="Arial" panose="020B0604020202020204" pitchFamily="34" charset="0"/>
                <a:cs typeface="Arial" panose="020B0604020202020204" pitchFamily="34" charset="0"/>
              </a:rPr>
              <a:t>Alternative program</a:t>
            </a:r>
            <a:endParaRPr lang="en-US" b="1" baseline="300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Some districts may offer the Cash Balance Benefit Program, a TSA or a 403(b) plan as an alternative to Social Security.</a:t>
            </a:r>
          </a:p>
        </p:txBody>
      </p:sp>
      <p:sp>
        <p:nvSpPr>
          <p:cNvPr id="7" name="TextBox 6">
            <a:extLst>
              <a:ext uri="{FF2B5EF4-FFF2-40B4-BE49-F238E27FC236}">
                <a16:creationId xmlns:a16="http://schemas.microsoft.com/office/drawing/2014/main" id="{AFD2E31E-3B58-ECAB-F122-9EDE5D0D93D1}"/>
              </a:ext>
            </a:extLst>
          </p:cNvPr>
          <p:cNvSpPr txBox="1"/>
          <p:nvPr/>
        </p:nvSpPr>
        <p:spPr>
          <a:xfrm>
            <a:off x="2897169" y="2898580"/>
            <a:ext cx="2012347"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Other</a:t>
            </a:r>
            <a:endParaRPr lang="en-US" sz="1200" dirty="0"/>
          </a:p>
        </p:txBody>
      </p:sp>
      <p:cxnSp>
        <p:nvCxnSpPr>
          <p:cNvPr id="3" name="Straight Connector 2">
            <a:extLst>
              <a:ext uri="{FF2B5EF4-FFF2-40B4-BE49-F238E27FC236}">
                <a16:creationId xmlns:a16="http://schemas.microsoft.com/office/drawing/2014/main" id="{8F8A69D7-6513-C18A-DFF2-C2F15C60BB8E}"/>
              </a:ext>
            </a:extLst>
          </p:cNvPr>
          <p:cNvCxnSpPr>
            <a:cxnSpLocks/>
          </p:cNvCxnSpPr>
          <p:nvPr/>
        </p:nvCxnSpPr>
        <p:spPr>
          <a:xfrm>
            <a:off x="5239521" y="2910052"/>
            <a:ext cx="0" cy="8639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0657F9-9E6C-E9FE-52EB-07675D77B674}"/>
              </a:ext>
            </a:extLst>
          </p:cNvPr>
          <p:cNvSpPr txBox="1"/>
          <p:nvPr/>
        </p:nvSpPr>
        <p:spPr>
          <a:xfrm>
            <a:off x="326494" y="5890537"/>
            <a:ext cx="2667174" cy="523220"/>
          </a:xfrm>
          <a:prstGeom prst="rect">
            <a:avLst/>
          </a:prstGeom>
          <a:noFill/>
        </p:spPr>
        <p:txBody>
          <a:bodyPr wrap="square" rtlCol="0" anchor="ctr">
            <a:spAutoFit/>
          </a:bodyPr>
          <a:lstStyle/>
          <a:p>
            <a:r>
              <a:rPr lang="en-US" sz="1400" dirty="0">
                <a:solidFill>
                  <a:schemeClr val="bg1"/>
                </a:solidFill>
                <a:latin typeface="Arial" panose="020B0604020202020204" pitchFamily="34" charset="0"/>
                <a:cs typeface="Arial" panose="020B0604020202020204" pitchFamily="34" charset="0"/>
              </a:rPr>
              <a:t>Contact your district or check your pay statement.</a:t>
            </a:r>
          </a:p>
        </p:txBody>
      </p:sp>
      <p:pic>
        <p:nvPicPr>
          <p:cNvPr id="11" name="Picture 10">
            <a:extLst>
              <a:ext uri="{FF2B5EF4-FFF2-40B4-BE49-F238E27FC236}">
                <a16:creationId xmlns:a16="http://schemas.microsoft.com/office/drawing/2014/main" id="{2076BE95-31DE-79B2-32D6-71B385C15266}"/>
              </a:ext>
            </a:extLst>
          </p:cNvPr>
          <p:cNvPicPr>
            <a:picLocks noChangeAspect="1"/>
          </p:cNvPicPr>
          <p:nvPr/>
        </p:nvPicPr>
        <p:blipFill>
          <a:blip r:embed="rId3"/>
          <a:srcRect/>
          <a:stretch/>
        </p:blipFill>
        <p:spPr>
          <a:xfrm>
            <a:off x="423333" y="5606512"/>
            <a:ext cx="288394" cy="288394"/>
          </a:xfrm>
          <a:prstGeom prst="rect">
            <a:avLst/>
          </a:prstGeom>
        </p:spPr>
      </p:pic>
    </p:spTree>
    <p:extLst>
      <p:ext uri="{BB962C8B-B14F-4D97-AF65-F5344CB8AC3E}">
        <p14:creationId xmlns:p14="http://schemas.microsoft.com/office/powerpoint/2010/main" val="742646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726D91-5879-9789-7EA7-1C3A9A757EDC}"/>
              </a:ext>
            </a:extLst>
          </p:cNvPr>
          <p:cNvPicPr>
            <a:picLocks noChangeAspect="1"/>
          </p:cNvPicPr>
          <p:nvPr/>
        </p:nvPicPr>
        <p:blipFill>
          <a:blip r:embed="rId3">
            <a:alphaModFix amt="3000"/>
          </a:blip>
          <a:srcRect/>
          <a:stretch/>
        </p:blipFill>
        <p:spPr>
          <a:xfrm>
            <a:off x="0" y="-1"/>
            <a:ext cx="12192000" cy="6858000"/>
          </a:xfrm>
          <a:prstGeom prst="rect">
            <a:avLst/>
          </a:prstGeom>
        </p:spPr>
      </p:pic>
      <p:pic>
        <p:nvPicPr>
          <p:cNvPr id="4" name="Picture 3">
            <a:extLst>
              <a:ext uri="{FF2B5EF4-FFF2-40B4-BE49-F238E27FC236}">
                <a16:creationId xmlns:a16="http://schemas.microsoft.com/office/drawing/2014/main" id="{A26A2833-C34C-6809-7AD5-203676ED06C6}"/>
              </a:ext>
            </a:extLst>
          </p:cNvPr>
          <p:cNvPicPr>
            <a:picLocks noChangeAspect="1"/>
          </p:cNvPicPr>
          <p:nvPr/>
        </p:nvPicPr>
        <p:blipFill rotWithShape="1">
          <a:blip r:embed="rId4">
            <a:extLst>
              <a:ext uri="{28A0092B-C50C-407E-A947-70E740481C1C}">
                <a14:useLocalDpi xmlns:a14="http://schemas.microsoft.com/office/drawing/2010/main" val="0"/>
              </a:ext>
            </a:extLst>
          </a:blip>
          <a:srcRect t="9116"/>
          <a:stretch/>
        </p:blipFill>
        <p:spPr>
          <a:xfrm>
            <a:off x="1780726" y="2024758"/>
            <a:ext cx="4344768" cy="4001392"/>
          </a:xfrm>
          <a:prstGeom prst="rect">
            <a:avLst/>
          </a:prstGeom>
          <a:ln w="3175">
            <a:solidFill>
              <a:srgbClr val="490229"/>
            </a:solidFill>
          </a:ln>
        </p:spPr>
      </p:pic>
      <p:pic>
        <p:nvPicPr>
          <p:cNvPr id="5" name="Picture 4">
            <a:extLst>
              <a:ext uri="{FF2B5EF4-FFF2-40B4-BE49-F238E27FC236}">
                <a16:creationId xmlns:a16="http://schemas.microsoft.com/office/drawing/2014/main" id="{BC40A6C3-FB3E-3218-482F-7AE44017B1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81554" y="1710219"/>
            <a:ext cx="3831831" cy="4402762"/>
          </a:xfrm>
          <a:prstGeom prst="rect">
            <a:avLst/>
          </a:prstGeom>
          <a:ln>
            <a:solidFill>
              <a:srgbClr val="490229"/>
            </a:solidFill>
          </a:ln>
        </p:spPr>
      </p:pic>
      <p:sp>
        <p:nvSpPr>
          <p:cNvPr id="11" name="Rectangle 10">
            <a:extLst>
              <a:ext uri="{FF2B5EF4-FFF2-40B4-BE49-F238E27FC236}">
                <a16:creationId xmlns:a16="http://schemas.microsoft.com/office/drawing/2014/main" id="{758090E3-7625-28E6-24CA-ADE12C72AFE2}"/>
              </a:ext>
            </a:extLst>
          </p:cNvPr>
          <p:cNvSpPr/>
          <p:nvPr/>
        </p:nvSpPr>
        <p:spPr>
          <a:xfrm>
            <a:off x="6578495" y="1710219"/>
            <a:ext cx="3831831" cy="4402762"/>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B91A8CC-1810-0A51-4C0D-054E6305DA86}"/>
              </a:ext>
            </a:extLst>
          </p:cNvPr>
          <p:cNvPicPr>
            <a:picLocks noChangeAspect="1"/>
          </p:cNvPicPr>
          <p:nvPr/>
        </p:nvPicPr>
        <p:blipFill>
          <a:blip r:embed="rId6"/>
          <a:stretch>
            <a:fillRect/>
          </a:stretch>
        </p:blipFill>
        <p:spPr>
          <a:xfrm>
            <a:off x="7248241" y="2530015"/>
            <a:ext cx="2492336" cy="1011534"/>
          </a:xfrm>
          <a:prstGeom prst="rect">
            <a:avLst/>
          </a:prstGeom>
          <a:ln w="25400">
            <a:solidFill>
              <a:srgbClr val="D61F3D"/>
            </a:solidFill>
          </a:ln>
        </p:spPr>
      </p:pic>
      <p:sp>
        <p:nvSpPr>
          <p:cNvPr id="12" name="Rectangle 11">
            <a:extLst>
              <a:ext uri="{FF2B5EF4-FFF2-40B4-BE49-F238E27FC236}">
                <a16:creationId xmlns:a16="http://schemas.microsoft.com/office/drawing/2014/main" id="{4EAD0F84-7D8B-9682-C050-986CFB66A538}"/>
              </a:ext>
            </a:extLst>
          </p:cNvPr>
          <p:cNvSpPr/>
          <p:nvPr/>
        </p:nvSpPr>
        <p:spPr>
          <a:xfrm>
            <a:off x="1777667" y="2024758"/>
            <a:ext cx="4344768" cy="4001392"/>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2DBCBF-F96B-5CEC-3640-36D4F1E27553}"/>
              </a:ext>
            </a:extLst>
          </p:cNvPr>
          <p:cNvPicPr>
            <a:picLocks noChangeAspect="1"/>
          </p:cNvPicPr>
          <p:nvPr/>
        </p:nvPicPr>
        <p:blipFill>
          <a:blip r:embed="rId7"/>
          <a:stretch>
            <a:fillRect/>
          </a:stretch>
        </p:blipFill>
        <p:spPr>
          <a:xfrm>
            <a:off x="2296722" y="3328855"/>
            <a:ext cx="3312777" cy="961775"/>
          </a:xfrm>
          <a:prstGeom prst="rect">
            <a:avLst/>
          </a:prstGeom>
          <a:ln w="25400">
            <a:solidFill>
              <a:srgbClr val="D61F3D"/>
            </a:solidFill>
          </a:ln>
        </p:spPr>
      </p:pic>
      <p:sp>
        <p:nvSpPr>
          <p:cNvPr id="2" name="Rectangle 1">
            <a:extLst>
              <a:ext uri="{FF2B5EF4-FFF2-40B4-BE49-F238E27FC236}">
                <a16:creationId xmlns:a16="http://schemas.microsoft.com/office/drawing/2014/main" id="{DE93B28F-F422-D906-289D-7F2A6B609057}"/>
              </a:ext>
            </a:extLst>
          </p:cNvPr>
          <p:cNvSpPr/>
          <p:nvPr/>
        </p:nvSpPr>
        <p:spPr>
          <a:xfrm>
            <a:off x="0" y="1"/>
            <a:ext cx="12192000" cy="794493"/>
          </a:xfrm>
          <a:prstGeom prst="rect">
            <a:avLst/>
          </a:prstGeom>
          <a:solidFill>
            <a:srgbClr val="490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F5EE619-5F61-530A-9921-31A0D39C3DD6}"/>
              </a:ext>
            </a:extLst>
          </p:cNvPr>
          <p:cNvSpPr>
            <a:spLocks noGrp="1"/>
          </p:cNvSpPr>
          <p:nvPr>
            <p:ph type="title"/>
          </p:nvPr>
        </p:nvSpPr>
        <p:spPr>
          <a:xfrm>
            <a:off x="260542" y="2"/>
            <a:ext cx="9001852" cy="79449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Pay statement examples</a:t>
            </a:r>
          </a:p>
        </p:txBody>
      </p:sp>
    </p:spTree>
    <p:extLst>
      <p:ext uri="{BB962C8B-B14F-4D97-AF65-F5344CB8AC3E}">
        <p14:creationId xmlns:p14="http://schemas.microsoft.com/office/powerpoint/2010/main" val="1550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dog while looking at a computer&#10;&#10;Description automatically generated">
            <a:extLst>
              <a:ext uri="{FF2B5EF4-FFF2-40B4-BE49-F238E27FC236}">
                <a16:creationId xmlns:a16="http://schemas.microsoft.com/office/drawing/2014/main" id="{3F031E71-5CFC-5AD0-7911-BE5172B5068B}"/>
              </a:ext>
            </a:extLst>
          </p:cNvPr>
          <p:cNvPicPr>
            <a:picLocks noChangeAspect="1"/>
          </p:cNvPicPr>
          <p:nvPr/>
        </p:nvPicPr>
        <p:blipFill rotWithShape="1">
          <a:blip r:embed="rId3"/>
          <a:srcRect t="14705" b="10294"/>
          <a:stretch/>
        </p:blipFill>
        <p:spPr>
          <a:xfrm>
            <a:off x="0" y="0"/>
            <a:ext cx="6096000" cy="6858000"/>
          </a:xfrm>
          <a:prstGeom prst="rect">
            <a:avLst/>
          </a:prstGeom>
        </p:spPr>
      </p:pic>
      <p:sp>
        <p:nvSpPr>
          <p:cNvPr id="6" name="TextBox 5">
            <a:extLst>
              <a:ext uri="{FF2B5EF4-FFF2-40B4-BE49-F238E27FC236}">
                <a16:creationId xmlns:a16="http://schemas.microsoft.com/office/drawing/2014/main" id="{2AF8BBCA-F179-1851-942F-2A087B856DDA}"/>
              </a:ext>
            </a:extLst>
          </p:cNvPr>
          <p:cNvSpPr txBox="1"/>
          <p:nvPr/>
        </p:nvSpPr>
        <p:spPr>
          <a:xfrm>
            <a:off x="7111697" y="1895912"/>
            <a:ext cx="3950208" cy="1200329"/>
          </a:xfrm>
          <a:prstGeom prst="rect">
            <a:avLst/>
          </a:prstGeom>
          <a:noFill/>
        </p:spPr>
        <p:txBody>
          <a:bodyPr wrap="square" rtlCol="0" anchor="ctr">
            <a:spAutoFit/>
          </a:bodyPr>
          <a:lstStyle/>
          <a:p>
            <a:pPr algn="ctr"/>
            <a:r>
              <a:rPr lang="en-US" sz="3600" b="1" dirty="0">
                <a:solidFill>
                  <a:srgbClr val="490229"/>
                </a:solidFill>
                <a:latin typeface="Arial" panose="020B0604020202020204" pitchFamily="34" charset="0"/>
                <a:cs typeface="Arial" panose="020B0604020202020204" pitchFamily="34" charset="0"/>
              </a:rPr>
              <a:t>Log in at myCalSTRS.com</a:t>
            </a:r>
          </a:p>
        </p:txBody>
      </p:sp>
      <p:sp>
        <p:nvSpPr>
          <p:cNvPr id="7" name="TextBox 6">
            <a:extLst>
              <a:ext uri="{FF2B5EF4-FFF2-40B4-BE49-F238E27FC236}">
                <a16:creationId xmlns:a16="http://schemas.microsoft.com/office/drawing/2014/main" id="{E47F2178-7DCC-03C6-9DDB-1BE7FD2A3C18}"/>
              </a:ext>
            </a:extLst>
          </p:cNvPr>
          <p:cNvSpPr txBox="1"/>
          <p:nvPr/>
        </p:nvSpPr>
        <p:spPr>
          <a:xfrm>
            <a:off x="7111697" y="3356402"/>
            <a:ext cx="3950208" cy="1938992"/>
          </a:xfrm>
          <a:prstGeom prst="rect">
            <a:avLst/>
          </a:prstGeom>
          <a:noFill/>
        </p:spPr>
        <p:txBody>
          <a:bodyPr wrap="square" rtlCol="0" anchor="ctr">
            <a:spAutoFit/>
          </a:bodyPr>
          <a:lstStyle/>
          <a:p>
            <a:pPr algn="ctr"/>
            <a:r>
              <a:rPr lang="en-US" sz="2200" b="1" dirty="0">
                <a:solidFill>
                  <a:srgbClr val="490229"/>
                </a:solidFill>
                <a:latin typeface="Arial" panose="020B0604020202020204" pitchFamily="34" charset="0"/>
                <a:cs typeface="Arial" panose="020B0604020202020204" pitchFamily="34" charset="0"/>
              </a:rPr>
              <a:t>For assistance, call us at: 800-228-5453</a:t>
            </a:r>
          </a:p>
          <a:p>
            <a:pPr algn="ctr"/>
            <a:r>
              <a:rPr lang="en-US" sz="1600" b="1" dirty="0">
                <a:solidFill>
                  <a:srgbClr val="490229"/>
                </a:solidFill>
                <a:latin typeface="Arial" panose="020B0604020202020204" pitchFamily="34" charset="0"/>
                <a:cs typeface="Arial" panose="020B0604020202020204" pitchFamily="34" charset="0"/>
              </a:rPr>
              <a:t>*Press 2 for Customer Service.</a:t>
            </a:r>
          </a:p>
          <a:p>
            <a:pPr algn="ctr"/>
            <a:endParaRPr lang="en-US" sz="1600" b="1" dirty="0">
              <a:solidFill>
                <a:srgbClr val="490229"/>
              </a:solidFill>
              <a:latin typeface="Arial" panose="020B0604020202020204" pitchFamily="34" charset="0"/>
              <a:cs typeface="Arial" panose="020B0604020202020204" pitchFamily="34" charset="0"/>
            </a:endParaRPr>
          </a:p>
          <a:p>
            <a:pPr algn="ctr"/>
            <a:r>
              <a:rPr lang="en-US" sz="2200" b="1" dirty="0">
                <a:solidFill>
                  <a:srgbClr val="490229"/>
                </a:solidFill>
                <a:latin typeface="Arial" panose="020B0604020202020204" pitchFamily="34" charset="0"/>
                <a:cs typeface="Arial" panose="020B0604020202020204" pitchFamily="34" charset="0"/>
              </a:rPr>
              <a:t> Monday–Friday</a:t>
            </a:r>
          </a:p>
          <a:p>
            <a:pPr algn="ctr"/>
            <a:r>
              <a:rPr lang="en-US" sz="2200" b="1" dirty="0">
                <a:solidFill>
                  <a:srgbClr val="490229"/>
                </a:solidFill>
                <a:latin typeface="Arial" panose="020B0604020202020204" pitchFamily="34" charset="0"/>
                <a:cs typeface="Arial" panose="020B0604020202020204" pitchFamily="34" charset="0"/>
              </a:rPr>
              <a:t>8 a.m. to 5 p.m.</a:t>
            </a:r>
          </a:p>
        </p:txBody>
      </p:sp>
      <p:cxnSp>
        <p:nvCxnSpPr>
          <p:cNvPr id="9" name="Straight Connector 8">
            <a:extLst>
              <a:ext uri="{FF2B5EF4-FFF2-40B4-BE49-F238E27FC236}">
                <a16:creationId xmlns:a16="http://schemas.microsoft.com/office/drawing/2014/main" id="{F434674C-EC44-9CC7-A426-1336728E41B6}"/>
              </a:ext>
            </a:extLst>
          </p:cNvPr>
          <p:cNvCxnSpPr/>
          <p:nvPr/>
        </p:nvCxnSpPr>
        <p:spPr>
          <a:xfrm>
            <a:off x="7212281" y="3346486"/>
            <a:ext cx="3749040" cy="0"/>
          </a:xfrm>
          <a:prstGeom prst="line">
            <a:avLst/>
          </a:prstGeom>
          <a:ln w="25400">
            <a:solidFill>
              <a:srgbClr val="D61F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23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FF81FB4F-2C90-431E-85BA-14F87437937D}">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e5b4fa3f-e97b-4786-a085-858623f83f36"/>
    <ds:schemaRef ds:uri="http://www.w3.org/XML/1998/namespace"/>
    <ds:schemaRef ds:uri="eaca6531-de42-4d1a-9a99-812504dc1e74"/>
    <ds:schemaRef ds:uri="185d446d-8075-4b8c-a1bd-3252dd21adcc"/>
  </ds:schemaRefs>
</ds:datastoreItem>
</file>

<file path=customXml/itemProps2.xml><?xml version="1.0" encoding="utf-8"?>
<ds:datastoreItem xmlns:ds="http://schemas.openxmlformats.org/officeDocument/2006/customXml" ds:itemID="{E9F3362B-528E-4A4D-8B65-2F9EE34E0BF1}"/>
</file>

<file path=customXml/itemProps3.xml><?xml version="1.0" encoding="utf-8"?>
<ds:datastoreItem xmlns:ds="http://schemas.openxmlformats.org/officeDocument/2006/customXml" ds:itemID="{299A45B5-9818-4615-9D35-D2047A26365E}"/>
</file>

<file path=docProps/app.xml><?xml version="1.0" encoding="utf-8"?>
<Properties xmlns="http://schemas.openxmlformats.org/officeDocument/2006/extended-properties" xmlns:vt="http://schemas.openxmlformats.org/officeDocument/2006/docPropsVTypes">
  <Template>Office 2013 - 2022 Theme</Template>
  <TotalTime>4079</TotalTime>
  <Words>11452</Words>
  <Application>Microsoft Office PowerPoint</Application>
  <PresentationFormat>Widescreen</PresentationFormat>
  <Paragraphs>1316</Paragraphs>
  <Slides>65</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MS PGothic</vt:lpstr>
      <vt:lpstr>Arial</vt:lpstr>
      <vt:lpstr>Calibri</vt:lpstr>
      <vt:lpstr>Calibri Light</vt:lpstr>
      <vt:lpstr>Cambria Math</vt:lpstr>
      <vt:lpstr>Tahoma</vt:lpstr>
      <vt:lpstr>Office Theme</vt:lpstr>
      <vt:lpstr>Part-time Educator</vt:lpstr>
      <vt:lpstr>Trust CalSTRS,  not impersonators.</vt:lpstr>
      <vt:lpstr>PowerPoint Presentation</vt:lpstr>
      <vt:lpstr>What program are you paying into?</vt:lpstr>
      <vt:lpstr>What program are you paying into?</vt:lpstr>
      <vt:lpstr>PowerPoint Presentation</vt:lpstr>
      <vt:lpstr>PowerPoint Presentation</vt:lpstr>
      <vt:lpstr>Pay statement examples</vt:lpstr>
      <vt:lpstr>PowerPoint Presentation</vt:lpstr>
      <vt:lpstr>PowerPoint Presentation</vt:lpstr>
      <vt:lpstr>Account balance screen</vt:lpstr>
      <vt:lpstr>PowerPoint Presentation</vt:lpstr>
      <vt:lpstr>PowerPoint Presentation</vt:lpstr>
      <vt:lpstr>Your Retirement Progress Report</vt:lpstr>
      <vt:lpstr>PowerPoint Presentation</vt:lpstr>
      <vt:lpstr>PowerPoint Presentation</vt:lpstr>
      <vt:lpstr>PowerPoint Presentation</vt:lpstr>
      <vt:lpstr>Cash Balance Benefit Program</vt:lpstr>
      <vt:lpstr>PowerPoint Presentation</vt:lpstr>
      <vt:lpstr>PowerPoint Presentation</vt:lpstr>
      <vt:lpstr>PowerPoint Presentation</vt:lpstr>
      <vt:lpstr>PowerPoint Presentation</vt:lpstr>
      <vt:lpstr>Defined Benefit Program</vt:lpstr>
      <vt:lpstr>CalSTRS hybrid retirement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CalSTRS hybrid retirement system</vt:lpstr>
      <vt:lpstr>PowerPoint Presentation</vt:lpstr>
      <vt:lpstr>CalSTRS hybrid retirement system</vt:lpstr>
      <vt:lpstr>Let’s compare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Choose the plan that works for you</vt:lpstr>
      <vt:lpstr>Other retirement considerations  for part-time educators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Part-time Educator</dc:title>
  <dc:creator>CalSTRS - RR</dc:creator>
  <cp:lastModifiedBy>Nicole Wible</cp:lastModifiedBy>
  <cp:revision>708</cp:revision>
  <dcterms:created xsi:type="dcterms:W3CDTF">2023-10-23T20:33:54Z</dcterms:created>
  <dcterms:modified xsi:type="dcterms:W3CDTF">2024-09-27T23:00:50Z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MediaServiceImageTags">
    <vt:lpwstr/>
  </property>
</Properties>
</file>